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54" r:id="rId1"/>
    <p:sldMasterId id="2147484482" r:id="rId2"/>
  </p:sldMasterIdLst>
  <p:notesMasterIdLst>
    <p:notesMasterId r:id="rId26"/>
  </p:notesMasterIdLst>
  <p:handoutMasterIdLst>
    <p:handoutMasterId r:id="rId27"/>
  </p:handoutMasterIdLst>
  <p:sldIdLst>
    <p:sldId id="343" r:id="rId3"/>
    <p:sldId id="345" r:id="rId4"/>
    <p:sldId id="346" r:id="rId5"/>
    <p:sldId id="368" r:id="rId6"/>
    <p:sldId id="384" r:id="rId7"/>
    <p:sldId id="385" r:id="rId8"/>
    <p:sldId id="371" r:id="rId9"/>
    <p:sldId id="372" r:id="rId10"/>
    <p:sldId id="383" r:id="rId11"/>
    <p:sldId id="374" r:id="rId12"/>
    <p:sldId id="375" r:id="rId13"/>
    <p:sldId id="376" r:id="rId14"/>
    <p:sldId id="377" r:id="rId15"/>
    <p:sldId id="378" r:id="rId16"/>
    <p:sldId id="369" r:id="rId17"/>
    <p:sldId id="370" r:id="rId18"/>
    <p:sldId id="382" r:id="rId19"/>
    <p:sldId id="380" r:id="rId20"/>
    <p:sldId id="360" r:id="rId21"/>
    <p:sldId id="361" r:id="rId22"/>
    <p:sldId id="364" r:id="rId23"/>
    <p:sldId id="365" r:id="rId24"/>
    <p:sldId id="367" r:id="rId25"/>
  </p:sldIdLst>
  <p:sldSz cx="9725025" cy="6480175"/>
  <p:notesSz cx="6865938" cy="9998075"/>
  <p:embeddedFontLst>
    <p:embeddedFont>
      <p:font typeface="a시월구일1" panose="02020600000000000000" pitchFamily="18" charset="-127"/>
      <p:regular r:id="rId28"/>
    </p:embeddedFont>
    <p:embeddedFont>
      <p:font typeface="HY견고딕" panose="02030600000101010101" pitchFamily="18" charset="-127"/>
      <p:regular r:id="rId29"/>
    </p:embeddedFont>
    <p:embeddedFont>
      <p:font typeface="HY헤드라인M" panose="02030600000101010101" pitchFamily="18" charset="-127"/>
      <p:regular r:id="rId30"/>
    </p:embeddedFont>
    <p:embeddedFont>
      <p:font typeface="나눔스퀘어_ac Bold" panose="020B0600000101010101" pitchFamily="50" charset="-127"/>
      <p:bold r:id="rId31"/>
    </p:embeddedFont>
    <p:embeddedFont>
      <p:font typeface="나눔스퀘어_ac ExtraBold" panose="020B0600000101010101" pitchFamily="50" charset="-127"/>
      <p:bold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Agency FB" panose="020B0503020202020204" pitchFamily="34" charset="0"/>
      <p:regular r:id="rId35"/>
      <p:bold r:id="rId36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orient="horz" pos="363">
          <p15:clr>
            <a:srgbClr val="A4A3A4"/>
          </p15:clr>
        </p15:guide>
        <p15:guide id="3" orient="horz" pos="1202">
          <p15:clr>
            <a:srgbClr val="A4A3A4"/>
          </p15:clr>
        </p15:guide>
        <p15:guide id="4" orient="horz" pos="1020">
          <p15:clr>
            <a:srgbClr val="A4A3A4"/>
          </p15:clr>
        </p15:guide>
        <p15:guide id="5" orient="horz" pos="3765">
          <p15:clr>
            <a:srgbClr val="A4A3A4"/>
          </p15:clr>
        </p15:guide>
        <p15:guide id="6" orient="horz" pos="3629">
          <p15:clr>
            <a:srgbClr val="A4A3A4"/>
          </p15:clr>
        </p15:guide>
        <p15:guide id="7" pos="341">
          <p15:clr>
            <a:srgbClr val="A4A3A4"/>
          </p15:clr>
        </p15:guide>
        <p15:guide id="8" pos="2950">
          <p15:clr>
            <a:srgbClr val="A4A3A4"/>
          </p15:clr>
        </p15:guide>
        <p15:guide id="9" pos="3063">
          <p15:clr>
            <a:srgbClr val="A4A3A4"/>
          </p15:clr>
        </p15:guide>
        <p15:guide id="10" pos="3131">
          <p15:clr>
            <a:srgbClr val="A4A3A4"/>
          </p15:clr>
        </p15:guide>
        <p15:guide id="11" pos="5785">
          <p15:clr>
            <a:srgbClr val="A4A3A4"/>
          </p15:clr>
        </p15:guide>
        <p15:guide id="12" pos="115">
          <p15:clr>
            <a:srgbClr val="A4A3A4"/>
          </p15:clr>
        </p15:guide>
        <p15:guide id="13" pos="6011">
          <p15:clr>
            <a:srgbClr val="A4A3A4"/>
          </p15:clr>
        </p15:guide>
        <p15:guide id="14" pos="30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48"/>
    <a:srgbClr val="0000FF"/>
    <a:srgbClr val="FF0000"/>
    <a:srgbClr val="EBEBF9"/>
    <a:srgbClr val="FFCCCC"/>
    <a:srgbClr val="CCFFCC"/>
    <a:srgbClr val="002D86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6370" autoAdjust="0"/>
  </p:normalViewPr>
  <p:slideViewPr>
    <p:cSldViewPr>
      <p:cViewPr varScale="1">
        <p:scale>
          <a:sx n="112" d="100"/>
          <a:sy n="112" d="100"/>
        </p:scale>
        <p:origin x="1326" y="102"/>
      </p:cViewPr>
      <p:guideLst>
        <p:guide orient="horz" pos="2132"/>
        <p:guide orient="horz" pos="363"/>
        <p:guide orient="horz" pos="1202"/>
        <p:guide orient="horz" pos="1020"/>
        <p:guide orient="horz" pos="3765"/>
        <p:guide orient="horz" pos="3629"/>
        <p:guide pos="341"/>
        <p:guide pos="2950"/>
        <p:guide pos="3063"/>
        <p:guide pos="3131"/>
        <p:guide pos="5785"/>
        <p:guide pos="115"/>
        <p:guide pos="6011"/>
        <p:guide pos="30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84" y="-102"/>
      </p:cViewPr>
      <p:guideLst>
        <p:guide orient="horz" pos="3149"/>
        <p:guide pos="216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478252-CE10-40E6-B24C-37B043A4C7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3" tIns="47407" rIns="94813" bIns="4740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0D2567A-927E-455B-9503-7D84EEE673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963" y="0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3" tIns="47407" rIns="94813" bIns="47407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06F64F7-C798-4BA3-800C-AE14C6175EC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8013"/>
            <a:ext cx="29749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3" tIns="47407" rIns="94813" bIns="47407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7FF1DFD8-6BDD-4C53-9D6C-047B814D15A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963" y="9498013"/>
            <a:ext cx="29749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3" tIns="47407" rIns="94813" bIns="47407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7EC346C8-C4AC-4048-8EA8-C9B34ABF1C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AF31A90-795B-49D0-97EB-7E92FE8E9C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3" tIns="47407" rIns="94813" bIns="47407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0299F8F-CD3C-4B87-999C-53EA2F24BD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3" tIns="47407" rIns="94813" bIns="47407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C2C6E8F1-D0BF-4A0C-8CE8-39115E4A05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9800"/>
            <a:ext cx="549275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3" tIns="47407" rIns="94813" bIns="47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AF0A65B7-9573-4D0B-862B-4E97734A4E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6425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3" tIns="47407" rIns="94813" bIns="47407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B6BC0009-04CA-4F8D-8007-206FAB231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6425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3" tIns="47407" rIns="94813" bIns="47407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0FE6420C-679D-47E8-9A23-4F164427AA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DA8DC35-8378-478A-99E9-E329066C8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E13CEB6E-97DA-45F1-8B7D-A164B614C752}" type="slidenum">
              <a:rPr lang="en-US" altLang="ko-KR" smtClean="0">
                <a:latin typeface="굴림" panose="020B0600000101010101" pitchFamily="50" charset="-127"/>
                <a:ea typeface="굴림" panose="020B0600000101010101" pitchFamily="50" charset="-127"/>
              </a:rPr>
              <a:pPr/>
              <a:t>1</a:t>
            </a:fld>
            <a:endParaRPr lang="en-US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19263DA-C711-4FBC-878B-06209E145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20713" y="749300"/>
            <a:ext cx="5624512" cy="3749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645EDEC-2A1F-4585-9CCE-363D83194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>
            <a:extLst>
              <a:ext uri="{FF2B5EF4-FFF2-40B4-BE49-F238E27FC236}">
                <a16:creationId xmlns:a16="http://schemas.microsoft.com/office/drawing/2014/main" id="{6CE65678-AD0F-49D0-A486-3D41BBA27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>
            <a:extLst>
              <a:ext uri="{FF2B5EF4-FFF2-40B4-BE49-F238E27FC236}">
                <a16:creationId xmlns:a16="http://schemas.microsoft.com/office/drawing/2014/main" id="{2C173BF7-6549-4D09-AD68-D8711B4CC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388" name="슬라이드 번호 개체 틀 3">
            <a:extLst>
              <a:ext uri="{FF2B5EF4-FFF2-40B4-BE49-F238E27FC236}">
                <a16:creationId xmlns:a16="http://schemas.microsoft.com/office/drawing/2014/main" id="{88E93B47-A9F3-4D34-B516-5FEA290F98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EB619827-FEDD-4306-97E5-1EF8E35EFE13}" type="slidenum">
              <a:rPr lang="en-US" altLang="ko-KR" smtClean="0">
                <a:latin typeface="굴림" panose="020B0600000101010101" pitchFamily="50" charset="-127"/>
                <a:ea typeface="굴림" panose="020B0600000101010101" pitchFamily="50" charset="-127"/>
              </a:rPr>
              <a:pPr/>
              <a:t>8</a:t>
            </a:fld>
            <a:endParaRPr lang="en-US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>
            <a:extLst>
              <a:ext uri="{FF2B5EF4-FFF2-40B4-BE49-F238E27FC236}">
                <a16:creationId xmlns:a16="http://schemas.microsoft.com/office/drawing/2014/main" id="{D4B2B43F-3CD8-4C7E-9EE6-B7D7E3ADE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슬라이드 노트 개체 틀 2">
            <a:extLst>
              <a:ext uri="{FF2B5EF4-FFF2-40B4-BE49-F238E27FC236}">
                <a16:creationId xmlns:a16="http://schemas.microsoft.com/office/drawing/2014/main" id="{FB9982D9-8590-45EB-A156-657459E1E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436" name="슬라이드 번호 개체 틀 3">
            <a:extLst>
              <a:ext uri="{FF2B5EF4-FFF2-40B4-BE49-F238E27FC236}">
                <a16:creationId xmlns:a16="http://schemas.microsoft.com/office/drawing/2014/main" id="{AB05D288-94B3-4138-9970-F03912A0C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201B9ABE-DFD7-46E7-8666-79AFD2091CBB}" type="slidenum">
              <a:rPr lang="en-US" altLang="ko-KR" smtClean="0">
                <a:latin typeface="굴림" panose="020B0600000101010101" pitchFamily="50" charset="-127"/>
                <a:ea typeface="굴림" panose="020B0600000101010101" pitchFamily="50" charset="-127"/>
              </a:rPr>
              <a:pPr/>
              <a:t>9</a:t>
            </a:fld>
            <a:endParaRPr lang="en-US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>
            <a:extLst>
              <a:ext uri="{FF2B5EF4-FFF2-40B4-BE49-F238E27FC236}">
                <a16:creationId xmlns:a16="http://schemas.microsoft.com/office/drawing/2014/main" id="{6D867A63-2554-46EB-87AE-1A19255A6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20713" y="749300"/>
            <a:ext cx="5624512" cy="3749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3" name="슬라이드 노트 개체 틀 2">
            <a:extLst>
              <a:ext uri="{FF2B5EF4-FFF2-40B4-BE49-F238E27FC236}">
                <a16:creationId xmlns:a16="http://schemas.microsoft.com/office/drawing/2014/main" id="{E442C6C6-F6DA-408B-AD74-CD425D8AC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84" name="슬라이드 번호 개체 틀 3">
            <a:extLst>
              <a:ext uri="{FF2B5EF4-FFF2-40B4-BE49-F238E27FC236}">
                <a16:creationId xmlns:a16="http://schemas.microsoft.com/office/drawing/2014/main" id="{11509FAB-3796-4588-8505-D6DDD1EB0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445FD500-0326-41F3-B704-BFC29464166C}" type="slidenum">
              <a:rPr lang="en-US" altLang="ko-KR" smtClean="0">
                <a:latin typeface="굴림" panose="020B0600000101010101" pitchFamily="50" charset="-127"/>
                <a:ea typeface="굴림" panose="020B0600000101010101" pitchFamily="50" charset="-127"/>
              </a:rPr>
              <a:pPr/>
              <a:t>10</a:t>
            </a:fld>
            <a:endParaRPr lang="en-US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>
            <a:extLst>
              <a:ext uri="{FF2B5EF4-FFF2-40B4-BE49-F238E27FC236}">
                <a16:creationId xmlns:a16="http://schemas.microsoft.com/office/drawing/2014/main" id="{1F1DC8E7-B4DE-472C-A1CC-FFD28EBE3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슬라이드 노트 개체 틀 2">
            <a:extLst>
              <a:ext uri="{FF2B5EF4-FFF2-40B4-BE49-F238E27FC236}">
                <a16:creationId xmlns:a16="http://schemas.microsoft.com/office/drawing/2014/main" id="{C38F35C5-A954-4C56-AD2D-5BF19CCF9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32" name="슬라이드 번호 개체 틀 3">
            <a:extLst>
              <a:ext uri="{FF2B5EF4-FFF2-40B4-BE49-F238E27FC236}">
                <a16:creationId xmlns:a16="http://schemas.microsoft.com/office/drawing/2014/main" id="{C93B6A81-A40E-4669-85EC-1F4DB6C69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CAEFF2D7-F299-4E9C-A89F-6286C390F797}" type="slidenum">
              <a:rPr lang="en-US" altLang="ko-KR" smtClean="0">
                <a:latin typeface="굴림" panose="020B0600000101010101" pitchFamily="50" charset="-127"/>
                <a:ea typeface="굴림" panose="020B0600000101010101" pitchFamily="50" charset="-127"/>
              </a:rPr>
              <a:pPr/>
              <a:t>11</a:t>
            </a:fld>
            <a:endParaRPr lang="en-US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09E7C9C-62CE-4805-BAC3-99FF11824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FFF567D9-5F36-4FDE-BE0B-27E3B8CCED55}" type="slidenum">
              <a:rPr lang="en-US" altLang="ko-KR" smtClean="0">
                <a:latin typeface="굴림" panose="020B0600000101010101" pitchFamily="50" charset="-127"/>
                <a:ea typeface="굴림" panose="020B0600000101010101" pitchFamily="50" charset="-127"/>
              </a:rPr>
              <a:pPr/>
              <a:t>20</a:t>
            </a:fld>
            <a:endParaRPr lang="en-US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C79205A-8552-48D7-B3AA-D1B1F0BA90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23888" y="750888"/>
            <a:ext cx="5622925" cy="37480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3D61C47-898A-4EC4-AE4C-CE5DBB591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08D8A47-11E7-4597-90EB-64069364F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56A24248-71B8-425D-A184-8120C5F606D1}" type="slidenum">
              <a:rPr lang="en-US" altLang="ko-KR" smtClean="0">
                <a:latin typeface="굴림" panose="020B0600000101010101" pitchFamily="50" charset="-127"/>
                <a:ea typeface="굴림" panose="020B0600000101010101" pitchFamily="50" charset="-127"/>
              </a:rPr>
              <a:pPr/>
              <a:t>21</a:t>
            </a:fld>
            <a:endParaRPr lang="en-US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C54585E-675F-4D44-9BC6-7E63B584C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23888" y="750888"/>
            <a:ext cx="5622925" cy="37480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5B12CAF-93B0-41B0-9B56-BAF69A06A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85775" y="1511300"/>
            <a:ext cx="8753475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B8A1B8-ABAC-48EB-965E-591402243F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0936CDAE-5E99-4393-B9AD-1DA289FE63C7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8402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51675" y="258763"/>
            <a:ext cx="2187575" cy="55292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13500" cy="5529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393752-61A0-4A7F-99AF-43910D460E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AD8C5C91-7328-4446-B091-BBC2379E1BC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3408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5628" y="1060529"/>
            <a:ext cx="7293769" cy="2256061"/>
          </a:xfrm>
        </p:spPr>
        <p:txBody>
          <a:bodyPr anchor="b"/>
          <a:lstStyle>
            <a:lvl1pPr algn="ctr">
              <a:defRPr sz="4786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15628" y="3403592"/>
            <a:ext cx="7293769" cy="156454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708" indent="0" algn="ctr">
              <a:buNone/>
              <a:defRPr sz="1595"/>
            </a:lvl2pPr>
            <a:lvl3pPr marL="729417" indent="0" algn="ctr">
              <a:buNone/>
              <a:defRPr sz="1436"/>
            </a:lvl3pPr>
            <a:lvl4pPr marL="1094125" indent="0" algn="ctr">
              <a:buNone/>
              <a:defRPr sz="1276"/>
            </a:lvl4pPr>
            <a:lvl5pPr marL="1458834" indent="0" algn="ctr">
              <a:buNone/>
              <a:defRPr sz="1276"/>
            </a:lvl5pPr>
            <a:lvl6pPr marL="1823542" indent="0" algn="ctr">
              <a:buNone/>
              <a:defRPr sz="1276"/>
            </a:lvl6pPr>
            <a:lvl7pPr marL="2188251" indent="0" algn="ctr">
              <a:buNone/>
              <a:defRPr sz="1276"/>
            </a:lvl7pPr>
            <a:lvl8pPr marL="2552959" indent="0" algn="ctr">
              <a:buNone/>
              <a:defRPr sz="1276"/>
            </a:lvl8pPr>
            <a:lvl9pPr marL="2917668" indent="0" algn="ctr">
              <a:buNone/>
              <a:defRPr sz="1276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D4BC6B-27E1-438F-BFF6-D4142AC9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683B-67B9-4CD3-A49A-E0BBEF2F0256}" type="datetimeFigureOut">
              <a:rPr lang="ko-KR" altLang="en-US"/>
              <a:pPr>
                <a:defRPr/>
              </a:pPr>
              <a:t>2020-08-14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93B671-EEB5-4868-A922-E14EBFDD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5FF74-80B1-4A9E-AADE-928E843D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2A5DE133-B759-4F1B-ACB6-E21FA5B99D5C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599406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52B706-FA26-473F-AC5C-E4B25AC5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85BD-98A0-47BB-8F11-368FD623295A}" type="datetimeFigureOut">
              <a:rPr lang="ko-KR" altLang="en-US"/>
              <a:pPr>
                <a:defRPr/>
              </a:pPr>
              <a:t>2020-08-14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B79E89-831C-4E39-B3D8-9856C14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E0C502-98B7-45CB-B525-BC18814E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5A7D8F95-A732-463D-8537-247B3AF7831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2526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3530" y="1615545"/>
            <a:ext cx="8387834" cy="2695572"/>
          </a:xfrm>
        </p:spPr>
        <p:txBody>
          <a:bodyPr anchor="b"/>
          <a:lstStyle>
            <a:lvl1pPr>
              <a:defRPr sz="4786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63530" y="4336618"/>
            <a:ext cx="8387834" cy="1417538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708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417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3pPr>
            <a:lvl4pPr marL="109412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834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354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8251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2959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766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7ED64A-48B4-4377-B20B-0DFF2455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E6FE-EB37-411F-B54A-80A12F550BA8}" type="datetimeFigureOut">
              <a:rPr lang="ko-KR" altLang="en-US"/>
              <a:pPr>
                <a:defRPr/>
              </a:pPr>
              <a:t>2020-08-14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672759-05C7-4E26-856C-E23D9F50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698D61-4FF7-4493-9FA5-DCBE43A2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489D7331-9262-4D15-A8F9-C3244224906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77938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68595" y="1725046"/>
            <a:ext cx="4133136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23294" y="1725046"/>
            <a:ext cx="4133136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DAC2CE47-1553-4691-AE3D-A36697B4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C95A1-7B9D-4767-898A-6024B427F783}" type="datetimeFigureOut">
              <a:rPr lang="ko-KR" altLang="en-US"/>
              <a:pPr>
                <a:defRPr/>
              </a:pPr>
              <a:t>2020-08-14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F5E0562E-84E6-436E-BDFB-6A4352F7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1C2C1250-A937-4892-9E29-FA8D5CE6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D336FFEF-A129-450F-841C-F3A4D76EB5C7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99749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9862" y="345010"/>
            <a:ext cx="8387834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69863" y="1588543"/>
            <a:ext cx="4114141" cy="778521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708" indent="0">
              <a:buNone/>
              <a:defRPr sz="1595" b="1"/>
            </a:lvl2pPr>
            <a:lvl3pPr marL="729417" indent="0">
              <a:buNone/>
              <a:defRPr sz="1436" b="1"/>
            </a:lvl3pPr>
            <a:lvl4pPr marL="1094125" indent="0">
              <a:buNone/>
              <a:defRPr sz="1276" b="1"/>
            </a:lvl4pPr>
            <a:lvl5pPr marL="1458834" indent="0">
              <a:buNone/>
              <a:defRPr sz="1276" b="1"/>
            </a:lvl5pPr>
            <a:lvl6pPr marL="1823542" indent="0">
              <a:buNone/>
              <a:defRPr sz="1276" b="1"/>
            </a:lvl6pPr>
            <a:lvl7pPr marL="2188251" indent="0">
              <a:buNone/>
              <a:defRPr sz="1276" b="1"/>
            </a:lvl7pPr>
            <a:lvl8pPr marL="2552959" indent="0">
              <a:buNone/>
              <a:defRPr sz="1276" b="1"/>
            </a:lvl8pPr>
            <a:lvl9pPr marL="2917668" indent="0">
              <a:buNone/>
              <a:defRPr sz="1276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69863" y="2367064"/>
            <a:ext cx="4114141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923294" y="1588543"/>
            <a:ext cx="4134402" cy="778521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708" indent="0">
              <a:buNone/>
              <a:defRPr sz="1595" b="1"/>
            </a:lvl2pPr>
            <a:lvl3pPr marL="729417" indent="0">
              <a:buNone/>
              <a:defRPr sz="1436" b="1"/>
            </a:lvl3pPr>
            <a:lvl4pPr marL="1094125" indent="0">
              <a:buNone/>
              <a:defRPr sz="1276" b="1"/>
            </a:lvl4pPr>
            <a:lvl5pPr marL="1458834" indent="0">
              <a:buNone/>
              <a:defRPr sz="1276" b="1"/>
            </a:lvl5pPr>
            <a:lvl6pPr marL="1823542" indent="0">
              <a:buNone/>
              <a:defRPr sz="1276" b="1"/>
            </a:lvl6pPr>
            <a:lvl7pPr marL="2188251" indent="0">
              <a:buNone/>
              <a:defRPr sz="1276" b="1"/>
            </a:lvl7pPr>
            <a:lvl8pPr marL="2552959" indent="0">
              <a:buNone/>
              <a:defRPr sz="1276" b="1"/>
            </a:lvl8pPr>
            <a:lvl9pPr marL="2917668" indent="0">
              <a:buNone/>
              <a:defRPr sz="1276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923294" y="2367064"/>
            <a:ext cx="4134402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5C6C62B-EB4F-4A2E-9874-4A66C4FE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7F4B-C619-4384-B55E-E0D0B505382E}" type="datetimeFigureOut">
              <a:rPr lang="ko-KR" altLang="en-US"/>
              <a:pPr>
                <a:defRPr/>
              </a:pPr>
              <a:t>2020-08-14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C4F369E4-319B-44AA-972E-72E8E25A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8C0E02F5-E4CC-48DB-B478-B5E58BE1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5A2D76F3-7A31-43CC-A0EA-63C28FFB9B5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4927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1D56EFE3-1F36-48F6-A7AB-D38AA2A0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607F-EAD9-4212-B716-E2B75D0A8014}" type="datetimeFigureOut">
              <a:rPr lang="ko-KR" altLang="en-US"/>
              <a:pPr>
                <a:defRPr/>
              </a:pPr>
              <a:t>2020-08-14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F90562AD-8BF1-4EBF-A09C-451814D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6A7FB45-4C8C-46B6-A896-9D5C941C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8F91F933-B628-4A44-96AA-6C196D5196A3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23679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62193258-44DE-45E9-BC3C-7CF8CDC2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E58B-5823-4F0D-983F-2C39C1CFECC0}" type="datetimeFigureOut">
              <a:rPr lang="ko-KR" altLang="en-US"/>
              <a:pPr>
                <a:defRPr/>
              </a:pPr>
              <a:t>2020-08-14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51B964DA-E932-46CF-B402-B732A870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76FC61B2-A480-4B7A-AF84-E9E8EC02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009389B4-94BC-4207-9E31-D18D8C16D47C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33740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9863" y="432012"/>
            <a:ext cx="3136573" cy="1512041"/>
          </a:xfrm>
        </p:spPr>
        <p:txBody>
          <a:bodyPr anchor="b"/>
          <a:lstStyle>
            <a:lvl1pPr>
              <a:defRPr sz="255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34402" y="933026"/>
            <a:ext cx="4923294" cy="4605124"/>
          </a:xfrm>
        </p:spPr>
        <p:txBody>
          <a:bodyPr/>
          <a:lstStyle>
            <a:lvl1pPr>
              <a:defRPr sz="2553"/>
            </a:lvl1pPr>
            <a:lvl2pPr>
              <a:defRPr sz="2234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9863" y="1944052"/>
            <a:ext cx="3136573" cy="3601598"/>
          </a:xfrm>
        </p:spPr>
        <p:txBody>
          <a:bodyPr/>
          <a:lstStyle>
            <a:lvl1pPr marL="0" indent="0">
              <a:buNone/>
              <a:defRPr sz="1276"/>
            </a:lvl1pPr>
            <a:lvl2pPr marL="364708" indent="0">
              <a:buNone/>
              <a:defRPr sz="1117"/>
            </a:lvl2pPr>
            <a:lvl3pPr marL="729417" indent="0">
              <a:buNone/>
              <a:defRPr sz="957"/>
            </a:lvl3pPr>
            <a:lvl4pPr marL="1094125" indent="0">
              <a:buNone/>
              <a:defRPr sz="798"/>
            </a:lvl4pPr>
            <a:lvl5pPr marL="1458834" indent="0">
              <a:buNone/>
              <a:defRPr sz="798"/>
            </a:lvl5pPr>
            <a:lvl6pPr marL="1823542" indent="0">
              <a:buNone/>
              <a:defRPr sz="798"/>
            </a:lvl6pPr>
            <a:lvl7pPr marL="2188251" indent="0">
              <a:buNone/>
              <a:defRPr sz="798"/>
            </a:lvl7pPr>
            <a:lvl8pPr marL="2552959" indent="0">
              <a:buNone/>
              <a:defRPr sz="798"/>
            </a:lvl8pPr>
            <a:lvl9pPr marL="2917668" indent="0">
              <a:buNone/>
              <a:defRPr sz="798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3B449DB8-4B88-47D6-8080-6944870C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4D32-A73A-4760-BB96-8D9E5DADD9FB}" type="datetimeFigureOut">
              <a:rPr lang="ko-KR" altLang="en-US"/>
              <a:pPr>
                <a:defRPr/>
              </a:pPr>
              <a:t>2020-08-14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1E875D34-9D68-4FA0-9D2F-CB83EF3E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019D018B-38A0-4A14-BE19-0D09DDCE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B0C0A8F4-D21E-4297-8C1D-05BFB4AB03AC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4906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775" y="1511300"/>
            <a:ext cx="8753475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6514D7-BF4E-4417-AE38-B42331449D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72C5F95E-3637-48D9-B512-A58C01B401F0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99137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9863" y="432012"/>
            <a:ext cx="3136573" cy="1512041"/>
          </a:xfrm>
        </p:spPr>
        <p:txBody>
          <a:bodyPr anchor="b"/>
          <a:lstStyle>
            <a:lvl1pPr>
              <a:defRPr sz="255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34402" y="933026"/>
            <a:ext cx="4923294" cy="4605124"/>
          </a:xfrm>
        </p:spPr>
        <p:txBody>
          <a:bodyPr rtlCol="0">
            <a:normAutofit/>
          </a:bodyPr>
          <a:lstStyle>
            <a:lvl1pPr marL="0" indent="0">
              <a:buNone/>
              <a:defRPr sz="2553"/>
            </a:lvl1pPr>
            <a:lvl2pPr marL="364708" indent="0">
              <a:buNone/>
              <a:defRPr sz="2234"/>
            </a:lvl2pPr>
            <a:lvl3pPr marL="729417" indent="0">
              <a:buNone/>
              <a:defRPr sz="1914"/>
            </a:lvl3pPr>
            <a:lvl4pPr marL="1094125" indent="0">
              <a:buNone/>
              <a:defRPr sz="1595"/>
            </a:lvl4pPr>
            <a:lvl5pPr marL="1458834" indent="0">
              <a:buNone/>
              <a:defRPr sz="1595"/>
            </a:lvl5pPr>
            <a:lvl6pPr marL="1823542" indent="0">
              <a:buNone/>
              <a:defRPr sz="1595"/>
            </a:lvl6pPr>
            <a:lvl7pPr marL="2188251" indent="0">
              <a:buNone/>
              <a:defRPr sz="1595"/>
            </a:lvl7pPr>
            <a:lvl8pPr marL="2552959" indent="0">
              <a:buNone/>
              <a:defRPr sz="1595"/>
            </a:lvl8pPr>
            <a:lvl9pPr marL="2917668" indent="0">
              <a:buNone/>
              <a:defRPr sz="1595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9863" y="1944052"/>
            <a:ext cx="3136573" cy="3601598"/>
          </a:xfrm>
        </p:spPr>
        <p:txBody>
          <a:bodyPr/>
          <a:lstStyle>
            <a:lvl1pPr marL="0" indent="0">
              <a:buNone/>
              <a:defRPr sz="1276"/>
            </a:lvl1pPr>
            <a:lvl2pPr marL="364708" indent="0">
              <a:buNone/>
              <a:defRPr sz="1117"/>
            </a:lvl2pPr>
            <a:lvl3pPr marL="729417" indent="0">
              <a:buNone/>
              <a:defRPr sz="957"/>
            </a:lvl3pPr>
            <a:lvl4pPr marL="1094125" indent="0">
              <a:buNone/>
              <a:defRPr sz="798"/>
            </a:lvl4pPr>
            <a:lvl5pPr marL="1458834" indent="0">
              <a:buNone/>
              <a:defRPr sz="798"/>
            </a:lvl5pPr>
            <a:lvl6pPr marL="1823542" indent="0">
              <a:buNone/>
              <a:defRPr sz="798"/>
            </a:lvl6pPr>
            <a:lvl7pPr marL="2188251" indent="0">
              <a:buNone/>
              <a:defRPr sz="798"/>
            </a:lvl7pPr>
            <a:lvl8pPr marL="2552959" indent="0">
              <a:buNone/>
              <a:defRPr sz="798"/>
            </a:lvl8pPr>
            <a:lvl9pPr marL="2917668" indent="0">
              <a:buNone/>
              <a:defRPr sz="798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EE9D912-6E81-4DF3-8B48-C5DA9DF2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0B11-772F-4785-BBD9-FA56CDA4C335}" type="datetimeFigureOut">
              <a:rPr lang="ko-KR" altLang="en-US"/>
              <a:pPr>
                <a:defRPr/>
              </a:pPr>
              <a:t>2020-08-14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1B64D231-6BC5-4D82-A4DD-2699F890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9B867814-074E-4596-AFDD-55C27D03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9BAFEA97-6850-45E0-80AE-B77E5CEF5271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5902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99C3CD-67EC-45AE-9321-0A0193D1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8502-6E1A-45BE-8907-3F6964094F2F}" type="datetimeFigureOut">
              <a:rPr lang="ko-KR" altLang="en-US"/>
              <a:pPr>
                <a:defRPr/>
              </a:pPr>
              <a:t>2020-08-14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9A020C-412A-49BB-B8A3-C5AE7B4F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42BD19-C212-4B3D-BE33-8DCC60CD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8C36B2C7-32D5-4B77-9021-0485AE10B1A5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86511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59471" y="345009"/>
            <a:ext cx="2096959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68595" y="345009"/>
            <a:ext cx="6169313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1DAA1B-CD2D-44E2-B746-705E2A29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26A1-3125-405D-B172-EA41F2D758BA}" type="datetimeFigureOut">
              <a:rPr lang="ko-KR" altLang="en-US"/>
              <a:pPr>
                <a:defRPr/>
              </a:pPr>
              <a:t>2020-08-14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AC68EA-A1E5-4DCC-AF8C-471132BE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50D393-5665-4CC2-A6EF-B53E7FEB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27B179CA-C5B3-482F-9387-ACA23FB1E143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59726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31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6113" cy="1287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6113" cy="1417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444751-2286-4969-B645-3CDECAD6DA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82D1C647-3107-4F6E-8627-D1279124E401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9694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85775" y="1511300"/>
            <a:ext cx="4300538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38713" y="1511300"/>
            <a:ext cx="4300537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28E659-86A0-4A77-A86B-4A8C5C1772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3FBBAAE4-0166-4EB8-8605-08794540AC59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5401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7363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7363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940300" y="1450975"/>
            <a:ext cx="4298950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940300" y="2055813"/>
            <a:ext cx="4298950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95329-1FD6-4C94-A295-01F182A13C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C53883A9-AABD-427C-8226-5E738264B0D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3686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FA9F6E9-B0A2-47E3-AC3C-E2095ED16F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7C419A20-9378-4E08-8174-29DDC9AFE4A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9844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B08939B-1D40-4434-80E4-D9DF308E60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18FADA33-C1FF-4C5C-8886-70B30972F006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4689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200400" cy="1096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02063" y="258763"/>
            <a:ext cx="5437187" cy="5529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2004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E2AD90-B1A7-49EE-8649-EC39CF58A6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65926A70-5D92-406C-BA36-BB16E6AD3EF6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2634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6588" y="4535488"/>
            <a:ext cx="5834062" cy="536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06588" y="579438"/>
            <a:ext cx="5834062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06588" y="5072063"/>
            <a:ext cx="5834062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862CE5-C053-4E92-81B1-4988E8A68E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76ED1FBB-9850-437F-8D41-25AE8410730B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0857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64EB33F4-BA21-4624-AD68-08FCFF297E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563" y="552450"/>
            <a:ext cx="9359900" cy="4603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pic>
        <p:nvPicPr>
          <p:cNvPr id="1027" name="Picture 5" descr="맥써스로고">
            <a:extLst>
              <a:ext uri="{FF2B5EF4-FFF2-40B4-BE49-F238E27FC236}">
                <a16:creationId xmlns:a16="http://schemas.microsoft.com/office/drawing/2014/main" id="{AB915C50-7CC4-495C-8EE2-7F23FD0C94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4725"/>
            <a:ext cx="1044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4380BA8A-2C5C-40EA-A5CB-7AD2EF851B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3300" y="6151563"/>
            <a:ext cx="919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>
                <a:latin typeface="바른돋움Pro 2" pitchFamily="18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- </a:t>
            </a:r>
            <a:fld id="{8953C2BD-E183-4A1B-8810-C4BFE8A12E6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>
            <a:extLst>
              <a:ext uri="{FF2B5EF4-FFF2-40B4-BE49-F238E27FC236}">
                <a16:creationId xmlns:a16="http://schemas.microsoft.com/office/drawing/2014/main" id="{D8C73ADE-87B3-4922-AEAA-CCEDB99C3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344488"/>
            <a:ext cx="83883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텍스트 개체 틀 2">
            <a:extLst>
              <a:ext uri="{FF2B5EF4-FFF2-40B4-BE49-F238E27FC236}">
                <a16:creationId xmlns:a16="http://schemas.microsoft.com/office/drawing/2014/main" id="{587FF8C5-F298-461D-9023-555639F54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1725613"/>
            <a:ext cx="83883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CF0B85-8BF5-4DB5-BCED-CBF3AD924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6005513"/>
            <a:ext cx="2189162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9EAAEE-F1B2-47F2-BA2A-2D6A7CD87810}" type="datetimeFigureOut">
              <a:rPr lang="ko-KR" altLang="en-US"/>
              <a:pPr>
                <a:defRPr/>
              </a:pPr>
              <a:t>2020-08-14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731411-9CC1-42ED-B5E6-00EC6E458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1038" y="6005513"/>
            <a:ext cx="328295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47D3B1-6F1D-4A92-BD40-45BA6724D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7525" y="6005513"/>
            <a:ext cx="2189163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- </a:t>
            </a:r>
            <a:fld id="{87A36070-438A-4A7F-B8F2-66A41083DFE0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FE0A68-4C9C-4E84-99BD-EE5B627FBA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563" y="552450"/>
            <a:ext cx="9359900" cy="4603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pic>
        <p:nvPicPr>
          <p:cNvPr id="2056" name="Picture 5" descr="맥써스로고">
            <a:extLst>
              <a:ext uri="{FF2B5EF4-FFF2-40B4-BE49-F238E27FC236}">
                <a16:creationId xmlns:a16="http://schemas.microsoft.com/office/drawing/2014/main" id="{03EDF595-D52E-4077-BFD1-779CA9BD99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4725"/>
            <a:ext cx="1044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  <p:sldLayoutId id="2147484819" r:id="rId12"/>
  </p:sldLayoutIdLst>
  <p:hf hdr="0" ftr="0" dt="0"/>
  <p:txStyles>
    <p:titleStyle>
      <a:lvl1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defTabSz="728663" rtl="0" fontAlgn="base" latinLnBrk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defTabSz="728663" rtl="0" fontAlgn="base" latinLnBrk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defTabSz="728663" rtl="0" fontAlgn="base" latinLnBrk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defTabSz="728663" rtl="0" fontAlgn="base" latinLnBrk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180975" indent="-180975" algn="l" defTabSz="728663" rtl="0" eaLnBrk="0" fontAlgn="base" latinLnBrk="1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0975" algn="l" defTabSz="728663" rtl="0" eaLnBrk="0" fontAlgn="base" latinLnBrk="1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180975" algn="l" defTabSz="728663" rtl="0" eaLnBrk="0" fontAlgn="base" latinLnBrk="1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76350" indent="-180975" algn="l" defTabSz="728663" rtl="0" eaLnBrk="0" fontAlgn="base" latinLnBrk="1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9888" indent="-180975" algn="l" defTabSz="728663" rtl="0" eaLnBrk="0" fontAlgn="base" latinLnBrk="1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896" indent="-182354" algn="l" defTabSz="729417" rtl="0" eaLnBrk="1" latinLnBrk="1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+mn-lt"/>
          <a:ea typeface="+mn-ea"/>
          <a:cs typeface="+mn-cs"/>
        </a:defRPr>
      </a:lvl6pPr>
      <a:lvl7pPr marL="2370605" indent="-182354" algn="l" defTabSz="729417" rtl="0" eaLnBrk="1" latinLnBrk="1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+mn-lt"/>
          <a:ea typeface="+mn-ea"/>
          <a:cs typeface="+mn-cs"/>
        </a:defRPr>
      </a:lvl7pPr>
      <a:lvl8pPr marL="2735313" indent="-182354" algn="l" defTabSz="729417" rtl="0" eaLnBrk="1" latinLnBrk="1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+mn-lt"/>
          <a:ea typeface="+mn-ea"/>
          <a:cs typeface="+mn-cs"/>
        </a:defRPr>
      </a:lvl8pPr>
      <a:lvl9pPr marL="3100022" indent="-182354" algn="l" defTabSz="729417" rtl="0" eaLnBrk="1" latinLnBrk="1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1pPr>
      <a:lvl2pPr marL="364708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2pPr>
      <a:lvl3pPr marL="729417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3pPr>
      <a:lvl4pPr marL="1094125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4pPr>
      <a:lvl5pPr marL="1458834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5pPr>
      <a:lvl6pPr marL="1823542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6pPr>
      <a:lvl7pPr marL="2188251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7pPr>
      <a:lvl8pPr marL="2552959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668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maxedu1@naver.com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>
            <a:extLst>
              <a:ext uri="{FF2B5EF4-FFF2-40B4-BE49-F238E27FC236}">
                <a16:creationId xmlns:a16="http://schemas.microsoft.com/office/drawing/2014/main" id="{FEE77063-9883-45B3-B5F9-BEF01BC7926C}"/>
              </a:ext>
            </a:extLst>
          </p:cNvPr>
          <p:cNvSpPr txBox="1"/>
          <p:nvPr/>
        </p:nvSpPr>
        <p:spPr>
          <a:xfrm>
            <a:off x="6950075" y="5168900"/>
            <a:ext cx="2233613" cy="590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dist" eaLnBrk="1" latinLnBrk="1" hangingPunct="1">
              <a:lnSpc>
                <a:spcPct val="120000"/>
              </a:lnSpc>
              <a:defRPr/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주 관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: </a:t>
            </a:r>
            <a:r>
              <a:rPr lang="ko-KR" altLang="en-US" sz="1600" spc="50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㈜</a:t>
            </a:r>
            <a:r>
              <a:rPr lang="ko-KR" altLang="en-US" sz="1600" spc="5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맥세스컨설팅</a:t>
            </a:r>
            <a:endParaRPr lang="en-US" altLang="ko-KR" sz="1600" spc="50" dirty="0">
              <a:latin typeface="HY견고딕" panose="02030600000101010101" pitchFamily="18" charset="-127"/>
              <a:ea typeface="HY견고딕" panose="02030600000101010101" pitchFamily="18" charset="-127"/>
              <a:cs typeface="Arial"/>
            </a:endParaRPr>
          </a:p>
          <a:p>
            <a:pPr algn="dist" eaLnBrk="1" latinLnBrk="1" hangingPunct="1">
              <a:lnSpc>
                <a:spcPct val="120000"/>
              </a:lnSpc>
              <a:defRPr/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후 원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: 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맥세스총동문회</a:t>
            </a:r>
            <a:endParaRPr sz="1600" dirty="0">
              <a:latin typeface="HY견고딕" panose="02030600000101010101" pitchFamily="18" charset="-127"/>
              <a:ea typeface="HY견고딕" panose="02030600000101010101" pitchFamily="18" charset="-127"/>
              <a:cs typeface="Arial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42142E4-EA36-411E-A25B-CB1E7442A1BD}"/>
              </a:ext>
            </a:extLst>
          </p:cNvPr>
          <p:cNvSpPr/>
          <p:nvPr/>
        </p:nvSpPr>
        <p:spPr bwMode="auto">
          <a:xfrm>
            <a:off x="649288" y="1223963"/>
            <a:ext cx="3133725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884238" eaLnBrk="1" latinLnBrk="1" hangingPunct="1">
              <a:defRPr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2020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프랜차이즈 제대로 배우자</a:t>
            </a:r>
          </a:p>
        </p:txBody>
      </p:sp>
      <p:sp>
        <p:nvSpPr>
          <p:cNvPr id="15" name="모서리가 둥근 직사각형 14">
            <a:extLst>
              <a:ext uri="{FF2B5EF4-FFF2-40B4-BE49-F238E27FC236}">
                <a16:creationId xmlns:a16="http://schemas.microsoft.com/office/drawing/2014/main" id="{1BD3D937-4DD1-4C05-9C1F-09FF40C84921}"/>
              </a:ext>
            </a:extLst>
          </p:cNvPr>
          <p:cNvSpPr/>
          <p:nvPr/>
        </p:nvSpPr>
        <p:spPr bwMode="auto">
          <a:xfrm>
            <a:off x="541338" y="1584325"/>
            <a:ext cx="8642350" cy="1439863"/>
          </a:xfrm>
          <a:prstGeom prst="roundRect">
            <a:avLst>
              <a:gd name="adj" fmla="val 10203"/>
            </a:avLst>
          </a:prstGeom>
          <a:solidFill>
            <a:schemeClr val="bg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884238" eaLnBrk="1" latinLnBrk="1" hangingPunct="1">
              <a:defRPr/>
            </a:pPr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149" name="그룹 12">
            <a:extLst>
              <a:ext uri="{FF2B5EF4-FFF2-40B4-BE49-F238E27FC236}">
                <a16:creationId xmlns:a16="http://schemas.microsoft.com/office/drawing/2014/main" id="{5CB7DB4C-CC91-4D6A-90D7-43E1C38B69FF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1827213"/>
            <a:ext cx="8642350" cy="903287"/>
            <a:chOff x="541338" y="1079500"/>
            <a:chExt cx="8642350" cy="902712"/>
          </a:xfrm>
        </p:grpSpPr>
        <p:sp>
          <p:nvSpPr>
            <p:cNvPr id="12" name="object 2">
              <a:extLst>
                <a:ext uri="{FF2B5EF4-FFF2-40B4-BE49-F238E27FC236}">
                  <a16:creationId xmlns:a16="http://schemas.microsoft.com/office/drawing/2014/main" id="{3010ED30-811B-4B7B-867B-040248395C24}"/>
                </a:ext>
              </a:extLst>
            </p:cNvPr>
            <p:cNvSpPr txBox="1"/>
            <p:nvPr/>
          </p:nvSpPr>
          <p:spPr>
            <a:xfrm>
              <a:off x="541338" y="1079500"/>
              <a:ext cx="8642350" cy="902712"/>
            </a:xfrm>
            <a:prstGeom prst="rect">
              <a:avLst/>
            </a:prstGeom>
            <a:ln w="22225">
              <a:noFill/>
            </a:ln>
          </p:spPr>
          <p:txBody>
            <a:bodyPr lIns="0" tIns="2540" rIns="0" bIns="0">
              <a:spAutoFit/>
            </a:bodyPr>
            <a:lstStyle/>
            <a:p>
              <a:pPr algn="ctr" eaLnBrk="1" latinLnBrk="1" hangingPunct="1">
                <a:lnSpc>
                  <a:spcPct val="120000"/>
                </a:lnSpc>
                <a:tabLst>
                  <a:tab pos="7265670" algn="l"/>
                </a:tabLst>
                <a:defRPr/>
              </a:pP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&lt;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제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32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기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&gt; </a:t>
              </a:r>
              <a:r>
                <a:rPr lang="ko-KR" altLang="en-US" sz="2400" dirty="0" err="1"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맥세스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 실무형 프랜차이즈 전문가 과정 모집</a:t>
              </a:r>
              <a:endPara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endParaRPr>
            </a:p>
            <a:p>
              <a:pPr algn="ctr" eaLnBrk="1" latinLnBrk="1" hangingPunct="1">
                <a:lnSpc>
                  <a:spcPct val="120000"/>
                </a:lnSpc>
                <a:tabLst>
                  <a:tab pos="7265670" algn="l"/>
                </a:tabLst>
                <a:defRPr/>
              </a:pPr>
              <a:endParaRPr lang="en-US" altLang="ko-KR" sz="7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endParaRPr>
            </a:p>
            <a:p>
              <a:pPr algn="ctr" eaLnBrk="1" latinLnBrk="1" hangingPunct="1">
                <a:lnSpc>
                  <a:spcPct val="120000"/>
                </a:lnSpc>
                <a:tabLst>
                  <a:tab pos="7265670" algn="l"/>
                </a:tabLst>
                <a:defRPr/>
              </a:pPr>
              <a:r>
                <a:rPr lang="ko-KR" altLang="en-US" sz="2050" dirty="0"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  </a:t>
              </a:r>
              <a:r>
                <a:rPr lang="ko-KR" altLang="en-US" sz="1600" dirty="0"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허위과장정보제공 </a:t>
              </a:r>
              <a:r>
                <a:rPr lang="en-US" altLang="ko-KR" sz="1600" dirty="0"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– </a:t>
              </a:r>
              <a:r>
                <a:rPr lang="ko-KR" altLang="en-US" sz="1600" dirty="0"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예상매출액 허위제공 </a:t>
              </a:r>
              <a:r>
                <a:rPr lang="en-US" altLang="ko-KR" sz="1600" dirty="0"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– </a:t>
              </a:r>
              <a:r>
                <a:rPr lang="ko-KR" altLang="en-US" sz="1600" dirty="0"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/>
                </a:rPr>
                <a:t>가맹계약서 표기 규제에 대한 대응 교육</a:t>
              </a:r>
              <a:endParaRPr lang="en-US" altLang="ko-KR" sz="1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endParaRPr>
            </a:p>
          </p:txBody>
        </p:sp>
        <p:cxnSp>
          <p:nvCxnSpPr>
            <p:cNvPr id="6197" name="직선 연결선 2">
              <a:extLst>
                <a:ext uri="{FF2B5EF4-FFF2-40B4-BE49-F238E27FC236}">
                  <a16:creationId xmlns:a16="http://schemas.microsoft.com/office/drawing/2014/main" id="{22FA206A-3AF3-4E6C-8B02-E87303DF89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90104" y="1556024"/>
              <a:ext cx="745282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4" name="타원 73">
            <a:extLst>
              <a:ext uri="{FF2B5EF4-FFF2-40B4-BE49-F238E27FC236}">
                <a16:creationId xmlns:a16="http://schemas.microsoft.com/office/drawing/2014/main" id="{B244B568-0F7C-4DD1-BE50-F21BBC225EB0}"/>
              </a:ext>
            </a:extLst>
          </p:cNvPr>
          <p:cNvSpPr/>
          <p:nvPr/>
        </p:nvSpPr>
        <p:spPr bwMode="auto">
          <a:xfrm>
            <a:off x="991388" y="3857423"/>
            <a:ext cx="2988332" cy="1800871"/>
          </a:xfrm>
          <a:prstGeom prst="ellipse">
            <a:avLst/>
          </a:prstGeom>
          <a:gradFill flip="none" rotWithShape="1">
            <a:gsLst>
              <a:gs pos="0">
                <a:srgbClr val="CDCDCD">
                  <a:alpha val="80000"/>
                </a:srgbClr>
              </a:gs>
              <a:gs pos="50000">
                <a:srgbClr val="F0F0F0">
                  <a:alpha val="60000"/>
                </a:srgbClr>
              </a:gs>
              <a:gs pos="100000">
                <a:srgbClr val="F9F9F9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884238" eaLnBrk="1" latinLnBrk="1" hangingPunct="1">
              <a:defRPr/>
            </a:pP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153" name="그룹 63">
            <a:extLst>
              <a:ext uri="{FF2B5EF4-FFF2-40B4-BE49-F238E27FC236}">
                <a16:creationId xmlns:a16="http://schemas.microsoft.com/office/drawing/2014/main" id="{2B9E3941-0AEF-4598-A0CF-4F7286A862ED}"/>
              </a:ext>
            </a:extLst>
          </p:cNvPr>
          <p:cNvGrpSpPr>
            <a:grpSpLocks/>
          </p:cNvGrpSpPr>
          <p:nvPr/>
        </p:nvGrpSpPr>
        <p:grpSpPr bwMode="auto">
          <a:xfrm>
            <a:off x="217488" y="3548063"/>
            <a:ext cx="4491037" cy="2463800"/>
            <a:chOff x="-111767" y="3180230"/>
            <a:chExt cx="5071871" cy="2697205"/>
          </a:xfrm>
        </p:grpSpPr>
        <p:grpSp>
          <p:nvGrpSpPr>
            <p:cNvPr id="6169" name="그룹 21">
              <a:extLst>
                <a:ext uri="{FF2B5EF4-FFF2-40B4-BE49-F238E27FC236}">
                  <a16:creationId xmlns:a16="http://schemas.microsoft.com/office/drawing/2014/main" id="{E373425C-D4A7-4B0A-9342-7AEEEC8A6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6149" y="4248199"/>
              <a:ext cx="1596226" cy="660769"/>
              <a:chOff x="1406129" y="4068179"/>
              <a:chExt cx="1596226" cy="660769"/>
            </a:xfrm>
          </p:grpSpPr>
          <p:sp>
            <p:nvSpPr>
              <p:cNvPr id="6192" name="TextBox 16">
                <a:extLst>
                  <a:ext uri="{FF2B5EF4-FFF2-40B4-BE49-F238E27FC236}">
                    <a16:creationId xmlns:a16="http://schemas.microsoft.com/office/drawing/2014/main" id="{B2C63800-97A9-4BF9-8E29-52E438DD1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8158" y="4392215"/>
                <a:ext cx="1260141" cy="336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9pPr>
              </a:lstStyle>
              <a:p>
                <a:pPr algn="ctr"/>
                <a:r>
                  <a:rPr lang="ko-KR" altLang="en-US" sz="1400">
                    <a:solidFill>
                      <a:srgbClr val="00206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Browallia New" panose="020B0604020202020204" pitchFamily="34" charset="-34"/>
                  </a:rPr>
                  <a:t>프랜차이즈</a:t>
                </a:r>
              </a:p>
            </p:txBody>
          </p:sp>
          <p:grpSp>
            <p:nvGrpSpPr>
              <p:cNvPr id="6193" name="그룹 19">
                <a:extLst>
                  <a:ext uri="{FF2B5EF4-FFF2-40B4-BE49-F238E27FC236}">
                    <a16:creationId xmlns:a16="http://schemas.microsoft.com/office/drawing/2014/main" id="{EF7A6B99-C53F-4FF6-8E38-1A67DE5AB5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6129" y="4068179"/>
                <a:ext cx="1596226" cy="505099"/>
                <a:chOff x="1262113" y="4589075"/>
                <a:chExt cx="1596226" cy="505099"/>
              </a:xfrm>
            </p:grpSpPr>
            <p:sp>
              <p:nvSpPr>
                <p:cNvPr id="6194" name="TextBox 17">
                  <a:extLst>
                    <a:ext uri="{FF2B5EF4-FFF2-40B4-BE49-F238E27FC236}">
                      <a16:creationId xmlns:a16="http://schemas.microsoft.com/office/drawing/2014/main" id="{4EE3C312-4BC7-40FE-8155-48E23167A4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59266" y="4641938"/>
                  <a:ext cx="1399073" cy="336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9pPr>
                </a:lstStyle>
                <a:p>
                  <a:pPr algn="ctr"/>
                  <a:r>
                    <a:rPr lang="en-US" altLang="ko-KR" sz="1400">
                      <a:solidFill>
                        <a:schemeClr val="accent2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  <a:cs typeface="Browallia New" panose="020B0604020202020204" pitchFamily="34" charset="-34"/>
                    </a:rPr>
                    <a:t>RANCHISE</a:t>
                  </a:r>
                  <a:endParaRPr lang="ko-KR" altLang="en-US" sz="1400">
                    <a:solidFill>
                      <a:schemeClr val="accent2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6195" name="TextBox 18">
                  <a:extLst>
                    <a:ext uri="{FF2B5EF4-FFF2-40B4-BE49-F238E27FC236}">
                      <a16:creationId xmlns:a16="http://schemas.microsoft.com/office/drawing/2014/main" id="{AC0DEEBD-FA74-4FA6-B00D-CF61F29CC1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62113" y="4589075"/>
                  <a:ext cx="360041" cy="505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돋움" panose="020B0600000101010101" pitchFamily="50" charset="-127"/>
                    </a:defRPr>
                  </a:lvl9pPr>
                </a:lstStyle>
                <a:p>
                  <a:pPr algn="ctr"/>
                  <a:r>
                    <a:rPr lang="en-US" altLang="ko-KR" sz="2400">
                      <a:solidFill>
                        <a:schemeClr val="accent2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  <a:cs typeface="Browallia New" panose="020B0604020202020204" pitchFamily="34" charset="-34"/>
                    </a:rPr>
                    <a:t>F</a:t>
                  </a:r>
                  <a:endParaRPr lang="ko-KR" altLang="en-US" sz="2400">
                    <a:solidFill>
                      <a:schemeClr val="accent2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Browallia New" panose="020B0604020202020204" pitchFamily="34" charset="-34"/>
                  </a:endParaRPr>
                </a:p>
              </p:txBody>
            </p:sp>
          </p:grpSp>
        </p:grpSp>
        <p:sp>
          <p:nvSpPr>
            <p:cNvPr id="6170" name="TextBox 20">
              <a:extLst>
                <a:ext uri="{FF2B5EF4-FFF2-40B4-BE49-F238E27FC236}">
                  <a16:creationId xmlns:a16="http://schemas.microsoft.com/office/drawing/2014/main" id="{35A91CFA-989E-416A-8942-5DACB4DC5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970" y="4999988"/>
              <a:ext cx="1260141" cy="30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/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  <a:cs typeface="Browallia New" panose="020B0604020202020204" pitchFamily="34" charset="-34"/>
                </a:rPr>
                <a:t>차액가맹금</a:t>
              </a:r>
            </a:p>
          </p:txBody>
        </p:sp>
        <p:sp>
          <p:nvSpPr>
            <p:cNvPr id="6171" name="TextBox 23">
              <a:extLst>
                <a:ext uri="{FF2B5EF4-FFF2-40B4-BE49-F238E27FC236}">
                  <a16:creationId xmlns:a16="http://schemas.microsoft.com/office/drawing/2014/main" id="{E9EC0E13-C698-4C0D-BC04-9928D3819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3316" y="5186045"/>
              <a:ext cx="1260141" cy="33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/>
              <a:r>
                <a:rPr lang="ko-KR" altLang="en-US" sz="1400">
                  <a:solidFill>
                    <a:srgbClr val="001848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Browallia New" panose="020B0604020202020204" pitchFamily="34" charset="-34"/>
                </a:rPr>
                <a:t>로열티</a:t>
              </a:r>
            </a:p>
          </p:txBody>
        </p:sp>
        <p:sp>
          <p:nvSpPr>
            <p:cNvPr id="6172" name="TextBox 24">
              <a:extLst>
                <a:ext uri="{FF2B5EF4-FFF2-40B4-BE49-F238E27FC236}">
                  <a16:creationId xmlns:a16="http://schemas.microsoft.com/office/drawing/2014/main" id="{653074C7-2BB1-4197-8992-F716121BF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153" y="5591104"/>
              <a:ext cx="1870915" cy="28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/>
              <a:r>
                <a:rPr lang="ko-KR" altLang="en-US" sz="1100">
                  <a:latin typeface="HY견고딕" panose="02030600000101010101" pitchFamily="18" charset="-127"/>
                  <a:ea typeface="HY견고딕" panose="02030600000101010101" pitchFamily="18" charset="-127"/>
                  <a:cs typeface="Browallia New" panose="020B0604020202020204" pitchFamily="34" charset="-34"/>
                </a:rPr>
                <a:t>점포별판매촉진</a:t>
              </a:r>
              <a:r>
                <a:rPr lang="en-US" altLang="ko-KR" sz="1100">
                  <a:latin typeface="HY견고딕" panose="02030600000101010101" pitchFamily="18" charset="-127"/>
                  <a:ea typeface="HY견고딕" panose="02030600000101010101" pitchFamily="18" charset="-127"/>
                  <a:cs typeface="Browallia New" panose="020B0604020202020204" pitchFamily="34" charset="-34"/>
                </a:rPr>
                <a:t>(LSM)</a:t>
              </a:r>
              <a:endParaRPr lang="ko-KR" altLang="en-US" sz="1100">
                <a:latin typeface="HY견고딕" panose="02030600000101010101" pitchFamily="18" charset="-127"/>
                <a:ea typeface="HY견고딕" panose="02030600000101010101" pitchFamily="18" charset="-127"/>
                <a:cs typeface="Browallia New" panose="020B0604020202020204" pitchFamily="34" charset="-34"/>
              </a:endParaRPr>
            </a:p>
          </p:txBody>
        </p:sp>
        <p:sp>
          <p:nvSpPr>
            <p:cNvPr id="6173" name="TextBox 25">
              <a:extLst>
                <a:ext uri="{FF2B5EF4-FFF2-40B4-BE49-F238E27FC236}">
                  <a16:creationId xmlns:a16="http://schemas.microsoft.com/office/drawing/2014/main" id="{2B158B64-087B-4181-BCD6-E654A4B1D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920" y="4211884"/>
              <a:ext cx="1656184" cy="28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/>
              <a:r>
                <a:rPr lang="ko-KR" altLang="en-US" sz="1100"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Browallia New" panose="020B0604020202020204" pitchFamily="34" charset="-34"/>
                </a:rPr>
                <a:t>분쟁</a:t>
              </a:r>
              <a:r>
                <a:rPr lang="en-US" altLang="ko-KR" sz="1100"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Browallia New" panose="020B0604020202020204" pitchFamily="34" charset="-34"/>
                </a:rPr>
                <a:t>·</a:t>
              </a:r>
              <a:r>
                <a:rPr lang="ko-KR" altLang="en-US" sz="1100"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Browallia New" panose="020B0604020202020204" pitchFamily="34" charset="-34"/>
                </a:rPr>
                <a:t>폐점증가</a:t>
              </a:r>
            </a:p>
          </p:txBody>
        </p:sp>
        <p:sp>
          <p:nvSpPr>
            <p:cNvPr id="6174" name="TextBox 26">
              <a:extLst>
                <a:ext uri="{FF2B5EF4-FFF2-40B4-BE49-F238E27FC236}">
                  <a16:creationId xmlns:a16="http://schemas.microsoft.com/office/drawing/2014/main" id="{9BD65936-AA90-4602-BCE7-6CFB4B11D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317" y="3552464"/>
              <a:ext cx="2183631" cy="370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/>
              <a:r>
                <a:rPr lang="ko-KR" altLang="en-US" sz="16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Browallia New" panose="020B0604020202020204" pitchFamily="34" charset="-34"/>
                </a:rPr>
                <a:t>허위과장정보제공</a:t>
              </a:r>
            </a:p>
          </p:txBody>
        </p:sp>
        <p:sp>
          <p:nvSpPr>
            <p:cNvPr id="6175" name="TextBox 27">
              <a:extLst>
                <a:ext uri="{FF2B5EF4-FFF2-40B4-BE49-F238E27FC236}">
                  <a16:creationId xmlns:a16="http://schemas.microsoft.com/office/drawing/2014/main" id="{17DF109A-DDA6-48AA-B23D-793FD21B8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0582" y="3180230"/>
              <a:ext cx="1889345" cy="28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/>
              <a:r>
                <a:rPr lang="ko-KR" altLang="en-US" sz="1100">
                  <a:latin typeface="HY견고딕" panose="02030600000101010101" pitchFamily="18" charset="-127"/>
                  <a:ea typeface="HY견고딕" panose="02030600000101010101" pitchFamily="18" charset="-127"/>
                  <a:cs typeface="Browallia New" panose="020B0604020202020204" pitchFamily="34" charset="-34"/>
                </a:rPr>
                <a:t>징벌적 손해배상</a:t>
              </a:r>
            </a:p>
          </p:txBody>
        </p:sp>
        <p:sp>
          <p:nvSpPr>
            <p:cNvPr id="6176" name="타원 30">
              <a:extLst>
                <a:ext uri="{FF2B5EF4-FFF2-40B4-BE49-F238E27FC236}">
                  <a16:creationId xmlns:a16="http://schemas.microsoft.com/office/drawing/2014/main" id="{58CF1624-0B5E-41A4-9929-B0A2F23CE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32" y="351308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latinLnBrk="1" hangingPunct="1"/>
              <a:endParaRPr lang="ko-KR" altLang="en-US" sz="11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177" name="타원 32">
              <a:extLst>
                <a:ext uri="{FF2B5EF4-FFF2-40B4-BE49-F238E27FC236}">
                  <a16:creationId xmlns:a16="http://schemas.microsoft.com/office/drawing/2014/main" id="{6610C522-2CBF-48FD-B217-2C205C29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336" y="4752255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latinLnBrk="1" hangingPunct="1"/>
              <a:endParaRPr lang="ko-KR" altLang="en-US" sz="11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178" name="타원 33">
              <a:extLst>
                <a:ext uri="{FF2B5EF4-FFF2-40B4-BE49-F238E27FC236}">
                  <a16:creationId xmlns:a16="http://schemas.microsoft.com/office/drawing/2014/main" id="{C8C1CD5B-DC76-4D24-9131-76CBE63F8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27" y="5467243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latinLnBrk="1" hangingPunct="1"/>
              <a:endParaRPr lang="ko-KR" altLang="en-US" sz="11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179" name="타원 34">
              <a:extLst>
                <a:ext uri="{FF2B5EF4-FFF2-40B4-BE49-F238E27FC236}">
                  <a16:creationId xmlns:a16="http://schemas.microsoft.com/office/drawing/2014/main" id="{548F77FE-55E2-4888-8D00-BF8477739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443" y="5113936"/>
              <a:ext cx="64800" cy="6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latinLnBrk="1" hangingPunct="1"/>
              <a:endParaRPr lang="ko-KR" altLang="en-US" sz="11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180" name="타원 35">
              <a:extLst>
                <a:ext uri="{FF2B5EF4-FFF2-40B4-BE49-F238E27FC236}">
                  <a16:creationId xmlns:a16="http://schemas.microsoft.com/office/drawing/2014/main" id="{2AC59966-0BDE-45F6-A6B8-891BEB7FB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132" y="5004283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latinLnBrk="1" hangingPunct="1"/>
              <a:endParaRPr lang="ko-KR" altLang="en-US" sz="11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181" name="타원 36">
              <a:extLst>
                <a:ext uri="{FF2B5EF4-FFF2-40B4-BE49-F238E27FC236}">
                  <a16:creationId xmlns:a16="http://schemas.microsoft.com/office/drawing/2014/main" id="{1887CB84-2148-4B90-B3F7-7CB2DBFC7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92" y="4284211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latinLnBrk="1" hangingPunct="1"/>
              <a:endParaRPr lang="ko-KR" altLang="en-US" sz="11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6182" name="직선 연결선 38">
              <a:extLst>
                <a:ext uri="{FF2B5EF4-FFF2-40B4-BE49-F238E27FC236}">
                  <a16:creationId xmlns:a16="http://schemas.microsoft.com/office/drawing/2014/main" id="{E544B58B-684B-4675-BBF6-615F6FE130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26082" y="3624238"/>
              <a:ext cx="19216" cy="659973"/>
            </a:xfrm>
            <a:prstGeom prst="line">
              <a:avLst/>
            </a:prstGeom>
            <a:noFill/>
            <a:ln w="28575" algn="ctr">
              <a:solidFill>
                <a:srgbClr val="7B7B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3" name="직선 연결선 39">
              <a:extLst>
                <a:ext uri="{FF2B5EF4-FFF2-40B4-BE49-F238E27FC236}">
                  <a16:creationId xmlns:a16="http://schemas.microsoft.com/office/drawing/2014/main" id="{7DFBE217-DDFB-4FF9-8B24-3C1D83745DE8}"/>
                </a:ext>
              </a:extLst>
            </p:cNvPr>
            <p:cNvCxnSpPr>
              <a:cxnSpLocks noChangeShapeType="1"/>
              <a:endCxn id="6195" idx="1"/>
            </p:cNvCxnSpPr>
            <p:nvPr/>
          </p:nvCxnSpPr>
          <p:spPr bwMode="auto">
            <a:xfrm>
              <a:off x="1118096" y="4356211"/>
              <a:ext cx="468053" cy="144538"/>
            </a:xfrm>
            <a:prstGeom prst="line">
              <a:avLst/>
            </a:prstGeom>
            <a:noFill/>
            <a:ln w="28575" algn="ctr">
              <a:solidFill>
                <a:srgbClr val="7B7B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4" name="직선 연결선 42">
              <a:extLst>
                <a:ext uri="{FF2B5EF4-FFF2-40B4-BE49-F238E27FC236}">
                  <a16:creationId xmlns:a16="http://schemas.microsoft.com/office/drawing/2014/main" id="{A3C16341-A69C-4DBF-8B54-1CCA038AEE9A}"/>
                </a:ext>
              </a:extLst>
            </p:cNvPr>
            <p:cNvCxnSpPr>
              <a:cxnSpLocks noChangeShapeType="1"/>
              <a:endCxn id="6195" idx="2"/>
            </p:cNvCxnSpPr>
            <p:nvPr/>
          </p:nvCxnSpPr>
          <p:spPr bwMode="auto">
            <a:xfrm flipV="1">
              <a:off x="1478136" y="4753298"/>
              <a:ext cx="288033" cy="214982"/>
            </a:xfrm>
            <a:prstGeom prst="line">
              <a:avLst/>
            </a:prstGeom>
            <a:noFill/>
            <a:ln w="28575" algn="ctr">
              <a:solidFill>
                <a:srgbClr val="7B7B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5" name="직선 연결선 45">
              <a:extLst>
                <a:ext uri="{FF2B5EF4-FFF2-40B4-BE49-F238E27FC236}">
                  <a16:creationId xmlns:a16="http://schemas.microsoft.com/office/drawing/2014/main" id="{44997E5F-FCCE-479C-BE5F-91BF530BA5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83799" y="4877588"/>
              <a:ext cx="40678" cy="196957"/>
            </a:xfrm>
            <a:prstGeom prst="line">
              <a:avLst/>
            </a:prstGeom>
            <a:noFill/>
            <a:ln w="28575" algn="ctr">
              <a:solidFill>
                <a:srgbClr val="7B7B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6" name="직선 연결선 48">
              <a:extLst>
                <a:ext uri="{FF2B5EF4-FFF2-40B4-BE49-F238E27FC236}">
                  <a16:creationId xmlns:a16="http://schemas.microsoft.com/office/drawing/2014/main" id="{CC65C69A-129E-4A91-A94C-A69D63A263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14430" y="4946891"/>
              <a:ext cx="225464" cy="431808"/>
            </a:xfrm>
            <a:prstGeom prst="line">
              <a:avLst/>
            </a:prstGeom>
            <a:noFill/>
            <a:ln w="28575" algn="ctr">
              <a:solidFill>
                <a:srgbClr val="7B7B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7" name="직선 연결선 50">
              <a:extLst>
                <a:ext uri="{FF2B5EF4-FFF2-40B4-BE49-F238E27FC236}">
                  <a16:creationId xmlns:a16="http://schemas.microsoft.com/office/drawing/2014/main" id="{350175E6-5E19-4481-9D14-23095221D44F}"/>
                </a:ext>
              </a:extLst>
            </p:cNvPr>
            <p:cNvCxnSpPr>
              <a:cxnSpLocks noChangeShapeType="1"/>
              <a:stCxn id="6192" idx="3"/>
            </p:cNvCxnSpPr>
            <p:nvPr/>
          </p:nvCxnSpPr>
          <p:spPr bwMode="auto">
            <a:xfrm>
              <a:off x="3098319" y="4740601"/>
              <a:ext cx="144016" cy="12037"/>
            </a:xfrm>
            <a:prstGeom prst="line">
              <a:avLst/>
            </a:prstGeom>
            <a:noFill/>
            <a:ln w="28575" algn="ctr">
              <a:solidFill>
                <a:srgbClr val="7B7B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8" name="직선 연결선 54">
              <a:extLst>
                <a:ext uri="{FF2B5EF4-FFF2-40B4-BE49-F238E27FC236}">
                  <a16:creationId xmlns:a16="http://schemas.microsoft.com/office/drawing/2014/main" id="{62BDDE0E-E08E-47E3-A53D-88CF54A7D6E4}"/>
                </a:ext>
              </a:extLst>
            </p:cNvPr>
            <p:cNvCxnSpPr>
              <a:cxnSpLocks noChangeShapeType="1"/>
              <a:endCxn id="6194" idx="3"/>
            </p:cNvCxnSpPr>
            <p:nvPr/>
          </p:nvCxnSpPr>
          <p:spPr bwMode="auto">
            <a:xfrm flipH="1">
              <a:off x="3182375" y="4440688"/>
              <a:ext cx="197153" cy="28821"/>
            </a:xfrm>
            <a:prstGeom prst="line">
              <a:avLst/>
            </a:prstGeom>
            <a:noFill/>
            <a:ln w="28575" algn="ctr">
              <a:solidFill>
                <a:srgbClr val="7B7B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89" name="타원 55">
              <a:extLst>
                <a:ext uri="{FF2B5EF4-FFF2-40B4-BE49-F238E27FC236}">
                  <a16:creationId xmlns:a16="http://schemas.microsoft.com/office/drawing/2014/main" id="{FE83C5FA-FE6C-44A2-B187-E5E7FA745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692" y="4413073"/>
              <a:ext cx="540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 defTabSz="8842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latinLnBrk="1" hangingPunct="1"/>
              <a:endParaRPr lang="ko-KR" altLang="en-US" sz="11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6190" name="직선 연결선 60">
              <a:extLst>
                <a:ext uri="{FF2B5EF4-FFF2-40B4-BE49-F238E27FC236}">
                  <a16:creationId xmlns:a16="http://schemas.microsoft.com/office/drawing/2014/main" id="{BA32678C-090B-419A-BF29-47DB670B21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30264" y="4104183"/>
              <a:ext cx="72008" cy="216024"/>
            </a:xfrm>
            <a:prstGeom prst="line">
              <a:avLst/>
            </a:prstGeom>
            <a:noFill/>
            <a:ln w="28575" algn="ctr">
              <a:solidFill>
                <a:srgbClr val="7B7BD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91" name="TextBox 29">
              <a:extLst>
                <a:ext uri="{FF2B5EF4-FFF2-40B4-BE49-F238E27FC236}">
                  <a16:creationId xmlns:a16="http://schemas.microsoft.com/office/drawing/2014/main" id="{C5AD23AF-3EBF-4856-80AC-B628F7BEC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1767" y="3925934"/>
              <a:ext cx="2016918" cy="33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/>
              <a:r>
                <a:rPr lang="ko-KR" altLang="en-US" sz="14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Browallia New" panose="020B0604020202020204" pitchFamily="34" charset="-34"/>
                </a:rPr>
                <a:t>예상 매출 의무제공</a:t>
              </a:r>
            </a:p>
          </p:txBody>
        </p:sp>
      </p:grpSp>
      <p:sp>
        <p:nvSpPr>
          <p:cNvPr id="6154" name="타원 35">
            <a:extLst>
              <a:ext uri="{FF2B5EF4-FFF2-40B4-BE49-F238E27FC236}">
                <a16:creationId xmlns:a16="http://schemas.microsoft.com/office/drawing/2014/main" id="{A5FDDD7A-016F-4826-8D45-C8B47B41A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959350"/>
            <a:ext cx="55563" cy="444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endParaRPr lang="ko-KR" altLang="en-US" sz="11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155" name="직선 연결선 42">
            <a:extLst>
              <a:ext uri="{FF2B5EF4-FFF2-40B4-BE49-F238E27FC236}">
                <a16:creationId xmlns:a16="http://schemas.microsoft.com/office/drawing/2014/main" id="{DA7926FB-038A-47F2-8165-6EF6545D08D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06525" y="4903788"/>
            <a:ext cx="220663" cy="65087"/>
          </a:xfrm>
          <a:prstGeom prst="line">
            <a:avLst/>
          </a:prstGeom>
          <a:noFill/>
          <a:ln w="28575" algn="ctr">
            <a:solidFill>
              <a:srgbClr val="7B7B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TextBox 20">
            <a:extLst>
              <a:ext uri="{FF2B5EF4-FFF2-40B4-BE49-F238E27FC236}">
                <a16:creationId xmlns:a16="http://schemas.microsoft.com/office/drawing/2014/main" id="{D53E0A10-887A-4710-B49F-519339E52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4895850"/>
            <a:ext cx="11414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sz="900">
                <a:latin typeface="HY견고딕" panose="02030600000101010101" pitchFamily="18" charset="-127"/>
                <a:ea typeface="HY견고딕" panose="02030600000101010101" pitchFamily="18" charset="-127"/>
                <a:cs typeface="Browallia New" panose="020B0604020202020204" pitchFamily="34" charset="-34"/>
              </a:rPr>
              <a:t>점당매출증대</a:t>
            </a:r>
          </a:p>
        </p:txBody>
      </p:sp>
      <p:sp>
        <p:nvSpPr>
          <p:cNvPr id="6157" name="타원 36">
            <a:extLst>
              <a:ext uri="{FF2B5EF4-FFF2-40B4-BE49-F238E27FC236}">
                <a16:creationId xmlns:a16="http://schemas.microsoft.com/office/drawing/2014/main" id="{B2361D9E-EF5C-43B3-A715-AFA572DDF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4265613"/>
            <a:ext cx="79375" cy="825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endParaRPr lang="ko-KR" altLang="en-US" sz="11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158" name="TextBox 1">
            <a:extLst>
              <a:ext uri="{FF2B5EF4-FFF2-40B4-BE49-F238E27FC236}">
                <a16:creationId xmlns:a16="http://schemas.microsoft.com/office/drawing/2014/main" id="{D625EA84-0CE0-4839-B963-BBA3CD3F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3059113"/>
            <a:ext cx="3578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en-US" altLang="ko-KR" sz="16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1,700</a:t>
            </a:r>
            <a:r>
              <a:rPr lang="ko-KR" altLang="en-US" sz="16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여명이 제대로 배운 </a:t>
            </a:r>
            <a:r>
              <a:rPr lang="en-US" altLang="ko-KR" sz="2400" i="1" u="sng">
                <a:solidFill>
                  <a:srgbClr val="FF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No.1</a:t>
            </a:r>
            <a:r>
              <a:rPr lang="en-US" altLang="ko-KR" sz="24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ko-KR" altLang="en-US" sz="16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과정</a:t>
            </a:r>
            <a:r>
              <a:rPr lang="en-US" altLang="ko-KR" sz="16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!</a:t>
            </a:r>
            <a:endParaRPr lang="ko-KR" altLang="en-US" sz="160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159" name="TextBox 24">
            <a:extLst>
              <a:ext uri="{FF2B5EF4-FFF2-40B4-BE49-F238E27FC236}">
                <a16:creationId xmlns:a16="http://schemas.microsoft.com/office/drawing/2014/main" id="{00358B7C-7481-438D-B37B-1DBF2BD34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4891088"/>
            <a:ext cx="1657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sz="1100">
                <a:latin typeface="HY견고딕" panose="02030600000101010101" pitchFamily="18" charset="-127"/>
                <a:ea typeface="HY견고딕" panose="02030600000101010101" pitchFamily="18" charset="-127"/>
                <a:cs typeface="Browallia New" panose="020B0604020202020204" pitchFamily="34" charset="-34"/>
              </a:rPr>
              <a:t>인사</a:t>
            </a:r>
            <a:r>
              <a:rPr lang="en-US" altLang="ko-KR" sz="1100">
                <a:latin typeface="HY견고딕" panose="02030600000101010101" pitchFamily="18" charset="-127"/>
                <a:ea typeface="HY견고딕" panose="02030600000101010101" pitchFamily="18" charset="-127"/>
                <a:cs typeface="Browallia New" panose="020B0604020202020204" pitchFamily="34" charset="-34"/>
              </a:rPr>
              <a:t>·</a:t>
            </a:r>
            <a:r>
              <a:rPr lang="ko-KR" altLang="en-US" sz="1100">
                <a:latin typeface="HY견고딕" panose="02030600000101010101" pitchFamily="18" charset="-127"/>
                <a:ea typeface="HY견고딕" panose="02030600000101010101" pitchFamily="18" charset="-127"/>
                <a:cs typeface="Browallia New" panose="020B0604020202020204" pitchFamily="34" charset="-34"/>
              </a:rPr>
              <a:t>노무</a:t>
            </a:r>
          </a:p>
        </p:txBody>
      </p:sp>
      <p:sp>
        <p:nvSpPr>
          <p:cNvPr id="6160" name="타원 30">
            <a:extLst>
              <a:ext uri="{FF2B5EF4-FFF2-40B4-BE49-F238E27FC236}">
                <a16:creationId xmlns:a16="http://schemas.microsoft.com/office/drawing/2014/main" id="{E97B77BE-CF8A-4C2D-A198-3B0C87A98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3965575"/>
            <a:ext cx="65087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endParaRPr lang="ko-KR" altLang="en-US" sz="11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161" name="직선 연결선 38">
            <a:extLst>
              <a:ext uri="{FF2B5EF4-FFF2-40B4-BE49-F238E27FC236}">
                <a16:creationId xmlns:a16="http://schemas.microsoft.com/office/drawing/2014/main" id="{924CFCCE-1A91-4E84-BA4B-2068F2FD89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4097338"/>
            <a:ext cx="258763" cy="438150"/>
          </a:xfrm>
          <a:prstGeom prst="line">
            <a:avLst/>
          </a:prstGeom>
          <a:noFill/>
          <a:ln w="28575" algn="ctr">
            <a:solidFill>
              <a:srgbClr val="7B7B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2" name="TextBox 27">
            <a:extLst>
              <a:ext uri="{FF2B5EF4-FFF2-40B4-BE49-F238E27FC236}">
                <a16:creationId xmlns:a16="http://schemas.microsoft.com/office/drawing/2014/main" id="{AD97EFF9-D1A7-4ACE-B3B1-A400E44A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3716338"/>
            <a:ext cx="1673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sz="1100">
                <a:latin typeface="HY견고딕" panose="02030600000101010101" pitchFamily="18" charset="-127"/>
                <a:ea typeface="HY견고딕" panose="02030600000101010101" pitchFamily="18" charset="-127"/>
                <a:cs typeface="Browallia New" panose="020B0604020202020204" pitchFamily="34" charset="-34"/>
              </a:rPr>
              <a:t>가맹점주 단체 협약권</a:t>
            </a:r>
          </a:p>
        </p:txBody>
      </p:sp>
      <p:cxnSp>
        <p:nvCxnSpPr>
          <p:cNvPr id="6163" name="직선 연결선 54">
            <a:extLst>
              <a:ext uri="{FF2B5EF4-FFF2-40B4-BE49-F238E27FC236}">
                <a16:creationId xmlns:a16="http://schemas.microsoft.com/office/drawing/2014/main" id="{A48BD046-D6A6-4A57-A623-524394041EF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71788" y="5111750"/>
            <a:ext cx="304800" cy="176213"/>
          </a:xfrm>
          <a:prstGeom prst="line">
            <a:avLst/>
          </a:prstGeom>
          <a:noFill/>
          <a:ln w="28575" algn="ctr">
            <a:solidFill>
              <a:srgbClr val="7B7B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4" name="타원 55">
            <a:extLst>
              <a:ext uri="{FF2B5EF4-FFF2-40B4-BE49-F238E27FC236}">
                <a16:creationId xmlns:a16="http://schemas.microsoft.com/office/drawing/2014/main" id="{0FA94164-A682-47AE-888E-DDFB9E9E4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5284788"/>
            <a:ext cx="47625" cy="492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endParaRPr lang="ko-KR" altLang="en-US" sz="11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165" name="TextBox 24">
            <a:extLst>
              <a:ext uri="{FF2B5EF4-FFF2-40B4-BE49-F238E27FC236}">
                <a16:creationId xmlns:a16="http://schemas.microsoft.com/office/drawing/2014/main" id="{DF34C0AF-B89E-4A10-8688-D57CC16C5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5210175"/>
            <a:ext cx="1655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sz="1100">
                <a:latin typeface="HY견고딕" panose="02030600000101010101" pitchFamily="18" charset="-127"/>
                <a:ea typeface="HY견고딕" panose="02030600000101010101" pitchFamily="18" charset="-127"/>
                <a:cs typeface="Browallia New" panose="020B0604020202020204" pitchFamily="34" charset="-34"/>
              </a:rPr>
              <a:t>가맹점 발굴</a:t>
            </a:r>
          </a:p>
        </p:txBody>
      </p:sp>
      <p:cxnSp>
        <p:nvCxnSpPr>
          <p:cNvPr id="6166" name="직선 연결선 42">
            <a:extLst>
              <a:ext uri="{FF2B5EF4-FFF2-40B4-BE49-F238E27FC236}">
                <a16:creationId xmlns:a16="http://schemas.microsoft.com/office/drawing/2014/main" id="{10B9D43E-54D7-400F-AC5C-48110CAE1A0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30338" y="5105400"/>
            <a:ext cx="587375" cy="544513"/>
          </a:xfrm>
          <a:prstGeom prst="line">
            <a:avLst/>
          </a:prstGeom>
          <a:noFill/>
          <a:ln w="28575" algn="ctr">
            <a:solidFill>
              <a:srgbClr val="7B7B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7" name="타원 34">
            <a:extLst>
              <a:ext uri="{FF2B5EF4-FFF2-40B4-BE49-F238E27FC236}">
                <a16:creationId xmlns:a16="http://schemas.microsoft.com/office/drawing/2014/main" id="{9146FAA7-67D4-4C66-A09C-C54336BB7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5673725"/>
            <a:ext cx="58737" cy="587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endParaRPr lang="ko-KR" altLang="en-US" sz="11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168" name="TextBox 23">
            <a:extLst>
              <a:ext uri="{FF2B5EF4-FFF2-40B4-BE49-F238E27FC236}">
                <a16:creationId xmlns:a16="http://schemas.microsoft.com/office/drawing/2014/main" id="{D39F5BBA-7D48-455D-9704-9A247CD72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5724525"/>
            <a:ext cx="11160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sz="1100">
                <a:solidFill>
                  <a:srgbClr val="001848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Browallia New" panose="020B0604020202020204" pitchFamily="34" charset="-34"/>
              </a:rPr>
              <a:t>수퍼바이징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1">
            <a:extLst>
              <a:ext uri="{FF2B5EF4-FFF2-40B4-BE49-F238E27FC236}">
                <a16:creationId xmlns:a16="http://schemas.microsoft.com/office/drawing/2014/main" id="{4E1AE738-CF59-41A3-8C5C-C9C34FB9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- </a:t>
            </a:r>
            <a:fld id="{1EED2AD0-1DCE-4BE6-AE42-DC9BC02D249D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</a:rPr>
              <a:pPr/>
              <a:t>9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 -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CEB64F0-093E-4A47-9A75-14AED4635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B76B83D5-A458-4D30-9400-86349500BF45}"/>
              </a:ext>
            </a:extLst>
          </p:cNvPr>
          <p:cNvSpPr/>
          <p:nvPr/>
        </p:nvSpPr>
        <p:spPr>
          <a:xfrm>
            <a:off x="323850" y="817563"/>
            <a:ext cx="3887788" cy="261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[8~9</a:t>
            </a:r>
            <a:r>
              <a:rPr kumimoji="0" lang="ko-KR" altLang="en-US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주차</a:t>
            </a:r>
            <a:r>
              <a:rPr kumimoji="0" lang="en-US" altLang="ko-KR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] FC </a:t>
            </a:r>
            <a:r>
              <a:rPr kumimoji="0" lang="ko-KR" altLang="en-US" sz="1400" kern="0" dirty="0" err="1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수퍼바이저</a:t>
            </a:r>
            <a:r>
              <a:rPr kumimoji="0" lang="ko-KR" altLang="en-US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운영 시스템</a:t>
            </a:r>
          </a:p>
        </p:txBody>
      </p:sp>
      <p:sp>
        <p:nvSpPr>
          <p:cNvPr id="44" name="AutoShape 1797">
            <a:extLst>
              <a:ext uri="{FF2B5EF4-FFF2-40B4-BE49-F238E27FC236}">
                <a16:creationId xmlns:a16="http://schemas.microsoft.com/office/drawing/2014/main" id="{7EB37DC4-28D8-4FB5-8CE4-287FE0D39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630238"/>
            <a:ext cx="719137" cy="503237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DEDEDE">
                <a:lumMod val="90000"/>
              </a:srgb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FC</a:t>
            </a: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핵심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전략 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전술</a:t>
            </a:r>
          </a:p>
        </p:txBody>
      </p:sp>
      <p:sp>
        <p:nvSpPr>
          <p:cNvPr id="45" name="AutoShape 1817">
            <a:extLst>
              <a:ext uri="{FF2B5EF4-FFF2-40B4-BE49-F238E27FC236}">
                <a16:creationId xmlns:a16="http://schemas.microsoft.com/office/drawing/2014/main" id="{A189EFA4-A7A1-4520-AF55-286C0A01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30238"/>
            <a:ext cx="719138" cy="503237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rgbClr val="DEDEDE">
                <a:lumMod val="90000"/>
              </a:srgb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개발영</a:t>
            </a:r>
            <a:endParaRPr lang="ko-KR" altLang="en-US" sz="1000" kern="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업</a:t>
            </a: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000" kern="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출점</a:t>
            </a: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46" name="AutoShape 1818">
            <a:extLst>
              <a:ext uri="{FF2B5EF4-FFF2-40B4-BE49-F238E27FC236}">
                <a16:creationId xmlns:a16="http://schemas.microsoft.com/office/drawing/2014/main" id="{1587ECDA-066A-41D2-A8A8-F3BCAA4D3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630238"/>
            <a:ext cx="719138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DEDEDE">
                <a:lumMod val="90000"/>
              </a:srgb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47" name="AutoShape 1819">
            <a:extLst>
              <a:ext uri="{FF2B5EF4-FFF2-40B4-BE49-F238E27FC236}">
                <a16:creationId xmlns:a16="http://schemas.microsoft.com/office/drawing/2014/main" id="{DC0A07E9-473C-434F-A0B4-A73888F5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30238"/>
            <a:ext cx="719138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SV</a:t>
            </a:r>
          </a:p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48" name="AutoShape 1820">
            <a:extLst>
              <a:ext uri="{FF2B5EF4-FFF2-40B4-BE49-F238E27FC236}">
                <a16:creationId xmlns:a16="http://schemas.microsoft.com/office/drawing/2014/main" id="{13813AC9-0439-4BFA-9977-E01A6740D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630238"/>
            <a:ext cx="719137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49" name="AutoShape 1821">
            <a:extLst>
              <a:ext uri="{FF2B5EF4-FFF2-40B4-BE49-F238E27FC236}">
                <a16:creationId xmlns:a16="http://schemas.microsoft.com/office/drawing/2014/main" id="{61EC24CC-17A4-40D1-AC20-8F2FCA4A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630238"/>
            <a:ext cx="719137" cy="503237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graphicFrame>
        <p:nvGraphicFramePr>
          <p:cNvPr id="50" name="Group 82">
            <a:extLst>
              <a:ext uri="{FF2B5EF4-FFF2-40B4-BE49-F238E27FC236}">
                <a16:creationId xmlns:a16="http://schemas.microsoft.com/office/drawing/2014/main" id="{DC2FF325-FBF1-4873-98B3-384EBBACE671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1154113"/>
          <a:ext cx="9055100" cy="4832350"/>
        </p:xfrm>
        <a:graphic>
          <a:graphicData uri="http://schemas.openxmlformats.org/drawingml/2006/table">
            <a:tbl>
              <a:tblPr/>
              <a:tblGrid>
                <a:gridCol w="504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9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01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교육과목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주요강의내용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세부교육내용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교육내용설명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시간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강사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과제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26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8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체육대회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endParaRPr lang="ko-KR" altLang="en-US" sz="1800" i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ko-KR" altLang="en-US" sz="1800" dirty="0"/>
                    </a:p>
                  </a:txBody>
                  <a:tcPr marL="36557" marR="36557" marT="70319" marB="70319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7" marR="36557" marT="70319" marB="70319" anchor="ctr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7H</a:t>
                      </a:r>
                    </a:p>
                  </a:txBody>
                  <a:tcPr marL="36553" marR="36553" marT="70310" marB="7031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70310" marB="7031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32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필참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*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출석포함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70310" marB="7031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768">
                <a:tc rowSpan="3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9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Ⅲ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운영시스템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구축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(20.5H)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이익창출을 위한</a:t>
                      </a:r>
                      <a:endParaRPr lang="en-US" altLang="ko-KR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수퍼바이저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endParaRPr lang="en-US" altLang="ko-KR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2. SV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운영관리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Ⅰ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-SV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의 컨설팅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Tool=[CRS(Customer Readiness Survey)]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평가를 통한 매출 활성화 방안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– SV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지도 방법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점포직원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스태프 전략화지도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수퍼바이저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Communication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관리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3H</a:t>
                      </a:r>
                      <a:endParaRPr lang="ko-KR" altLang="en-US" sz="10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프랜차이즈경영론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p.213~222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3. SV </a:t>
                      </a: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운영관리 </a:t>
                      </a: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Ⅱ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사업의 가맹점과의 분쟁처리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SV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계수로 보는 점포관리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점포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Data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정보분석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5" marR="36555" marT="70321" marB="70321" anchor="ctr" horzOverflow="overflow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맑은 고딕" pitchFamily="50" charset="-127"/>
                          <a:ea typeface="맑은 고딕" pitchFamily="50" charset="-127"/>
                        </a:rPr>
                        <a:t>박세현</a:t>
                      </a:r>
                    </a:p>
                  </a:txBody>
                  <a:tcPr marL="36555" marR="36555" marT="70321" marB="70321" anchor="ctr" horzOverflow="overflow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CRS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 브랜드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가맹점 발문 실습 평가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5" marR="36555" marT="70321" marB="70321" anchor="ctr" horzOverflow="overflow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5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endParaRPr lang="ko-KR" altLang="en-US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27" marB="70327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4. SV </a:t>
                      </a: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점포관리 </a:t>
                      </a:r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Ⅰ</a:t>
                      </a:r>
                      <a:endParaRPr lang="ko-KR" altLang="en-US" sz="11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점포 생산성을 높이는 방법</a:t>
                      </a:r>
                      <a:endParaRPr lang="en-US" altLang="ko-KR" sz="10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latinLnBrk="1"/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점포 생산성 향상의 체계</a:t>
                      </a:r>
                      <a:endParaRPr lang="en-US" altLang="ko-KR" sz="10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latinLnBrk="1"/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가맹점주 협의회와 관계 관리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  <a:endParaRPr lang="ko-KR" altLang="en-US" sz="11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ko-KR" altLang="en-US" sz="1000" b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박세현</a:t>
                      </a:r>
                      <a:endParaRPr lang="ko-KR" altLang="en-US" sz="11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·팀별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CRS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평가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 별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 브랜드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·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 발문 실습 평가</a:t>
                      </a:r>
                      <a:endParaRPr lang="ko-KR" altLang="en-US" sz="1100" b="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" name="Line 1736">
            <a:extLst>
              <a:ext uri="{FF2B5EF4-FFF2-40B4-BE49-F238E27FC236}">
                <a16:creationId xmlns:a16="http://schemas.microsoft.com/office/drawing/2014/main" id="{3F84C715-D764-4A86-9366-70A5A15E3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143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8386" tIns="44193" rIns="88386" bIns="4419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prstClr val="black"/>
              </a:solidFill>
            </a:endParaRPr>
          </a:p>
        </p:txBody>
      </p:sp>
      <p:sp>
        <p:nvSpPr>
          <p:cNvPr id="52" name="Line 1737">
            <a:extLst>
              <a:ext uri="{FF2B5EF4-FFF2-40B4-BE49-F238E27FC236}">
                <a16:creationId xmlns:a16="http://schemas.microsoft.com/office/drawing/2014/main" id="{984CCB7E-943E-4F1C-9961-72E8AF25E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143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8386" tIns="44193" rIns="88386" bIns="4419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prstClr val="black"/>
              </a:solidFill>
            </a:endParaRPr>
          </a:p>
        </p:txBody>
      </p:sp>
      <p:sp>
        <p:nvSpPr>
          <p:cNvPr id="53" name="Line 1791">
            <a:extLst>
              <a:ext uri="{FF2B5EF4-FFF2-40B4-BE49-F238E27FC236}">
                <a16:creationId xmlns:a16="http://schemas.microsoft.com/office/drawing/2014/main" id="{90924A40-4025-4137-B1D4-7BA292B5E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925" y="33274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8386" tIns="44193" rIns="88386" bIns="4419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prstClr val="black"/>
              </a:solidFill>
            </a:endParaRPr>
          </a:p>
        </p:txBody>
      </p:sp>
      <p:sp>
        <p:nvSpPr>
          <p:cNvPr id="54" name="Line 1792">
            <a:extLst>
              <a:ext uri="{FF2B5EF4-FFF2-40B4-BE49-F238E27FC236}">
                <a16:creationId xmlns:a16="http://schemas.microsoft.com/office/drawing/2014/main" id="{D807DF96-9B58-4334-8B4D-2B126D069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925" y="33274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8386" tIns="44193" rIns="88386" bIns="4419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prstClr val="black"/>
              </a:solidFill>
            </a:endParaRPr>
          </a:p>
        </p:txBody>
      </p:sp>
      <p:sp>
        <p:nvSpPr>
          <p:cNvPr id="55" name="Line 1791">
            <a:extLst>
              <a:ext uri="{FF2B5EF4-FFF2-40B4-BE49-F238E27FC236}">
                <a16:creationId xmlns:a16="http://schemas.microsoft.com/office/drawing/2014/main" id="{170DAFFA-ECA5-4B01-8534-EE82C3D8F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0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8386" tIns="44193" rIns="88386" bIns="4419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prstClr val="black"/>
              </a:solidFill>
            </a:endParaRPr>
          </a:p>
        </p:txBody>
      </p:sp>
      <p:sp>
        <p:nvSpPr>
          <p:cNvPr id="56" name="Line 1792">
            <a:extLst>
              <a:ext uri="{FF2B5EF4-FFF2-40B4-BE49-F238E27FC236}">
                <a16:creationId xmlns:a16="http://schemas.microsoft.com/office/drawing/2014/main" id="{D57649B6-7A1B-4079-9645-189C622AE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0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8386" tIns="44193" rIns="88386" bIns="4419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prstClr val="black"/>
              </a:solidFill>
            </a:endParaRP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015A38CE-81B7-4744-8B4C-9DAC0A6A9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1509713"/>
            <a:ext cx="5703887" cy="277812"/>
          </a:xfrm>
          <a:prstGeom prst="rect">
            <a:avLst/>
          </a:prstGeom>
          <a:solidFill>
            <a:srgbClr val="424456">
              <a:lumMod val="60000"/>
              <a:lumOff val="40000"/>
              <a:alpha val="7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 kern="0" dirty="0" err="1"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맥세스총동문</a:t>
            </a:r>
            <a:r>
              <a:rPr kumimoji="0" lang="ko-KR" altLang="en-US" sz="1800" b="1" kern="0" dirty="0"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한마음 힐링 체육대회</a:t>
            </a:r>
          </a:p>
        </p:txBody>
      </p:sp>
      <p:pic>
        <p:nvPicPr>
          <p:cNvPr id="17473" name="Picture 69" descr="E:\교육팀업무용노트북2(D드라이브자료)\9.체육대회\2018년 추계체육대회\체육대회 사진\KakaoTalk_Moim_7kQX35Oivmz7Ir7aMEn0QEecXGxO38.jpg">
            <a:extLst>
              <a:ext uri="{FF2B5EF4-FFF2-40B4-BE49-F238E27FC236}">
                <a16:creationId xmlns:a16="http://schemas.microsoft.com/office/drawing/2014/main" id="{CCDDE8C7-76D9-46F7-9A50-7457FAD81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1839913"/>
            <a:ext cx="18954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4" name="Picture 70" descr="E:\교육팀업무용노트북2(D드라이브자료)\9.체육대회\2018년 추계체육대회\체육대회 사진\KakaoTalk_Moim_7kQX35Oivmz7Ir7aMEn0QEecXHssng.jpg">
            <a:extLst>
              <a:ext uri="{FF2B5EF4-FFF2-40B4-BE49-F238E27FC236}">
                <a16:creationId xmlns:a16="http://schemas.microsoft.com/office/drawing/2014/main" id="{1AA036F9-DF82-4317-BED2-98EF4396B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841500"/>
            <a:ext cx="173513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5" name="Picture 71" descr="E:\교육팀업무용노트북2(D드라이브자료)\9.체육대회\2018년 추계체육대회\체육대회 사진\KakaoTalk_Moim_7kQX35Oivmz7Ir7aMEn0QEecXH4x0u.jpg">
            <a:extLst>
              <a:ext uri="{FF2B5EF4-FFF2-40B4-BE49-F238E27FC236}">
                <a16:creationId xmlns:a16="http://schemas.microsoft.com/office/drawing/2014/main" id="{5CEF71C7-46AC-4ECD-B8D6-0ECA3A794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841500"/>
            <a:ext cx="18383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6" name="TextBox 25">
            <a:extLst>
              <a:ext uri="{FF2B5EF4-FFF2-40B4-BE49-F238E27FC236}">
                <a16:creationId xmlns:a16="http://schemas.microsoft.com/office/drawing/2014/main" id="{FA8E3BF6-D98D-4915-9D75-FEC361118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3022600"/>
            <a:ext cx="5807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게임과 먹거리</a:t>
            </a:r>
            <a:r>
              <a:rPr lang="en-US" altLang="ko-KR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상품까지 푸짐한 맥세스 총동문 체육대회</a:t>
            </a:r>
            <a:r>
              <a:rPr lang="en-US" altLang="ko-KR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(09:30~16:30)</a:t>
            </a:r>
            <a:endParaRPr lang="ko-KR" altLang="en-US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0C7831-6603-40C6-90E0-CBF5C5C8D33A}"/>
              </a:ext>
            </a:extLst>
          </p:cNvPr>
          <p:cNvSpPr txBox="1"/>
          <p:nvPr/>
        </p:nvSpPr>
        <p:spPr>
          <a:xfrm>
            <a:off x="1908175" y="3282950"/>
            <a:ext cx="5495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050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32</a:t>
            </a:r>
            <a:r>
              <a:rPr lang="ko-KR" altLang="en-US" sz="1050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기</a:t>
            </a:r>
            <a:r>
              <a:rPr lang="en-US" altLang="ko-KR" sz="1050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1050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신입기수</a:t>
            </a:r>
            <a:r>
              <a:rPr lang="en-US" altLang="ko-KR" sz="1050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sz="1050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단합을 위한 체육대회 기획 </a:t>
            </a:r>
            <a:r>
              <a:rPr lang="en-US" altLang="ko-KR" sz="1050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– </a:t>
            </a:r>
            <a:r>
              <a:rPr lang="ko-KR" altLang="en-US" sz="1050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현</a:t>
            </a:r>
            <a:r>
              <a:rPr lang="en-US" altLang="ko-KR" sz="1050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sz="1050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코로나</a:t>
            </a:r>
            <a:r>
              <a:rPr lang="en-US" altLang="ko-KR" sz="1050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19</a:t>
            </a:r>
            <a:r>
              <a:rPr lang="ko-KR" altLang="en-US" sz="1050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로 인해 취소 될 수 있음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번호 개체 틀 1">
            <a:extLst>
              <a:ext uri="{FF2B5EF4-FFF2-40B4-BE49-F238E27FC236}">
                <a16:creationId xmlns:a16="http://schemas.microsoft.com/office/drawing/2014/main" id="{DC12B72E-665B-41E7-9381-614EA221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ED64A9ED-1666-4DF5-BF6F-D95819731A18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10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48ACCE6-15B6-435F-A2CB-2C1543655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03CB7523-3483-44CE-BFA6-3C7E4E122D90}"/>
              </a:ext>
            </a:extLst>
          </p:cNvPr>
          <p:cNvSpPr/>
          <p:nvPr/>
        </p:nvSpPr>
        <p:spPr>
          <a:xfrm>
            <a:off x="323850" y="779463"/>
            <a:ext cx="3887788" cy="261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[10~12</a:t>
            </a:r>
            <a:r>
              <a:rPr kumimoji="0" lang="ko-KR" altLang="en-US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주차</a:t>
            </a:r>
            <a:r>
              <a:rPr kumimoji="0" lang="en-US" altLang="ko-KR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] FC </a:t>
            </a:r>
            <a:r>
              <a:rPr kumimoji="0" lang="ko-KR" altLang="en-US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운영 </a:t>
            </a:r>
            <a:r>
              <a:rPr kumimoji="0" lang="en-US" altLang="ko-KR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· </a:t>
            </a:r>
            <a:r>
              <a:rPr kumimoji="0" lang="ko-KR" altLang="en-US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지원 </a:t>
            </a:r>
            <a:r>
              <a:rPr kumimoji="0" lang="en-US" altLang="ko-KR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· MD </a:t>
            </a:r>
            <a:r>
              <a:rPr kumimoji="0" lang="ko-KR" altLang="en-US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시스템</a:t>
            </a:r>
            <a:endParaRPr kumimoji="0" lang="en-US" altLang="ko-KR" sz="1400" b="1" kern="0" dirty="0">
              <a:solidFill>
                <a:srgbClr val="5C92B5">
                  <a:lumMod val="50000"/>
                </a:srgb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AutoShape 1797">
            <a:extLst>
              <a:ext uri="{FF2B5EF4-FFF2-40B4-BE49-F238E27FC236}">
                <a16:creationId xmlns:a16="http://schemas.microsoft.com/office/drawing/2014/main" id="{3AC244D3-1AC2-468F-B64B-BCE717CA5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649288"/>
            <a:ext cx="719137" cy="503237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DEDEDE">
                <a:lumMod val="90000"/>
              </a:srgb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FC</a:t>
            </a: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핵심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전략 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전술</a:t>
            </a:r>
          </a:p>
        </p:txBody>
      </p:sp>
      <p:sp>
        <p:nvSpPr>
          <p:cNvPr id="28" name="AutoShape 1817">
            <a:extLst>
              <a:ext uri="{FF2B5EF4-FFF2-40B4-BE49-F238E27FC236}">
                <a16:creationId xmlns:a16="http://schemas.microsoft.com/office/drawing/2014/main" id="{B9E3B41E-397E-46EC-AF92-96E63872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49288"/>
            <a:ext cx="719138" cy="503237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rgbClr val="DEDEDE">
                <a:lumMod val="90000"/>
              </a:srgb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개발영</a:t>
            </a:r>
            <a:endParaRPr lang="ko-KR" altLang="en-US" sz="1000" kern="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업</a:t>
            </a: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000" kern="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출점</a:t>
            </a: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29" name="AutoShape 1818">
            <a:extLst>
              <a:ext uri="{FF2B5EF4-FFF2-40B4-BE49-F238E27FC236}">
                <a16:creationId xmlns:a16="http://schemas.microsoft.com/office/drawing/2014/main" id="{BFF8763F-6AD9-4BA6-890B-D7E368773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649288"/>
            <a:ext cx="719138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DEDEDE">
                <a:lumMod val="90000"/>
              </a:srgb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0" name="AutoShape 1819">
            <a:extLst>
              <a:ext uri="{FF2B5EF4-FFF2-40B4-BE49-F238E27FC236}">
                <a16:creationId xmlns:a16="http://schemas.microsoft.com/office/drawing/2014/main" id="{1BDE9760-0726-473E-89EC-2C38E062B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49288"/>
            <a:ext cx="719138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SV</a:t>
            </a:r>
          </a:p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1" name="AutoShape 1820">
            <a:extLst>
              <a:ext uri="{FF2B5EF4-FFF2-40B4-BE49-F238E27FC236}">
                <a16:creationId xmlns:a16="http://schemas.microsoft.com/office/drawing/2014/main" id="{443552A8-1924-48CA-A66D-D9936CD3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649288"/>
            <a:ext cx="719137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지원</a:t>
            </a:r>
          </a:p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2" name="AutoShape 1821">
            <a:extLst>
              <a:ext uri="{FF2B5EF4-FFF2-40B4-BE49-F238E27FC236}">
                <a16:creationId xmlns:a16="http://schemas.microsoft.com/office/drawing/2014/main" id="{0B7AE3E6-B224-47E2-87DC-089A3736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649288"/>
            <a:ext cx="719137" cy="503237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MD</a:t>
            </a:r>
          </a:p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graphicFrame>
        <p:nvGraphicFramePr>
          <p:cNvPr id="33" name="Group 72">
            <a:extLst>
              <a:ext uri="{FF2B5EF4-FFF2-40B4-BE49-F238E27FC236}">
                <a16:creationId xmlns:a16="http://schemas.microsoft.com/office/drawing/2014/main" id="{F243FDEB-066C-445B-B5E0-282A77568B31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189038"/>
          <a:ext cx="9055100" cy="4787900"/>
        </p:xfrm>
        <a:graphic>
          <a:graphicData uri="http://schemas.openxmlformats.org/drawingml/2006/table">
            <a:tbl>
              <a:tblPr/>
              <a:tblGrid>
                <a:gridCol w="50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11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59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교육과목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주요강의내용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세부교육내용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교육내용설명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시간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강사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과제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17"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10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Ⅲ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운영시스템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구축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(20.5H)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이익창출을 위한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수퍼바이저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</a:t>
                      </a: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5. SV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점포관리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Ⅱ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점포의 기능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(H/W , S/W)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-Store Biz Plan / Local Store Merchandising(LSM)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개업 전후 관리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개업 후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4-6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개월의 활동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강호상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조별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팀프로젝트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미팅 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6. SV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점포관리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Ⅲ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-SV</a:t>
                      </a:r>
                      <a:r>
                        <a:rPr lang="ko-KR" altLang="en-US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에 필요한 </a:t>
                      </a:r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Leadership</a:t>
                      </a:r>
                    </a:p>
                    <a:p>
                      <a:pPr latinLnBrk="1"/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000" b="1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부진점</a:t>
                      </a:r>
                      <a:r>
                        <a:rPr lang="ko-KR" altLang="en-US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판단 및 활성화 방법 </a:t>
                      </a:r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 </a:t>
                      </a:r>
                      <a:r>
                        <a:rPr lang="ko-KR" altLang="en-US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폐점 관리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3H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이재한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7. CRS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평가 발표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-CRS</a:t>
                      </a:r>
                      <a:r>
                        <a:rPr lang="en-US" altLang="ko-KR" sz="1000" b="1" baseline="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000" b="1" baseline="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평가</a:t>
                      </a:r>
                      <a:r>
                        <a:rPr lang="en-US" altLang="ko-KR" sz="1000" b="1" baseline="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lang="ko-KR" altLang="en-US" sz="1000" b="1" baseline="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내용 분석 후 매출활성화 방안 </a:t>
                      </a:r>
                      <a:r>
                        <a:rPr lang="ko-KR" altLang="en-US" sz="1000" b="1" baseline="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우수팀</a:t>
                      </a:r>
                      <a:r>
                        <a:rPr lang="ko-KR" altLang="en-US" sz="1000" b="1" baseline="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발표</a:t>
                      </a:r>
                      <a:r>
                        <a:rPr lang="en-US" altLang="ko-KR" sz="1000" b="1" baseline="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0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1H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556"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11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</a:t>
                      </a:r>
                      <a:endParaRPr lang="en-US" altLang="ko-KR" sz="11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algn="ctr"/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Ⅵ</a:t>
                      </a:r>
                    </a:p>
                    <a:p>
                      <a:pPr algn="ctr"/>
                      <a:endParaRPr lang="en-US" altLang="ko-KR" sz="11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algn="ctr"/>
                      <a:r>
                        <a:rPr lang="ko-KR" altLang="en-US" sz="1100" b="1" spc="-15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지원시스템</a:t>
                      </a: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구축</a:t>
                      </a:r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(5H)</a:t>
                      </a:r>
                      <a:endParaRPr lang="ko-KR" altLang="en-US" sz="11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노무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·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인사</a:t>
                      </a: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·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</a:t>
                      </a: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 FC</a:t>
                      </a:r>
                      <a:r>
                        <a:rPr lang="en-US" altLang="ko-KR" sz="1000" b="1" baseline="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000" b="1" baseline="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노무관리</a:t>
                      </a:r>
                      <a:endParaRPr lang="ko-KR" altLang="en-US" sz="10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본사 및 가맹점 노사관리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단체협약권 및 본사 대응 방안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단체교섭권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;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법률 개정안의 내용과 파급효과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  <a:endParaRPr lang="ko-KR" altLang="en-US" sz="10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안원복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buFont typeface="Arial" pitchFamily="34" charset="0"/>
                        <a:buChar char="•"/>
                      </a:pPr>
                      <a:endParaRPr lang="ko-KR" altLang="en-US" sz="9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3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35171" marB="35171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2. FC</a:t>
                      </a:r>
                      <a:r>
                        <a:rPr lang="en-US" altLang="ko-KR" sz="1000" b="1" baseline="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000" b="1" baseline="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인사조직체계</a:t>
                      </a:r>
                      <a:endParaRPr lang="ko-KR" altLang="en-US" sz="10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인사전략과 조직체계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외식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도소매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서비스사례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와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KPI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목표관리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사례중심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1.5H</a:t>
                      </a:r>
                      <a:endParaRPr lang="ko-KR" altLang="en-US" sz="10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김상민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buFont typeface="Arial" pitchFamily="34" charset="0"/>
                        <a:buChar char="•"/>
                      </a:pPr>
                      <a:endParaRPr lang="ko-KR" altLang="en-US" sz="9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35171" marB="35171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3.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교육훈련 프로그램</a:t>
                      </a:r>
                    </a:p>
                    <a:p>
                      <a:pPr marL="0" marR="0" lvl="0" indent="0" algn="just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구축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 및 직원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본사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 교육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Sys.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{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 훈련의 의의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 훈련의   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방법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 훈련의 커리큘럼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}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1.5H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프랜차이즈경영론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p.332~349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4078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12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</a:t>
                      </a:r>
                      <a:endParaRPr lang="en-US" altLang="ko-KR" sz="11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Ⅴ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5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MD</a:t>
                      </a:r>
                      <a:r>
                        <a:rPr lang="ko-KR" altLang="en-US" sz="1100" b="1" spc="-15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 </a:t>
                      </a: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구축</a:t>
                      </a:r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(13H)</a:t>
                      </a:r>
                      <a:endParaRPr lang="ko-KR" altLang="en-US" sz="11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마케팅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기획 및 실무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88900" marR="0" lvl="0" indent="-8890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지적재산권 확보 및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대응전략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지적 재산권 확보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지적재산권 개념 및 중요성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법적으로 보호 받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을 수 있는 지적 재산권의 종류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법적 대응 절차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BI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전략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에서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BI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의 역할 및 중요성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/BI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기획 및 관리 시 유의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/FC BI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및 지적재산권에 관한 분쟁 사례 및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판례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김민철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브랜드피해 사례 연구</a:t>
                      </a: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429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35171" marB="35171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7" marR="36557" marT="35172" marB="35172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박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일 워크샵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최종평가 및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32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기 워크샵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( BBQ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및 친목의 시간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) – </a:t>
                      </a:r>
                      <a:r>
                        <a:rPr kumimoji="1" lang="ko-KR" altLang="en-US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코로나</a:t>
                      </a:r>
                      <a:r>
                        <a:rPr kumimoji="1" lang="en-US" altLang="ko-KR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19</a:t>
                      </a:r>
                      <a:r>
                        <a:rPr kumimoji="1" lang="ko-KR" altLang="en-US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로 취소 될 수 있음</a:t>
                      </a:r>
                      <a:endParaRPr kumimoji="1" lang="en-US" altLang="ko-KR" sz="1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  <a:cs typeface="Arial" charset="0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7" marR="36557" marT="35172" marB="35172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가평오페라펜션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6" marB="35176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번호 개체 틀 1">
            <a:extLst>
              <a:ext uri="{FF2B5EF4-FFF2-40B4-BE49-F238E27FC236}">
                <a16:creationId xmlns:a16="http://schemas.microsoft.com/office/drawing/2014/main" id="{9E1DA97E-68D1-408C-8FE7-0E7ABB1D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18AFB9AB-D02D-4F7C-A5D4-BD459B47FFD7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11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B12A252-B0AE-4579-8C5C-466416B66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668D357C-ED95-40BF-A2D9-421A3BA0BDE9}"/>
              </a:ext>
            </a:extLst>
          </p:cNvPr>
          <p:cNvSpPr/>
          <p:nvPr/>
        </p:nvSpPr>
        <p:spPr>
          <a:xfrm>
            <a:off x="323850" y="890588"/>
            <a:ext cx="3887788" cy="261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[13~14</a:t>
            </a:r>
            <a:r>
              <a:rPr kumimoji="0" lang="ko-KR" altLang="en-US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주차</a:t>
            </a:r>
            <a:r>
              <a:rPr kumimoji="0" lang="en-US" altLang="ko-KR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] FC MD </a:t>
            </a:r>
            <a:r>
              <a:rPr kumimoji="0" lang="ko-KR" altLang="en-US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시스템</a:t>
            </a:r>
            <a:endParaRPr kumimoji="0" lang="en-US" altLang="ko-KR" sz="1400" b="1" kern="0" dirty="0">
              <a:solidFill>
                <a:srgbClr val="5C92B5">
                  <a:lumMod val="50000"/>
                </a:srgb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5" name="AutoShape 1797">
            <a:extLst>
              <a:ext uri="{FF2B5EF4-FFF2-40B4-BE49-F238E27FC236}">
                <a16:creationId xmlns:a16="http://schemas.microsoft.com/office/drawing/2014/main" id="{49DF884E-61BE-4762-ADDB-7CDCB29E5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684213"/>
            <a:ext cx="719137" cy="503237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DEDEDE">
                <a:lumMod val="90000"/>
              </a:srgb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FC</a:t>
            </a: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핵심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전략 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전술</a:t>
            </a:r>
          </a:p>
        </p:txBody>
      </p:sp>
      <p:sp>
        <p:nvSpPr>
          <p:cNvPr id="26" name="AutoShape 1817">
            <a:extLst>
              <a:ext uri="{FF2B5EF4-FFF2-40B4-BE49-F238E27FC236}">
                <a16:creationId xmlns:a16="http://schemas.microsoft.com/office/drawing/2014/main" id="{CAE014CF-162B-4F41-A55F-EDFC1EB22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84213"/>
            <a:ext cx="719138" cy="503237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rgbClr val="DEDEDE">
                <a:lumMod val="90000"/>
              </a:srgb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개발영</a:t>
            </a:r>
            <a:endParaRPr lang="ko-KR" altLang="en-US" sz="1000" kern="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업</a:t>
            </a: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000" kern="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출점</a:t>
            </a: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27" name="AutoShape 1818">
            <a:extLst>
              <a:ext uri="{FF2B5EF4-FFF2-40B4-BE49-F238E27FC236}">
                <a16:creationId xmlns:a16="http://schemas.microsoft.com/office/drawing/2014/main" id="{33C50E07-93F1-48C8-967A-C6AEF86A1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684213"/>
            <a:ext cx="719138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DEDEDE">
                <a:lumMod val="90000"/>
              </a:srgb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28" name="AutoShape 1819">
            <a:extLst>
              <a:ext uri="{FF2B5EF4-FFF2-40B4-BE49-F238E27FC236}">
                <a16:creationId xmlns:a16="http://schemas.microsoft.com/office/drawing/2014/main" id="{2D6B9664-A64D-4D33-919E-A30CDFC9A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84213"/>
            <a:ext cx="719138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DEDEDE">
                <a:lumMod val="90000"/>
              </a:srgb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29" name="AutoShape 1820">
            <a:extLst>
              <a:ext uri="{FF2B5EF4-FFF2-40B4-BE49-F238E27FC236}">
                <a16:creationId xmlns:a16="http://schemas.microsoft.com/office/drawing/2014/main" id="{2E874999-C927-4972-AB81-7FD24EA4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684213"/>
            <a:ext cx="719137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지원</a:t>
            </a:r>
          </a:p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0" name="AutoShape 1821">
            <a:extLst>
              <a:ext uri="{FF2B5EF4-FFF2-40B4-BE49-F238E27FC236}">
                <a16:creationId xmlns:a16="http://schemas.microsoft.com/office/drawing/2014/main" id="{B86DB7DE-FC19-4B6F-AE6C-8D55BDD85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684213"/>
            <a:ext cx="719137" cy="503237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MD</a:t>
            </a:r>
          </a:p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graphicFrame>
        <p:nvGraphicFramePr>
          <p:cNvPr id="31" name="Group 102">
            <a:extLst>
              <a:ext uri="{FF2B5EF4-FFF2-40B4-BE49-F238E27FC236}">
                <a16:creationId xmlns:a16="http://schemas.microsoft.com/office/drawing/2014/main" id="{E04B9765-CA0F-4A5F-BC96-1820D4ADE982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260475"/>
          <a:ext cx="9055100" cy="4827588"/>
        </p:xfrm>
        <a:graphic>
          <a:graphicData uri="http://schemas.openxmlformats.org/drawingml/2006/table">
            <a:tbl>
              <a:tblPr/>
              <a:tblGrid>
                <a:gridCol w="50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800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교육과목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주요강의내용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세부교육내용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교육내용설명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시간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강사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과제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32">
                <a:tc rowSpan="4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13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Sys MD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 구축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(13H)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rowSpan="6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마케팅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기획 및 실무</a:t>
                      </a: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2.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마케팅 전략  수립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  <a:cs typeface="Arial" charset="0"/>
                      </a:endParaRPr>
                    </a:p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    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사례 중심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)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프랜차이즈기업의 효율적인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SNS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활용방안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  <a:cs typeface="Arial" charset="0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빅데이터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 시대의 이해와 활용 사례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빅데이터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2.0)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  <a:cs typeface="Arial" charset="0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김태현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 프로젝트 제출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36557" marR="36557" marT="35174" marB="3517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3.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마케팅 전략  수립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  <a:cs typeface="Arial" charset="0"/>
                      </a:endParaRPr>
                    </a:p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    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사례 중심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)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마케팅 이해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외부 및 내부 상황 분석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/Key Issue &amp;Resolution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  /Marketing Objective &amp; Strategy /Action Plan/Budget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  Review 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매출분석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리브랜딩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 사례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  <a:cs typeface="Arial" charset="0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판매촉진 기획 방법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Arial" charset="0"/>
                        </a:rPr>
                        <a:t>사례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3H</a:t>
                      </a:r>
                      <a:endParaRPr lang="ko-KR" altLang="en-US" sz="10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프랜차이즈경영론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p.252~269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4.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매출활성화를 위한 판매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촉진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고객에 대한 판매촉진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레이아웃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진열기술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상권설정으로 효과적인 판매촉진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35174" marB="35174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35174" marB="35174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프랜차이즈경영론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p.278~300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339">
                <a:tc vMerge="1">
                  <a:txBody>
                    <a:bodyPr/>
                    <a:lstStyle/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35174" marB="35174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[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]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직원에서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CEO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 되다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!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본부 구축 이렇게 했다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1H</a:t>
                      </a: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CEO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852">
                <a:tc rowSpan="4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14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  <a:endParaRPr lang="ko-KR" altLang="en-US" sz="1400" dirty="0"/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35174" marB="35174" anchor="ctr" horzOverflow="overflow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5. 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신상품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메뉴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68" marB="35168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marR="0" lvl="0" indent="-17145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상품개발자의 역할</a:t>
                      </a:r>
                      <a:endParaRPr kumimoji="1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71450" marR="0" lvl="0" indent="-17145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상품개발 방법과 프로세스</a:t>
                      </a:r>
                      <a:endParaRPr lang="ko-KR" altLang="en-US" sz="1400"/>
                    </a:p>
                  </a:txBody>
                  <a:tcPr marL="36554" marR="36554" marT="35168" marB="35168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36554" marR="36554" marT="35168" marB="35168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이창주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68" marB="35168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 프로젝트 수정 제출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68" marB="35168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9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68" marB="35168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5. 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신상품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메뉴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상품개발자의 역할</a:t>
                      </a:r>
                      <a:endParaRPr kumimoji="1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71450" marR="0" lvl="0" indent="-17145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상품개발 방법과 프로세스</a:t>
                      </a:r>
                      <a:endParaRPr lang="ko-KR" altLang="en-US" sz="1400"/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이창주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 프로젝트 수정 제출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2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물류 시스템</a:t>
                      </a:r>
                      <a:endParaRPr lang="en-US" altLang="ko-KR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 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물류 전략 및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물류시스템 구축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물류시스템 구축의 전제조건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국내 프랜차이즈 물류현황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자사물류와 아웃 소싱의 비교 분석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 구축 검토 시점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 구축 프로세스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운영노하우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장단점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및 보완책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성공 및 실패사례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오성주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프랜차이즈경영론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p.301~310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0519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36554" marR="36554" marT="35168" marB="35168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68" marB="35168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68" marB="35168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[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]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본부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HMR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 필요성과 사업전략 방향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68" marB="35168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1.5H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번호 개체 틀 1">
            <a:extLst>
              <a:ext uri="{FF2B5EF4-FFF2-40B4-BE49-F238E27FC236}">
                <a16:creationId xmlns:a16="http://schemas.microsoft.com/office/drawing/2014/main" id="{E6F58ABF-A1C3-4607-86C9-EA4AFA4D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8D2E10EC-B251-4B29-ACBF-EAE3421AAD74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12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587A859-C421-4FCE-AFBB-DC5866A3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D2DCC11-B0C6-4249-88EC-4FD6A261C954}"/>
              </a:ext>
            </a:extLst>
          </p:cNvPr>
          <p:cNvSpPr/>
          <p:nvPr/>
        </p:nvSpPr>
        <p:spPr>
          <a:xfrm>
            <a:off x="323850" y="998538"/>
            <a:ext cx="3887788" cy="261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[15</a:t>
            </a:r>
            <a:r>
              <a:rPr kumimoji="0" lang="ko-KR" altLang="en-US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주차</a:t>
            </a:r>
            <a:r>
              <a:rPr kumimoji="0" lang="en-US" altLang="ko-KR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] </a:t>
            </a:r>
            <a:r>
              <a:rPr kumimoji="0" lang="ko-KR" altLang="en-US" sz="1400" b="1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종합정리 및 </a:t>
            </a:r>
            <a:r>
              <a:rPr kumimoji="0" lang="ko-KR" altLang="en-US" sz="1400" b="1" kern="0" dirty="0" err="1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수료식</a:t>
            </a:r>
            <a:endParaRPr kumimoji="0" lang="en-US" altLang="ko-KR" sz="1400" b="1" kern="0" dirty="0">
              <a:solidFill>
                <a:srgbClr val="5C92B5">
                  <a:lumMod val="50000"/>
                </a:srgb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8" name="AutoShape 1797">
            <a:extLst>
              <a:ext uri="{FF2B5EF4-FFF2-40B4-BE49-F238E27FC236}">
                <a16:creationId xmlns:a16="http://schemas.microsoft.com/office/drawing/2014/main" id="{ED6A0E6B-C85A-44A7-B227-41DB1F97E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731838"/>
            <a:ext cx="719137" cy="503237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FC</a:t>
            </a: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핵심</a:t>
            </a:r>
          </a:p>
          <a:p>
            <a:pPr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전략 및 </a:t>
            </a:r>
          </a:p>
          <a:p>
            <a:pPr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전술</a:t>
            </a:r>
          </a:p>
        </p:txBody>
      </p:sp>
      <p:sp>
        <p:nvSpPr>
          <p:cNvPr id="29" name="AutoShape 1817">
            <a:extLst>
              <a:ext uri="{FF2B5EF4-FFF2-40B4-BE49-F238E27FC236}">
                <a16:creationId xmlns:a16="http://schemas.microsoft.com/office/drawing/2014/main" id="{A22185E3-DF49-4C31-B683-AC662F098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731838"/>
            <a:ext cx="719138" cy="503237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kern="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개발영</a:t>
            </a:r>
            <a:endParaRPr lang="ko-KR" altLang="en-US" sz="1000" kern="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업</a:t>
            </a: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000" kern="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출점</a:t>
            </a: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0" name="AutoShape 1818">
            <a:extLst>
              <a:ext uri="{FF2B5EF4-FFF2-40B4-BE49-F238E27FC236}">
                <a16:creationId xmlns:a16="http://schemas.microsoft.com/office/drawing/2014/main" id="{988397F4-4522-4490-875B-247EBFCA8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731838"/>
            <a:ext cx="719138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개점</a:t>
            </a:r>
          </a:p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1" name="AutoShape 1819">
            <a:extLst>
              <a:ext uri="{FF2B5EF4-FFF2-40B4-BE49-F238E27FC236}">
                <a16:creationId xmlns:a16="http://schemas.microsoft.com/office/drawing/2014/main" id="{C0032BE7-7E15-41CC-B7A9-C4ED5CC9B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731838"/>
            <a:ext cx="719138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SV</a:t>
            </a:r>
          </a:p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2" name="AutoShape 1820">
            <a:extLst>
              <a:ext uri="{FF2B5EF4-FFF2-40B4-BE49-F238E27FC236}">
                <a16:creationId xmlns:a16="http://schemas.microsoft.com/office/drawing/2014/main" id="{6237E785-1A0F-40E3-9F4B-F69E7E3D5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731838"/>
            <a:ext cx="719137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지원</a:t>
            </a:r>
          </a:p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3" name="AutoShape 1821">
            <a:extLst>
              <a:ext uri="{FF2B5EF4-FFF2-40B4-BE49-F238E27FC236}">
                <a16:creationId xmlns:a16="http://schemas.microsoft.com/office/drawing/2014/main" id="{97944931-BF77-4099-9F49-62F0BC48A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731838"/>
            <a:ext cx="719137" cy="503237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MD</a:t>
            </a:r>
          </a:p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graphicFrame>
        <p:nvGraphicFramePr>
          <p:cNvPr id="34" name="Group 102">
            <a:extLst>
              <a:ext uri="{FF2B5EF4-FFF2-40B4-BE49-F238E27FC236}">
                <a16:creationId xmlns:a16="http://schemas.microsoft.com/office/drawing/2014/main" id="{D5EE3706-CBF0-4C53-B5BB-897CD12D7504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368425"/>
          <a:ext cx="9055100" cy="3005138"/>
        </p:xfrm>
        <a:graphic>
          <a:graphicData uri="http://schemas.openxmlformats.org/drawingml/2006/table">
            <a:tbl>
              <a:tblPr/>
              <a:tblGrid>
                <a:gridCol w="50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7501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교육과목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주요강의내용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세부교육내용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교육내용설명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시간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강사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과제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74">
                <a:tc rowSpan="5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15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보고회 및 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수료식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(5H)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경영사 자격증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급 시험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1.5H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Am10:30~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수료식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228600" marR="0" lvl="0" indent="-22860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비즈니스모델 성공전략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7313" marR="0" lvl="0" indent="-87313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비즈니스 모델 확인 및 업종에 맞는 성공전략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023"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8" marR="36558" marT="70351" marB="70351" anchor="ctr" horzOverflow="overflow"/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7313" marR="0" lvl="0" indent="-87313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최종정리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14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 동안 학습한 주요 내용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Review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비즈니스 모델과 성정전략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0.5H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/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 프로젝트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발표 및 평가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[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운영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-MD]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의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시스템에 따른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팀 프로젝트 발표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 프로젝트  대응전략 수립 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2~3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名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수강생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수료식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진행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수료증 증정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공로상 및 성적우수자 포상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기념촬영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1.5H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교육담당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65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국내답사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(1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박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일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국내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전문점 탐방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국내 프랜차이즈 트렌드 분석</a:t>
                      </a:r>
                    </a:p>
                    <a:p>
                      <a:pPr marL="0" marR="0" lvl="0" indent="0" algn="just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Biz Model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분석하기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2021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년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월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3626" name="Picture 71" descr="C:\Users\맥세스 교육-1\Desktop\28기\전문가 28기 사진\2주차 사진\KakaoTalk_20180908_152554349.jpg">
            <a:extLst>
              <a:ext uri="{FF2B5EF4-FFF2-40B4-BE49-F238E27FC236}">
                <a16:creationId xmlns:a16="http://schemas.microsoft.com/office/drawing/2014/main" id="{9E0CB760-16E8-47E5-8496-E59B584F2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9" b="10196"/>
          <a:stretch>
            <a:fillRect/>
          </a:stretch>
        </p:blipFill>
        <p:spPr bwMode="auto">
          <a:xfrm>
            <a:off x="6446838" y="4441825"/>
            <a:ext cx="293211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7" name="Picture 73" descr="C:\Users\맥세스 교육-1\Desktop\28기\전문가 28기 사진\3주차 사진\KakaoTalk_Moim_4Ev2IitZXgLyRPOalVMn7E6pScJbnI.jpg">
            <a:extLst>
              <a:ext uri="{FF2B5EF4-FFF2-40B4-BE49-F238E27FC236}">
                <a16:creationId xmlns:a16="http://schemas.microsoft.com/office/drawing/2014/main" id="{D9400D51-C753-454F-BADC-5673B582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7"/>
          <a:stretch>
            <a:fillRect/>
          </a:stretch>
        </p:blipFill>
        <p:spPr bwMode="auto">
          <a:xfrm>
            <a:off x="3273425" y="4441825"/>
            <a:ext cx="29543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8" name="Picture 74" descr="C:\Users\맥세스 교육-1\Desktop\28기\전문가 28기 사진\4주차 사진\IMG_9696.JPG">
            <a:extLst>
              <a:ext uri="{FF2B5EF4-FFF2-40B4-BE49-F238E27FC236}">
                <a16:creationId xmlns:a16="http://schemas.microsoft.com/office/drawing/2014/main" id="{8854B2F5-F671-4A45-946B-7F0507A5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6" b="4575"/>
          <a:stretch>
            <a:fillRect/>
          </a:stretch>
        </p:blipFill>
        <p:spPr bwMode="auto">
          <a:xfrm>
            <a:off x="323850" y="4441825"/>
            <a:ext cx="27019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번호 개체 틀 1">
            <a:extLst>
              <a:ext uri="{FF2B5EF4-FFF2-40B4-BE49-F238E27FC236}">
                <a16:creationId xmlns:a16="http://schemas.microsoft.com/office/drawing/2014/main" id="{894006A7-0BEF-484F-9E1A-E84C5AED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A0D89E98-315A-4445-A3BE-0B831111AAF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13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DF21F04-0F70-4A94-8AD4-C65B56A42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25" name="Rectangle 47">
            <a:extLst>
              <a:ext uri="{FF2B5EF4-FFF2-40B4-BE49-F238E27FC236}">
                <a16:creationId xmlns:a16="http://schemas.microsoft.com/office/drawing/2014/main" id="{0BFABE26-906D-4149-BB49-7BA31BDF3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71538"/>
            <a:ext cx="9055100" cy="428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10797" rIns="91413" bIns="1079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~10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 </a:t>
            </a:r>
            <a:r>
              <a:rPr lang="ko-KR" altLang="en-US" b="1" kern="0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수퍼바이저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점포관리의 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[CRS(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고객관점에 점포평가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과정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매주 정규 교육 후 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18:10 ~ 20:00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까지 종각 주요 브랜드를 </a:t>
            </a:r>
            <a:endParaRPr lang="en-US" altLang="ko-KR" b="1" kern="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방문하여 현장교육을 진행합니다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graphicFrame>
        <p:nvGraphicFramePr>
          <p:cNvPr id="26" name="Group 77">
            <a:extLst>
              <a:ext uri="{FF2B5EF4-FFF2-40B4-BE49-F238E27FC236}">
                <a16:creationId xmlns:a16="http://schemas.microsoft.com/office/drawing/2014/main" id="{DEE8FDBE-E1AB-4471-BB41-1A78252158A7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370013"/>
          <a:ext cx="4248150" cy="4291012"/>
        </p:xfrm>
        <a:graphic>
          <a:graphicData uri="http://schemas.openxmlformats.org/drawingml/2006/table">
            <a:tbl>
              <a:tblPr/>
              <a:tblGrid>
                <a:gridCol w="65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3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주차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관철동 동문 업소 방문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미친닭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입학식 축하연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㈜디딤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마포갈매기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㈜미담제작소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- 88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선수촌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㈜김승용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FS –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용범이네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인계동껍데기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바이올푸드글로벌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유가네닭갈비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세광그린푸드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교대이층집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에프앤디파트너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오늘와인한잔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총 동문 체육대회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활 동</a:t>
                      </a: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모임</a:t>
                      </a: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)-</a:t>
                      </a: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팀별 지정된 브랜드 </a:t>
                      </a: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CRS</a:t>
                      </a: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활 동</a:t>
                      </a: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모임</a:t>
                      </a: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)-</a:t>
                      </a: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팀별 지정된 브랜드 </a:t>
                      </a: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CRS</a:t>
                      </a: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교촌에프앤비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교촌치킨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야외수업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㈜생활맥주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생활맥주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세광그린푸드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오목집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이바돔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조선화로집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" name="AutoShape 8">
            <a:extLst>
              <a:ext uri="{FF2B5EF4-FFF2-40B4-BE49-F238E27FC236}">
                <a16:creationId xmlns:a16="http://schemas.microsoft.com/office/drawing/2014/main" id="{220AB534-4BD7-4B3A-A442-4D24350245C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45720" y="3463131"/>
            <a:ext cx="1922462" cy="180975"/>
          </a:xfrm>
          <a:prstGeom prst="triangle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9525">
            <a:noFill/>
            <a:miter lim="800000"/>
            <a:headEnd/>
            <a:tailEnd/>
          </a:ln>
        </p:spPr>
        <p:txBody>
          <a:bodyPr wrap="none" lIns="88386" tIns="44193" rIns="88386" bIns="44193"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41" kern="0">
              <a:solidFill>
                <a:prstClr val="black"/>
              </a:solidFill>
              <a:latin typeface="돋움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8" name="Group 77">
            <a:extLst>
              <a:ext uri="{FF2B5EF4-FFF2-40B4-BE49-F238E27FC236}">
                <a16:creationId xmlns:a16="http://schemas.microsoft.com/office/drawing/2014/main" id="{A9BA2AA7-D8A3-4BE3-A14B-F7DBDF5288BB}"/>
              </a:ext>
            </a:extLst>
          </p:cNvPr>
          <p:cNvGraphicFramePr>
            <a:graphicFrameLocks noGrp="1"/>
          </p:cNvGraphicFramePr>
          <p:nvPr/>
        </p:nvGraphicFramePr>
        <p:xfrm>
          <a:off x="4932363" y="1398588"/>
          <a:ext cx="4356100" cy="3563937"/>
        </p:xfrm>
        <a:graphic>
          <a:graphicData uri="http://schemas.openxmlformats.org/drawingml/2006/table">
            <a:tbl>
              <a:tblPr/>
              <a:tblGrid>
                <a:gridCol w="1116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508">
                <a:tc grid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CRS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 항목 중심</a:t>
                      </a: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551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전방기능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외부시설 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흡입율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요인 파악하기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939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중앙기능</a:t>
                      </a: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내부시설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청결상태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인력관리 및 고객응대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구매율 요인 파악하기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6939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후방기능 </a:t>
                      </a:r>
                      <a:endParaRPr lang="en-US" altLang="ko-KR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endParaRPr lang="en-US" altLang="ko-KR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기타서비스</a:t>
                      </a: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시설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 및 청결상태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 시설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중앙기능 지원요인 파악하기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651" name="Picture 3" descr="D:\기존데이터\바탕화면\이화수육개장\KakaoTalk_Moim_6LmRmDqy2MYymtNJTjqkP4LbuQbW4W.jpg">
            <a:extLst>
              <a:ext uri="{FF2B5EF4-FFF2-40B4-BE49-F238E27FC236}">
                <a16:creationId xmlns:a16="http://schemas.microsoft.com/office/drawing/2014/main" id="{210BED26-5D27-47E4-ADF2-59779987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2725738"/>
            <a:ext cx="161925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52" name="Picture 5">
            <a:extLst>
              <a:ext uri="{FF2B5EF4-FFF2-40B4-BE49-F238E27FC236}">
                <a16:creationId xmlns:a16="http://schemas.microsoft.com/office/drawing/2014/main" id="{72A9B840-FC86-4B9F-BBFA-6BE2CDDD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865563"/>
            <a:ext cx="16176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53" name="Picture 2" descr="D:\기존데이터\바탕화면\이화수육개장\KakaoTalk_20171204_160320669.jpg">
            <a:extLst>
              <a:ext uri="{FF2B5EF4-FFF2-40B4-BE49-F238E27FC236}">
                <a16:creationId xmlns:a16="http://schemas.microsoft.com/office/drawing/2014/main" id="{1ACBA7CA-F61F-47A8-A49D-04E128D34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"/>
          <a:stretch>
            <a:fillRect/>
          </a:stretch>
        </p:blipFill>
        <p:spPr bwMode="auto">
          <a:xfrm>
            <a:off x="7670800" y="1633538"/>
            <a:ext cx="16097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55">
            <a:extLst>
              <a:ext uri="{FF2B5EF4-FFF2-40B4-BE49-F238E27FC236}">
                <a16:creationId xmlns:a16="http://schemas.microsoft.com/office/drawing/2014/main" id="{9CA5AFD5-F66C-4509-8FAC-BC5D708A1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5981700"/>
            <a:ext cx="8351838" cy="277813"/>
          </a:xfrm>
          <a:prstGeom prst="rect">
            <a:avLst/>
          </a:prstGeom>
          <a:noFill/>
          <a:ln>
            <a:noFill/>
          </a:ln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ko-KR" b="1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b="1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맥세스 교육장 관철동 인근동문 매장으로 선정하여 진행하며</a:t>
            </a:r>
            <a:r>
              <a:rPr lang="en-US" altLang="ko-KR" b="1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당일 사정에 따라 방문업체는 변경될 수 있습니다</a:t>
            </a:r>
            <a:r>
              <a:rPr lang="en-US" altLang="ko-KR" b="1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3" name="Rectangle 255">
            <a:extLst>
              <a:ext uri="{FF2B5EF4-FFF2-40B4-BE49-F238E27FC236}">
                <a16:creationId xmlns:a16="http://schemas.microsoft.com/office/drawing/2014/main" id="{77AEF6F8-F7AB-49D2-8F28-EE47EDA43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5703888"/>
            <a:ext cx="7326313" cy="276225"/>
          </a:xfrm>
          <a:prstGeom prst="rect">
            <a:avLst/>
          </a:prstGeom>
          <a:noFill/>
          <a:ln>
            <a:noFill/>
          </a:ln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철저한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CRS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 →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가맹점 경쟁력이 프랜차이즈 기업 성과에 미치는 영향  </a:t>
            </a:r>
          </a:p>
        </p:txBody>
      </p:sp>
      <p:sp>
        <p:nvSpPr>
          <p:cNvPr id="34" name="이등변 삼각형 33">
            <a:extLst>
              <a:ext uri="{FF2B5EF4-FFF2-40B4-BE49-F238E27FC236}">
                <a16:creationId xmlns:a16="http://schemas.microsoft.com/office/drawing/2014/main" id="{AEF362C5-3A5A-44D1-8A9B-AF045169FD17}"/>
              </a:ext>
            </a:extLst>
          </p:cNvPr>
          <p:cNvSpPr/>
          <p:nvPr/>
        </p:nvSpPr>
        <p:spPr>
          <a:xfrm rot="10800000">
            <a:off x="6873875" y="4979988"/>
            <a:ext cx="650875" cy="179387"/>
          </a:xfrm>
          <a:prstGeom prst="triangl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41" kern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4657" name="TextBox 34">
            <a:extLst>
              <a:ext uri="{FF2B5EF4-FFF2-40B4-BE49-F238E27FC236}">
                <a16:creationId xmlns:a16="http://schemas.microsoft.com/office/drawing/2014/main" id="{48E682E8-3119-4334-93F4-6A68ED08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5203825"/>
            <a:ext cx="4383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1400">
                <a:solidFill>
                  <a:srgbClr val="000000"/>
                </a:solidFill>
                <a:latin typeface="a시월구일1" panose="02020600000000000000" pitchFamily="18" charset="-127"/>
                <a:ea typeface="a시월구일1" panose="02020600000000000000" pitchFamily="18" charset="-127"/>
              </a:rPr>
              <a:t>가맹점 경영지도에 적용 및 </a:t>
            </a:r>
            <a:r>
              <a:rPr kumimoji="0" lang="en-US" altLang="ko-KR" sz="1400">
                <a:solidFill>
                  <a:srgbClr val="000000"/>
                </a:solidFill>
                <a:latin typeface="a시월구일1" panose="02020600000000000000" pitchFamily="18" charset="-127"/>
                <a:ea typeface="a시월구일1" panose="02020600000000000000" pitchFamily="18" charset="-127"/>
              </a:rPr>
              <a:t>SV </a:t>
            </a:r>
            <a:r>
              <a:rPr kumimoji="0" lang="ko-KR" altLang="en-US" sz="1400">
                <a:solidFill>
                  <a:srgbClr val="000000"/>
                </a:solidFill>
                <a:latin typeface="a시월구일1" panose="02020600000000000000" pitchFamily="18" charset="-127"/>
                <a:ea typeface="a시월구일1" panose="02020600000000000000" pitchFamily="18" charset="-127"/>
              </a:rPr>
              <a:t>평가 척도로 적용하기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번호 개체 틀 1">
            <a:extLst>
              <a:ext uri="{FF2B5EF4-FFF2-40B4-BE49-F238E27FC236}">
                <a16:creationId xmlns:a16="http://schemas.microsoft.com/office/drawing/2014/main" id="{9B01D74C-86F3-4BBB-A8D8-8A1A3AD6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3638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D78FDD90-174D-4411-B4D9-8BA141E59282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14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F8EC577-96C4-4A5B-A188-E6DFDAEAB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315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Ⅴ.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개요 및 강사진 소개</a:t>
            </a:r>
          </a:p>
        </p:txBody>
      </p:sp>
      <p:sp>
        <p:nvSpPr>
          <p:cNvPr id="32" name="순서도: 수행의 시작/종료 31">
            <a:extLst>
              <a:ext uri="{FF2B5EF4-FFF2-40B4-BE49-F238E27FC236}">
                <a16:creationId xmlns:a16="http://schemas.microsoft.com/office/drawing/2014/main" id="{6808C1BA-7A0F-49BE-8D5E-73C58DB71BCF}"/>
              </a:ext>
            </a:extLst>
          </p:cNvPr>
          <p:cNvSpPr/>
          <p:nvPr/>
        </p:nvSpPr>
        <p:spPr>
          <a:xfrm>
            <a:off x="290513" y="1038225"/>
            <a:ext cx="1133475" cy="255588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err="1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교육명</a:t>
            </a:r>
            <a:endParaRPr kumimoji="0" lang="ko-KR" altLang="en-US" sz="1600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3" name="순서도: 수행의 시작/종료 32">
            <a:extLst>
              <a:ext uri="{FF2B5EF4-FFF2-40B4-BE49-F238E27FC236}">
                <a16:creationId xmlns:a16="http://schemas.microsoft.com/office/drawing/2014/main" id="{18B7439D-8D0C-44C6-A90F-79E2674876CC}"/>
              </a:ext>
            </a:extLst>
          </p:cNvPr>
          <p:cNvSpPr/>
          <p:nvPr/>
        </p:nvSpPr>
        <p:spPr>
          <a:xfrm>
            <a:off x="290513" y="1477963"/>
            <a:ext cx="1133475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교육대상</a:t>
            </a:r>
          </a:p>
        </p:txBody>
      </p:sp>
      <p:sp>
        <p:nvSpPr>
          <p:cNvPr id="34" name="순서도: 수행의 시작/종료 33">
            <a:extLst>
              <a:ext uri="{FF2B5EF4-FFF2-40B4-BE49-F238E27FC236}">
                <a16:creationId xmlns:a16="http://schemas.microsoft.com/office/drawing/2014/main" id="{40B8B02C-8E21-4025-BEA9-EEC64040AAE3}"/>
              </a:ext>
            </a:extLst>
          </p:cNvPr>
          <p:cNvSpPr/>
          <p:nvPr/>
        </p:nvSpPr>
        <p:spPr>
          <a:xfrm>
            <a:off x="290513" y="3455988"/>
            <a:ext cx="1133475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정원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396328C-096B-41A0-8CFD-96A84B38F1A6}"/>
              </a:ext>
            </a:extLst>
          </p:cNvPr>
          <p:cNvSpPr/>
          <p:nvPr/>
        </p:nvSpPr>
        <p:spPr>
          <a:xfrm>
            <a:off x="1411288" y="1030288"/>
            <a:ext cx="8123237" cy="2555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solidFill>
                  <a:prstClr val="black"/>
                </a:solidFill>
                <a:latin typeface="+mn-ea"/>
                <a:ea typeface="+mn-ea"/>
              </a:rPr>
              <a:t>제</a:t>
            </a:r>
            <a:r>
              <a:rPr kumimoji="0" lang="en-US" altLang="ko-KR" sz="1600" b="1" kern="0" dirty="0">
                <a:solidFill>
                  <a:prstClr val="black"/>
                </a:solidFill>
                <a:latin typeface="+mn-ea"/>
                <a:ea typeface="+mn-ea"/>
              </a:rPr>
              <a:t>32</a:t>
            </a:r>
            <a:r>
              <a:rPr kumimoji="0" lang="ko-KR" altLang="en-US" sz="1600" b="1" kern="0" dirty="0">
                <a:solidFill>
                  <a:prstClr val="black"/>
                </a:solidFill>
                <a:latin typeface="+mn-ea"/>
                <a:ea typeface="+mn-ea"/>
              </a:rPr>
              <a:t>기 </a:t>
            </a:r>
            <a:r>
              <a:rPr kumimoji="0" lang="ko-KR" altLang="en-US" sz="1600" b="1" kern="0" dirty="0" err="1">
                <a:solidFill>
                  <a:prstClr val="black"/>
                </a:solidFill>
                <a:latin typeface="+mn-ea"/>
                <a:ea typeface="+mn-ea"/>
              </a:rPr>
              <a:t>맥세스</a:t>
            </a:r>
            <a:r>
              <a:rPr kumimoji="0" lang="ko-KR" altLang="en-US" sz="1600" b="1" kern="0" dirty="0">
                <a:solidFill>
                  <a:prstClr val="black"/>
                </a:solidFill>
                <a:latin typeface="+mn-ea"/>
                <a:ea typeface="+mn-ea"/>
              </a:rPr>
              <a:t> 실무형 프랜차이즈 전문가 과정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0A1AA25-BEDB-4F67-9EE2-B48BB4E10628}"/>
              </a:ext>
            </a:extLst>
          </p:cNvPr>
          <p:cNvSpPr/>
          <p:nvPr/>
        </p:nvSpPr>
        <p:spPr>
          <a:xfrm>
            <a:off x="1419225" y="1573213"/>
            <a:ext cx="8123238" cy="1811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분쟁 및 직</a:t>
            </a:r>
            <a:r>
              <a:rPr kumimoji="0"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 〮 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가맹점 폐업이 지속 증가하는 본사의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CEO 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및 실무자</a:t>
            </a:r>
            <a:endParaRPr kumimoji="0" lang="en-US" altLang="ko-KR" sz="14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-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가맹점수는 증가하는데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시스템경영에 자신 없는 본사의 임직원</a:t>
            </a:r>
            <a:endParaRPr kumimoji="0" lang="en-US" altLang="ko-KR" sz="14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-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대박 점포를 프랜차이즈화 하고싶은 운영자</a:t>
            </a:r>
            <a:endParaRPr kumimoji="0" lang="en-US" altLang="ko-KR" sz="14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-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프랜차이즈본사 시스템 구축 희망자</a:t>
            </a:r>
            <a:endParaRPr kumimoji="0" lang="en-US" altLang="ko-KR" sz="14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-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대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〮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중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 〮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소기업의 대리점 및 프랜차이즈 실무담당자</a:t>
            </a:r>
            <a:endParaRPr kumimoji="0" lang="en-US" altLang="ko-KR" sz="14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-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강화 된 가맹사업법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시스템 실무적용에 어려움을 겪는 본사임직원 </a:t>
            </a:r>
            <a:endParaRPr kumimoji="0" lang="en-US" altLang="ko-KR" sz="14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497BC59-702C-4BB0-A2DF-0ABB01900D0B}"/>
              </a:ext>
            </a:extLst>
          </p:cNvPr>
          <p:cNvSpPr/>
          <p:nvPr/>
        </p:nvSpPr>
        <p:spPr>
          <a:xfrm>
            <a:off x="1463675" y="3455988"/>
            <a:ext cx="8123238" cy="257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43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명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~2020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년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월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27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일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목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) 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*</a:t>
            </a:r>
            <a:r>
              <a:rPr kumimoji="0" lang="ko-KR" altLang="en-US" sz="1400" b="1" kern="0" dirty="0">
                <a:solidFill>
                  <a:srgbClr val="FF0000"/>
                </a:solidFill>
                <a:latin typeface="+mn-ea"/>
                <a:ea typeface="+mn-ea"/>
              </a:rPr>
              <a:t>선착순 접수 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/ (1~39</a:t>
            </a:r>
            <a:r>
              <a:rPr kumimoji="0" lang="ko-KR" altLang="en-US" sz="1400" b="1" kern="0" dirty="0">
                <a:solidFill>
                  <a:srgbClr val="FF0000"/>
                </a:solidFill>
                <a:latin typeface="+mn-ea"/>
                <a:ea typeface="+mn-ea"/>
              </a:rPr>
              <a:t>명 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: FC</a:t>
            </a:r>
            <a:r>
              <a:rPr kumimoji="0" lang="ko-KR" altLang="en-US" sz="1400" b="1" kern="0" dirty="0">
                <a:solidFill>
                  <a:srgbClr val="FF0000"/>
                </a:solidFill>
                <a:latin typeface="+mn-ea"/>
                <a:ea typeface="+mn-ea"/>
              </a:rPr>
              <a:t>업계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, 40~43</a:t>
            </a:r>
            <a:r>
              <a:rPr kumimoji="0" lang="ko-KR" altLang="en-US" sz="1400" b="1" kern="0" dirty="0">
                <a:solidFill>
                  <a:srgbClr val="FF0000"/>
                </a:solidFill>
                <a:latin typeface="+mn-ea"/>
                <a:ea typeface="+mn-ea"/>
              </a:rPr>
              <a:t>명 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: </a:t>
            </a:r>
            <a:r>
              <a:rPr kumimoji="0" lang="ko-KR" altLang="en-US" sz="1400" b="1" kern="0" dirty="0">
                <a:solidFill>
                  <a:srgbClr val="FF0000"/>
                </a:solidFill>
                <a:latin typeface="+mn-ea"/>
                <a:ea typeface="+mn-ea"/>
              </a:rPr>
              <a:t>협력업체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kumimoji="0" lang="ko-KR" altLang="en-US" sz="1400" b="1" kern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1" name="순서도: 수행의 시작/종료 40">
            <a:extLst>
              <a:ext uri="{FF2B5EF4-FFF2-40B4-BE49-F238E27FC236}">
                <a16:creationId xmlns:a16="http://schemas.microsoft.com/office/drawing/2014/main" id="{BAB5A82B-2741-4F36-9C70-7BF597B3B4A6}"/>
              </a:ext>
            </a:extLst>
          </p:cNvPr>
          <p:cNvSpPr/>
          <p:nvPr/>
        </p:nvSpPr>
        <p:spPr>
          <a:xfrm>
            <a:off x="290513" y="3827463"/>
            <a:ext cx="1133475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교육장소</a:t>
            </a:r>
          </a:p>
        </p:txBody>
      </p:sp>
      <p:sp>
        <p:nvSpPr>
          <p:cNvPr id="43" name="순서도: 수행의 시작/종료 42">
            <a:extLst>
              <a:ext uri="{FF2B5EF4-FFF2-40B4-BE49-F238E27FC236}">
                <a16:creationId xmlns:a16="http://schemas.microsoft.com/office/drawing/2014/main" id="{FB7DD750-438F-43E0-8ADF-2969071D5C41}"/>
              </a:ext>
            </a:extLst>
          </p:cNvPr>
          <p:cNvSpPr/>
          <p:nvPr/>
        </p:nvSpPr>
        <p:spPr>
          <a:xfrm>
            <a:off x="293688" y="4219575"/>
            <a:ext cx="1133475" cy="255588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교육기간</a:t>
            </a:r>
          </a:p>
        </p:txBody>
      </p:sp>
      <p:sp>
        <p:nvSpPr>
          <p:cNvPr id="45" name="순서도: 수행의 시작/종료 44">
            <a:extLst>
              <a:ext uri="{FF2B5EF4-FFF2-40B4-BE49-F238E27FC236}">
                <a16:creationId xmlns:a16="http://schemas.microsoft.com/office/drawing/2014/main" id="{B97AAC4F-36EE-47BA-A690-11298C686D6F}"/>
              </a:ext>
            </a:extLst>
          </p:cNvPr>
          <p:cNvSpPr/>
          <p:nvPr/>
        </p:nvSpPr>
        <p:spPr>
          <a:xfrm>
            <a:off x="290513" y="4616450"/>
            <a:ext cx="1133475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교육비</a:t>
            </a:r>
          </a:p>
        </p:txBody>
      </p:sp>
      <p:sp>
        <p:nvSpPr>
          <p:cNvPr id="47" name="순서도: 수행의 시작/종료 46">
            <a:extLst>
              <a:ext uri="{FF2B5EF4-FFF2-40B4-BE49-F238E27FC236}">
                <a16:creationId xmlns:a16="http://schemas.microsoft.com/office/drawing/2014/main" id="{CCA13180-0F9E-4B62-9CC8-5E307EC9B2AE}"/>
              </a:ext>
            </a:extLst>
          </p:cNvPr>
          <p:cNvSpPr/>
          <p:nvPr/>
        </p:nvSpPr>
        <p:spPr>
          <a:xfrm>
            <a:off x="290513" y="4995863"/>
            <a:ext cx="1133475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접수방법</a:t>
            </a:r>
          </a:p>
        </p:txBody>
      </p:sp>
      <p:sp>
        <p:nvSpPr>
          <p:cNvPr id="49" name="순서도: 수행의 시작/종료 48">
            <a:extLst>
              <a:ext uri="{FF2B5EF4-FFF2-40B4-BE49-F238E27FC236}">
                <a16:creationId xmlns:a16="http://schemas.microsoft.com/office/drawing/2014/main" id="{0492DF3E-9317-4FE9-A427-EF5AE08B042F}"/>
              </a:ext>
            </a:extLst>
          </p:cNvPr>
          <p:cNvSpPr/>
          <p:nvPr/>
        </p:nvSpPr>
        <p:spPr>
          <a:xfrm>
            <a:off x="285750" y="5380038"/>
            <a:ext cx="1133475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문의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38A5AA3E-3BE5-4E42-B86B-16BBEFB24E00}"/>
              </a:ext>
            </a:extLst>
          </p:cNvPr>
          <p:cNvSpPr/>
          <p:nvPr/>
        </p:nvSpPr>
        <p:spPr>
          <a:xfrm>
            <a:off x="1462088" y="3827463"/>
            <a:ext cx="8123237" cy="257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서울 종로구 종로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길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17, 3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층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(1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호선 </a:t>
            </a:r>
            <a:r>
              <a:rPr kumimoji="0" lang="ko-KR" altLang="en-US" sz="1400" b="1" kern="0" dirty="0" err="1">
                <a:solidFill>
                  <a:prstClr val="black"/>
                </a:solidFill>
                <a:latin typeface="+mn-ea"/>
                <a:ea typeface="+mn-ea"/>
              </a:rPr>
              <a:t>종각역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4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번 출구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도보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분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)</a:t>
            </a:r>
            <a:endParaRPr kumimoji="0" lang="ko-KR" altLang="en-US" sz="1400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C094B7E-141D-4734-B61F-5263B7ACE1A4}"/>
              </a:ext>
            </a:extLst>
          </p:cNvPr>
          <p:cNvSpPr/>
          <p:nvPr/>
        </p:nvSpPr>
        <p:spPr>
          <a:xfrm>
            <a:off x="1487488" y="4221163"/>
            <a:ext cx="8123237" cy="2555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2020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년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월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29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일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~ 12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월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12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일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총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80H_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특강포함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) 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매주 토요일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(13:00~18:00) 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총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15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주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855AF27-860A-412A-8847-EF27846FDEFE}"/>
              </a:ext>
            </a:extLst>
          </p:cNvPr>
          <p:cNvSpPr/>
          <p:nvPr/>
        </p:nvSpPr>
        <p:spPr>
          <a:xfrm>
            <a:off x="1474788" y="4643438"/>
            <a:ext cx="8358187" cy="257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195</a:t>
            </a:r>
            <a:r>
              <a:rPr kumimoji="0" lang="ko-KR" altLang="en-US" sz="1400" b="1" kern="0" dirty="0">
                <a:solidFill>
                  <a:srgbClr val="FF0000"/>
                </a:solidFill>
                <a:latin typeface="+mn-ea"/>
                <a:ea typeface="+mn-ea"/>
              </a:rPr>
              <a:t>만원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kumimoji="0" lang="ko-KR" altLang="en-US" sz="1400" b="1" kern="0" dirty="0">
                <a:solidFill>
                  <a:srgbClr val="FF0000"/>
                </a:solidFill>
                <a:latin typeface="+mn-ea"/>
                <a:ea typeface="+mn-ea"/>
              </a:rPr>
              <a:t>면세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국민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)423701-01-131512 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주식회사 </a:t>
            </a:r>
            <a:r>
              <a:rPr kumimoji="0" lang="ko-KR" altLang="en-US" sz="1400" b="1" kern="0" dirty="0" err="1">
                <a:solidFill>
                  <a:prstClr val="black"/>
                </a:solidFill>
                <a:latin typeface="+mn-ea"/>
                <a:ea typeface="+mn-ea"/>
              </a:rPr>
              <a:t>맥세스컨설팅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 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*(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개강일 이전 수강료 완납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)</a:t>
            </a:r>
            <a:endParaRPr kumimoji="0" lang="ko-KR" altLang="en-US" sz="1400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A71A10FE-E74D-4707-B447-3F79070720CF}"/>
              </a:ext>
            </a:extLst>
          </p:cNvPr>
          <p:cNvSpPr/>
          <p:nvPr/>
        </p:nvSpPr>
        <p:spPr>
          <a:xfrm>
            <a:off x="1474788" y="4995863"/>
            <a:ext cx="8358187" cy="2555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#</a:t>
            </a:r>
            <a:r>
              <a:rPr kumimoji="0" lang="ko-KR" altLang="en-US" sz="1400" b="1" kern="0" dirty="0" err="1">
                <a:solidFill>
                  <a:srgbClr val="FF0000"/>
                </a:solidFill>
                <a:latin typeface="+mn-ea"/>
                <a:ea typeface="+mn-ea"/>
              </a:rPr>
              <a:t>벌첨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3. </a:t>
            </a:r>
            <a:r>
              <a:rPr kumimoji="0" lang="ko-KR" altLang="en-US" sz="1400" b="1" kern="0" dirty="0">
                <a:solidFill>
                  <a:srgbClr val="FF0000"/>
                </a:solidFill>
                <a:latin typeface="+mn-ea"/>
                <a:ea typeface="+mn-ea"/>
              </a:rPr>
              <a:t>신청서 작성 후 메일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  <a:hlinkClick r:id="rId2"/>
              </a:rPr>
              <a:t>maxedu1@naver.com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r>
              <a:rPr kumimoji="0" lang="ko-KR" altLang="en-US" sz="1400" b="1" kern="0" dirty="0">
                <a:solidFill>
                  <a:srgbClr val="FF0000"/>
                </a:solidFill>
                <a:latin typeface="+mn-ea"/>
                <a:ea typeface="+mn-ea"/>
              </a:rPr>
              <a:t>또는 팩스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(02-3443-3487) </a:t>
            </a:r>
            <a:r>
              <a:rPr kumimoji="0" lang="ko-KR" altLang="en-US" sz="1400" b="1" kern="0" dirty="0">
                <a:solidFill>
                  <a:srgbClr val="FF0000"/>
                </a:solidFill>
                <a:latin typeface="+mn-ea"/>
                <a:ea typeface="+mn-ea"/>
              </a:rPr>
              <a:t>회신 </a:t>
            </a:r>
            <a:r>
              <a:rPr kumimoji="0" lang="en-US" altLang="ko-KR" sz="1400" b="1" kern="0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kumimoji="0" lang="ko-KR" altLang="en-US" sz="1400" b="1" kern="0" dirty="0">
                <a:solidFill>
                  <a:srgbClr val="FF0000"/>
                </a:solidFill>
                <a:latin typeface="+mn-ea"/>
                <a:ea typeface="+mn-ea"/>
              </a:rPr>
              <a:t>전화접수 가능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35E6C06-45A0-4009-846A-6B496A705528}"/>
              </a:ext>
            </a:extLst>
          </p:cNvPr>
          <p:cNvSpPr/>
          <p:nvPr/>
        </p:nvSpPr>
        <p:spPr>
          <a:xfrm>
            <a:off x="1474788" y="5380038"/>
            <a:ext cx="8123237" cy="2555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kern="0" dirty="0" err="1">
                <a:solidFill>
                  <a:prstClr val="black"/>
                </a:solidFill>
                <a:latin typeface="+mn-ea"/>
                <a:ea typeface="+mn-ea"/>
              </a:rPr>
              <a:t>맥세스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sz="1400" b="1" kern="0" dirty="0" err="1">
                <a:solidFill>
                  <a:prstClr val="black"/>
                </a:solidFill>
                <a:latin typeface="+mn-ea"/>
                <a:ea typeface="+mn-ea"/>
              </a:rPr>
              <a:t>교육팀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담당자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: </a:t>
            </a:r>
            <a:r>
              <a:rPr kumimoji="0" lang="ko-KR" altLang="en-US" sz="1400" b="1" kern="0" dirty="0" err="1">
                <a:solidFill>
                  <a:prstClr val="black"/>
                </a:solidFill>
                <a:latin typeface="+mn-ea"/>
                <a:ea typeface="+mn-ea"/>
              </a:rPr>
              <a:t>이건희팀장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/ </a:t>
            </a:r>
            <a:r>
              <a:rPr kumimoji="0" lang="ko-KR" altLang="en-US" sz="1400" b="1" kern="0" dirty="0" err="1">
                <a:solidFill>
                  <a:prstClr val="black"/>
                </a:solidFill>
                <a:latin typeface="+mn-ea"/>
                <a:ea typeface="+mn-ea"/>
              </a:rPr>
              <a:t>전세연</a:t>
            </a:r>
            <a:r>
              <a:rPr kumimoji="0" lang="ko-KR" altLang="en-US" sz="1400" b="1" kern="0" dirty="0">
                <a:solidFill>
                  <a:prstClr val="black"/>
                </a:solidFill>
                <a:latin typeface="+mn-ea"/>
                <a:ea typeface="+mn-ea"/>
              </a:rPr>
              <a:t> 연구원</a:t>
            </a:r>
            <a:r>
              <a:rPr kumimoji="0" lang="en-US" altLang="ko-KR" sz="1400" b="1" kern="0" dirty="0">
                <a:solidFill>
                  <a:prstClr val="black"/>
                </a:solidFill>
                <a:latin typeface="+mn-ea"/>
                <a:ea typeface="+mn-ea"/>
              </a:rPr>
              <a:t>) Tel : 02-549-2324</a:t>
            </a:r>
            <a:endParaRPr kumimoji="0" lang="ko-KR" altLang="en-US" sz="1400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AD2D3CD8-82A6-4311-A636-562800542E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9838" y="771525"/>
            <a:ext cx="1255712" cy="18097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21" name="TextBox 56">
            <a:extLst>
              <a:ext uri="{FF2B5EF4-FFF2-40B4-BE49-F238E27FC236}">
                <a16:creationId xmlns:a16="http://schemas.microsoft.com/office/drawing/2014/main" id="{109C411D-0094-4B5C-B5BA-CEF607E56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725" y="2606675"/>
            <a:ext cx="1735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sz="1100">
                <a:solidFill>
                  <a:srgbClr val="000000"/>
                </a:solidFill>
                <a:latin typeface="a시월구일1" panose="02020600000000000000" pitchFamily="18" charset="-127"/>
                <a:ea typeface="a시월구일1" panose="02020600000000000000" pitchFamily="18" charset="-127"/>
              </a:rPr>
              <a:t>(</a:t>
            </a:r>
            <a:r>
              <a:rPr kumimoji="0" lang="ko-KR" altLang="en-US" sz="1100">
                <a:solidFill>
                  <a:srgbClr val="000000"/>
                </a:solidFill>
                <a:latin typeface="a시월구일1" panose="02020600000000000000" pitchFamily="18" charset="-127"/>
                <a:ea typeface="a시월구일1" panose="02020600000000000000" pitchFamily="18" charset="-127"/>
              </a:rPr>
              <a:t>강의교재</a:t>
            </a:r>
            <a:r>
              <a:rPr kumimoji="0" lang="en-US" altLang="ko-KR" sz="1100">
                <a:solidFill>
                  <a:srgbClr val="000000"/>
                </a:solidFill>
                <a:latin typeface="a시월구일1" panose="02020600000000000000" pitchFamily="18" charset="-127"/>
                <a:ea typeface="a시월구일1" panose="02020600000000000000" pitchFamily="18" charset="-127"/>
              </a:rPr>
              <a:t>)</a:t>
            </a:r>
            <a:endParaRPr kumimoji="0" lang="ko-KR" altLang="en-US" sz="1100">
              <a:solidFill>
                <a:srgbClr val="000000"/>
              </a:solidFill>
              <a:latin typeface="a시월구일1" panose="02020600000000000000" pitchFamily="18" charset="-127"/>
              <a:ea typeface="a시월구일1" panose="02020600000000000000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번호 개체 틀 1">
            <a:extLst>
              <a:ext uri="{FF2B5EF4-FFF2-40B4-BE49-F238E27FC236}">
                <a16:creationId xmlns:a16="http://schemas.microsoft.com/office/drawing/2014/main" id="{FE11A003-7F34-42BC-8E91-B602C863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3638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BF8EBD60-19BC-43ED-AE81-6CC845EAA367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15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4C0EF07-08CE-424C-A89E-30CAC7B4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315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Ⅴ.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개요 및 강사진 소개</a:t>
            </a:r>
          </a:p>
        </p:txBody>
      </p:sp>
      <p:sp>
        <p:nvSpPr>
          <p:cNvPr id="42" name="Rectangle 68">
            <a:extLst>
              <a:ext uri="{FF2B5EF4-FFF2-40B4-BE49-F238E27FC236}">
                <a16:creationId xmlns:a16="http://schemas.microsoft.com/office/drawing/2014/main" id="{1250BB66-360C-47A3-AF8A-B594E9DF8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842963"/>
            <a:ext cx="1674813" cy="288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 특혜</a:t>
            </a:r>
          </a:p>
        </p:txBody>
      </p:sp>
      <p:sp>
        <p:nvSpPr>
          <p:cNvPr id="43" name="AutoShape 16">
            <a:extLst>
              <a:ext uri="{FF2B5EF4-FFF2-40B4-BE49-F238E27FC236}">
                <a16:creationId xmlns:a16="http://schemas.microsoft.com/office/drawing/2014/main" id="{EAA9E2C2-CDD3-403D-B8EC-56D14B110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5461000"/>
            <a:ext cx="8709025" cy="649288"/>
          </a:xfrm>
          <a:prstGeom prst="roundRect">
            <a:avLst>
              <a:gd name="adj" fmla="val 8458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EAEAEA"/>
            </a:solidFill>
            <a:round/>
            <a:headEnd/>
            <a:tailEnd/>
          </a:ln>
        </p:spPr>
        <p:txBody>
          <a:bodyPr lIns="91413" tIns="45707" rIns="91413" bIns="45707" anchor="b"/>
          <a:lstStyle>
            <a:lvl1pPr marL="341313" indent="-3413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i="1" u="sng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경영사</a:t>
            </a:r>
            <a:r>
              <a:rPr lang="ko-KR" altLang="en-US" sz="1400" b="1" i="1" u="sng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</a:t>
            </a:r>
            <a:r>
              <a:rPr lang="en-US" altLang="ko-KR" sz="1400" b="1" i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시스템에 관한 지식</a:t>
            </a:r>
            <a:r>
              <a:rPr lang="en-US" altLang="ko-KR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노하우 등의 최고 경영능력을 갖추어 프랜차이즈 본사를 중심으로 한</a:t>
            </a:r>
            <a:endParaRPr lang="en-US" altLang="ko-KR" b="1" kern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업계의 미래를 담당하는 인재육성을 위한 민간 자격증</a:t>
            </a:r>
            <a:endParaRPr lang="en-US" altLang="ko-KR" b="1" kern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6630" name="그룹 1">
            <a:extLst>
              <a:ext uri="{FF2B5EF4-FFF2-40B4-BE49-F238E27FC236}">
                <a16:creationId xmlns:a16="http://schemas.microsoft.com/office/drawing/2014/main" id="{B6EB5C02-E2F3-43B1-B5A8-F2649F339955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214438"/>
            <a:ext cx="8709025" cy="3562350"/>
            <a:chOff x="182563" y="1223962"/>
            <a:chExt cx="9359900" cy="3420238"/>
          </a:xfrm>
        </p:grpSpPr>
        <p:sp>
          <p:nvSpPr>
            <p:cNvPr id="45" name="직사각형 10">
              <a:extLst>
                <a:ext uri="{FF2B5EF4-FFF2-40B4-BE49-F238E27FC236}">
                  <a16:creationId xmlns:a16="http://schemas.microsoft.com/office/drawing/2014/main" id="{FBF33265-550B-48F1-A037-10BF5D1C7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1223962"/>
              <a:ext cx="8749101" cy="5045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수강생 개별 상담 및 현재 프랜차이즈 운영 수강생 무료 방문 컨설팅</a:t>
              </a:r>
              <a:r>
                <a:rPr lang="en-US" altLang="ko-KR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선착순 </a:t>
              </a:r>
              <a:r>
                <a:rPr lang="en-US" altLang="ko-KR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  <a:r>
                <a:rPr lang="ko-KR" altLang="en-US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</a:t>
              </a:r>
              <a:r>
                <a:rPr lang="en-US" altLang="ko-KR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b="1" ker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11">
              <a:extLst>
                <a:ext uri="{FF2B5EF4-FFF2-40B4-BE49-F238E27FC236}">
                  <a16:creationId xmlns:a16="http://schemas.microsoft.com/office/drawing/2014/main" id="{A6355B79-A5F2-4D1E-9112-D89145AEC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1807719"/>
              <a:ext cx="8749101" cy="50297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팀 별 프로젝트 산출물 공유</a:t>
              </a:r>
              <a:r>
                <a:rPr lang="en-US" altLang="ko-KR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현기수 및 과거 기수 우수 프로젝트 연구 산출물</a:t>
              </a:r>
              <a:r>
                <a:rPr lang="en-US" altLang="ko-KR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47" name="직사각형 12">
              <a:extLst>
                <a:ext uri="{FF2B5EF4-FFF2-40B4-BE49-F238E27FC236}">
                  <a16:creationId xmlns:a16="http://schemas.microsoft.com/office/drawing/2014/main" id="{A5C3BA5F-A3E8-4C63-9458-92A3C8B50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2389952"/>
              <a:ext cx="8749101" cy="50450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과정별 평가 내용</a:t>
              </a:r>
              <a:r>
                <a:rPr lang="en-US" altLang="ko-KR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출석</a:t>
              </a:r>
              <a:r>
                <a:rPr lang="en-US" altLang="ko-KR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과제</a:t>
              </a:r>
              <a:r>
                <a:rPr lang="en-US" altLang="ko-KR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 </a:t>
              </a: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팀 프로젝트</a:t>
              </a:r>
              <a:r>
                <a:rPr lang="en-US" altLang="ko-KR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 수료시험 이수시  </a:t>
              </a:r>
              <a:endParaRPr lang="en-US" altLang="ko-KR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“프랜차이즈 경영사” 자격증 </a:t>
              </a:r>
              <a:r>
                <a:rPr lang="en-US" altLang="ko-KR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한국직업능력개발원 등록번호 </a:t>
              </a:r>
              <a:r>
                <a:rPr lang="en-US" altLang="ko-KR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2013-0608)</a:t>
              </a: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시험 응시 자격 부여 </a:t>
              </a:r>
            </a:p>
          </p:txBody>
        </p:sp>
        <p:sp>
          <p:nvSpPr>
            <p:cNvPr id="48" name="직사각형 13">
              <a:extLst>
                <a:ext uri="{FF2B5EF4-FFF2-40B4-BE49-F238E27FC236}">
                  <a16:creationId xmlns:a16="http://schemas.microsoft.com/office/drawing/2014/main" id="{137AD3C4-601B-4A06-B5DB-0A847053B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2973709"/>
              <a:ext cx="8749101" cy="5045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자사 비즈니스모델 반영 여부에 따른 가맹계약서 적정성 검토</a:t>
              </a:r>
            </a:p>
          </p:txBody>
        </p:sp>
        <p:sp>
          <p:nvSpPr>
            <p:cNvPr id="49" name="직사각형 14">
              <a:extLst>
                <a:ext uri="{FF2B5EF4-FFF2-40B4-BE49-F238E27FC236}">
                  <a16:creationId xmlns:a16="http://schemas.microsoft.com/office/drawing/2014/main" id="{C21E90A2-EC55-4447-B09D-BD3484915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3557466"/>
              <a:ext cx="8749101" cy="50297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성적 우수자 </a:t>
              </a:r>
              <a:r>
                <a:rPr lang="en-US" altLang="ko-KR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ko-KR" altLang="en-US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 해외답사 프로그램 항공권</a:t>
              </a:r>
              <a:r>
                <a:rPr lang="en-US" altLang="ko-KR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(1</a:t>
              </a:r>
              <a:r>
                <a:rPr lang="ko-KR" altLang="en-US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</a:t>
              </a:r>
              <a:r>
                <a:rPr lang="en-US" altLang="ko-KR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해외답사 프로그램 숙박권 제공</a:t>
              </a:r>
              <a:r>
                <a:rPr lang="en-US" altLang="ko-KR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(2</a:t>
              </a:r>
              <a:r>
                <a:rPr lang="ko-KR" altLang="en-US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</a:t>
              </a:r>
              <a:r>
                <a:rPr lang="en-US" altLang="ko-KR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50" name="직사각형 15">
              <a:extLst>
                <a:ext uri="{FF2B5EF4-FFF2-40B4-BE49-F238E27FC236}">
                  <a16:creationId xmlns:a16="http://schemas.microsoft.com/office/drawing/2014/main" id="{45E2332C-3D6D-4A71-BC23-FF7B59C0D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4139699"/>
              <a:ext cx="8749101" cy="50450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매</a:t>
              </a:r>
              <a:r>
                <a:rPr lang="en-US" altLang="ko-KR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 교육 후 지정된 기간 내 카카오</a:t>
              </a:r>
              <a:r>
                <a:rPr lang="en-US" altLang="ko-KR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TV</a:t>
              </a:r>
              <a:r>
                <a:rPr lang="ko-KR" altLang="en-US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로 복습 가능</a:t>
              </a:r>
              <a:r>
                <a:rPr lang="en-US" altLang="ko-KR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!</a:t>
              </a:r>
              <a:endParaRPr lang="ko-KR" altLang="en-US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CADA03C-F957-4832-9720-4FA5C05FF458}"/>
                </a:ext>
              </a:extLst>
            </p:cNvPr>
            <p:cNvSpPr/>
            <p:nvPr/>
          </p:nvSpPr>
          <p:spPr bwMode="auto">
            <a:xfrm>
              <a:off x="182563" y="1223962"/>
              <a:ext cx="532317" cy="5045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800" b="1" i="1" kern="0" dirty="0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kumimoji="0" lang="ko-KR" altLang="en-US" sz="18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011E7130-A1E7-438A-A8B7-97E8947D4268}"/>
                </a:ext>
              </a:extLst>
            </p:cNvPr>
            <p:cNvSpPr/>
            <p:nvPr/>
          </p:nvSpPr>
          <p:spPr bwMode="auto">
            <a:xfrm>
              <a:off x="182563" y="1807719"/>
              <a:ext cx="532317" cy="50297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800" b="1" i="1" ker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5B31FA9F-CEB7-4FEF-8C7E-9EF0A5768771}"/>
                </a:ext>
              </a:extLst>
            </p:cNvPr>
            <p:cNvSpPr/>
            <p:nvPr/>
          </p:nvSpPr>
          <p:spPr bwMode="auto">
            <a:xfrm>
              <a:off x="182563" y="2389952"/>
              <a:ext cx="532317" cy="50450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800" b="1" i="1" kern="0" dirty="0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kumimoji="0" lang="ko-KR" altLang="en-US" sz="18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B94B1CCE-9B5A-470A-9940-2065FBB1B3C4}"/>
                </a:ext>
              </a:extLst>
            </p:cNvPr>
            <p:cNvSpPr/>
            <p:nvPr/>
          </p:nvSpPr>
          <p:spPr bwMode="auto">
            <a:xfrm>
              <a:off x="182563" y="2973709"/>
              <a:ext cx="532317" cy="5045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800" b="1" i="1" kern="0" dirty="0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kumimoji="0" lang="ko-KR" altLang="en-US" sz="18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53F10853-8F6F-4363-8001-45C0992C34CB}"/>
                </a:ext>
              </a:extLst>
            </p:cNvPr>
            <p:cNvSpPr/>
            <p:nvPr/>
          </p:nvSpPr>
          <p:spPr bwMode="auto">
            <a:xfrm>
              <a:off x="182563" y="3557466"/>
              <a:ext cx="532317" cy="50297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800" b="1" i="1" ker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5</a:t>
              </a: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5251E932-E8EF-4C6F-88E7-3AD44B28170D}"/>
                </a:ext>
              </a:extLst>
            </p:cNvPr>
            <p:cNvSpPr/>
            <p:nvPr/>
          </p:nvSpPr>
          <p:spPr bwMode="auto">
            <a:xfrm>
              <a:off x="182563" y="4139699"/>
              <a:ext cx="532317" cy="50450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800" b="1" i="1" kern="0" dirty="0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  <a:endParaRPr kumimoji="0" lang="ko-KR" altLang="en-US" sz="18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7" name="직사각형 15">
            <a:extLst>
              <a:ext uri="{FF2B5EF4-FFF2-40B4-BE49-F238E27FC236}">
                <a16:creationId xmlns:a16="http://schemas.microsoft.com/office/drawing/2014/main" id="{EB928815-11A8-445A-BF94-D8213F7D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4864100"/>
            <a:ext cx="8140700" cy="52546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marL="341313" indent="-3413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미래성장 </a:t>
            </a:r>
            <a:r>
              <a:rPr lang="en-US" altLang="ko-KR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CEO </a:t>
            </a:r>
            <a:r>
              <a:rPr lang="ko-KR" altLang="en-US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 </a:t>
            </a:r>
            <a:r>
              <a:rPr lang="en-US" altLang="ko-KR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MICC(</a:t>
            </a:r>
            <a:r>
              <a:rPr lang="ko-KR" altLang="en-US" b="1" kern="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혁신 </a:t>
            </a:r>
            <a:r>
              <a:rPr lang="en-US" altLang="ko-KR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CEO </a:t>
            </a:r>
            <a:r>
              <a:rPr lang="ko-KR" altLang="en-US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클럽</a:t>
            </a:r>
            <a:r>
              <a:rPr lang="en-US" altLang="ko-KR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가입 특전 →  </a:t>
            </a:r>
            <a:r>
              <a:rPr lang="en-US" altLang="ko-KR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CEO</a:t>
            </a:r>
            <a:r>
              <a:rPr lang="ko-KR" altLang="en-US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과정 </a:t>
            </a:r>
            <a:r>
              <a:rPr lang="ko-KR" altLang="en-US" b="1" kern="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수강시</a:t>
            </a:r>
            <a:r>
              <a:rPr lang="ko-KR" altLang="en-US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정보공개서 무료 작성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C812A4B-BB4A-4111-BC10-878D49471C8D}"/>
              </a:ext>
            </a:extLst>
          </p:cNvPr>
          <p:cNvSpPr/>
          <p:nvPr/>
        </p:nvSpPr>
        <p:spPr bwMode="auto">
          <a:xfrm>
            <a:off x="495300" y="4864100"/>
            <a:ext cx="493713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1313" indent="-34131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kumimoji="0" lang="ko-KR" altLang="en-US" sz="1800" b="1" i="1" kern="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번호 개체 틀 1">
            <a:extLst>
              <a:ext uri="{FF2B5EF4-FFF2-40B4-BE49-F238E27FC236}">
                <a16:creationId xmlns:a16="http://schemas.microsoft.com/office/drawing/2014/main" id="{290C88C7-B861-488A-A5F2-A4476271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FC29B1CA-90B2-444A-84B6-5D91965DD3F2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16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80C624F-BC36-42D2-8059-1338F1ADD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198438"/>
            <a:ext cx="375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Ⅴ.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개요 및 강사진 소개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4AF4888B-C982-4835-BA44-7FB4B58DBEDD}"/>
              </a:ext>
            </a:extLst>
          </p:cNvPr>
          <p:cNvCxnSpPr/>
          <p:nvPr/>
        </p:nvCxnSpPr>
        <p:spPr>
          <a:xfrm>
            <a:off x="288925" y="620713"/>
            <a:ext cx="931545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Text Box 6">
            <a:extLst>
              <a:ext uri="{FF2B5EF4-FFF2-40B4-BE49-F238E27FC236}">
                <a16:creationId xmlns:a16="http://schemas.microsoft.com/office/drawing/2014/main" id="{EC641005-4E0A-4A3B-B3A7-0C00E7E4B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316038"/>
            <a:ext cx="92678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lnSpc>
                <a:spcPct val="90000"/>
              </a:lnSpc>
            </a:pPr>
            <a:endParaRPr lang="en-US" altLang="ko-KR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eaLnBrk="1" latinLnBrk="1" hangingPunct="1">
              <a:lnSpc>
                <a:spcPct val="90000"/>
              </a:lnSpc>
            </a:pPr>
            <a:endParaRPr lang="en-US" altLang="ko-KR" sz="110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22" name="Group 83">
            <a:extLst>
              <a:ext uri="{FF2B5EF4-FFF2-40B4-BE49-F238E27FC236}">
                <a16:creationId xmlns:a16="http://schemas.microsoft.com/office/drawing/2014/main" id="{8630CEF6-EAB3-4F2C-846F-CA0D9B61B2BF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3276600"/>
          <a:ext cx="8885238" cy="2668588"/>
        </p:xfrm>
        <a:graphic>
          <a:graphicData uri="http://schemas.openxmlformats.org/drawingml/2006/table">
            <a:tbl>
              <a:tblPr/>
              <a:tblGrid>
                <a:gridCol w="1332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3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97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이름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소속 및 지위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담당 과목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63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강호상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옵티마케어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팀장                                                           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기업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 근무 후 가맹점주가 되어 바라보는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수퍼바이징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1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김민철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G&amp;W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국제특허법률사무소 소장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변리사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지적재산권 확보 및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BI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전략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63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김태현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SNS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마케팅강사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더원에프앤비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대표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CEO21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온라인 마케팅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3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박세현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맥세스컨설팅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전문위원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코리아세븐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점포관리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63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김상민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옵티마케어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약학박사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인사조직 체계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(KPI)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63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안원복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노무법인 공인노무사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노무관리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63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이재한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㈜다인브라더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대표이사 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경영학박사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점포관리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63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이창주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에코나눔경영컨설팅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대표                                             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신상품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63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오성주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에스디푸드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대표이사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물류전략 및 물류시스템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63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 err="1">
                          <a:latin typeface="맑은 고딕" pitchFamily="50" charset="-127"/>
                          <a:ea typeface="맑은 고딕" pitchFamily="50" charset="-127"/>
                        </a:rPr>
                        <a:t>최성윤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㈜한국재무설계 이사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CEO17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경영기획과 재무관리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" name="Rectangle 68">
            <a:extLst>
              <a:ext uri="{FF2B5EF4-FFF2-40B4-BE49-F238E27FC236}">
                <a16:creationId xmlns:a16="http://schemas.microsoft.com/office/drawing/2014/main" id="{902AFFE5-73B1-4F5F-8066-2686C1909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00113"/>
            <a:ext cx="1800225" cy="288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주임강사</a:t>
            </a:r>
            <a:endParaRPr lang="en-US" altLang="ko-KR" b="1" ker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716" name="TextBox 14">
            <a:extLst>
              <a:ext uri="{FF2B5EF4-FFF2-40B4-BE49-F238E27FC236}">
                <a16:creationId xmlns:a16="http://schemas.microsoft.com/office/drawing/2014/main" id="{BDBF6D5F-FC96-4958-88CF-8DD41C70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1223963"/>
            <a:ext cx="2716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ko-KR" altLang="en-US" sz="2000" b="1">
                <a:solidFill>
                  <a:srgbClr val="17375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서민교</a:t>
            </a:r>
          </a:p>
        </p:txBody>
      </p:sp>
      <p:pic>
        <p:nvPicPr>
          <p:cNvPr id="27717" name="그림 15" descr="KakaoTalk_20160227_214905950.jpg">
            <a:extLst>
              <a:ext uri="{FF2B5EF4-FFF2-40B4-BE49-F238E27FC236}">
                <a16:creationId xmlns:a16="http://schemas.microsoft.com/office/drawing/2014/main" id="{80BF1AB9-73B3-4436-9A2E-C3AD92DE5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14442" r="7567" b="19121"/>
          <a:stretch>
            <a:fillRect/>
          </a:stretch>
        </p:blipFill>
        <p:spPr bwMode="auto">
          <a:xfrm>
            <a:off x="323850" y="1258888"/>
            <a:ext cx="11191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8">
            <a:extLst>
              <a:ext uri="{FF2B5EF4-FFF2-40B4-BE49-F238E27FC236}">
                <a16:creationId xmlns:a16="http://schemas.microsoft.com/office/drawing/2014/main" id="{AA391D97-E593-4DC2-90FB-A6F67379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70213"/>
            <a:ext cx="1800225" cy="288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주요강사진</a:t>
            </a:r>
            <a:endParaRPr lang="en-US" altLang="ko-KR" b="1" ker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Text Box 75">
            <a:extLst>
              <a:ext uri="{FF2B5EF4-FFF2-40B4-BE49-F238E27FC236}">
                <a16:creationId xmlns:a16="http://schemas.microsoft.com/office/drawing/2014/main" id="{099CDD70-BB88-42E2-9A0F-E76E92C4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1584325"/>
            <a:ext cx="7659687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46150" eaLnBrk="1" fontAlgn="auto" latinLnBrk="1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kumimoji="0" lang="ko-KR" altLang="en-US" sz="18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맥세스컨설팅</a:t>
            </a:r>
            <a:r>
              <a:rPr kumimoji="0" lang="ko-KR" altLang="en-US" sz="1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대표 </a:t>
            </a:r>
            <a:r>
              <a:rPr kumimoji="0" lang="en-US" altLang="ko-KR" sz="1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  </a:t>
            </a:r>
            <a:r>
              <a:rPr kumimoji="0" lang="ko-KR" altLang="en-US" sz="1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경영학박사 </a:t>
            </a:r>
            <a:r>
              <a:rPr kumimoji="0" lang="en-US" altLang="ko-KR" sz="1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8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맥세스</a:t>
            </a:r>
            <a:r>
              <a:rPr kumimoji="0" lang="ko-KR" altLang="en-US" sz="1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프랜차이즈 연구소 소장</a:t>
            </a:r>
            <a:endParaRPr kumimoji="0" lang="en-US" altLang="ko-KR" sz="1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946150" eaLnBrk="1" fontAlgn="auto" latinLnBrk="1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現한성대 지식서비스 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컨설팅 대학원 교수 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/(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외식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프랜차이즈진흥원 원장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</a:p>
          <a:p>
            <a:pPr defTabSz="946150" eaLnBrk="1" fontAlgn="auto" latinLnBrk="1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kumimoji="0" lang="ko-KR" altLang="en-US" sz="105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프랜차이즈 경영학회 부회장 </a:t>
            </a:r>
            <a:r>
              <a:rPr kumimoji="0" lang="en-US" altLang="ko-KR" sz="105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 (</a:t>
            </a:r>
            <a:r>
              <a:rPr kumimoji="0" lang="ko-KR" altLang="en-US" sz="105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kumimoji="0" lang="en-US" altLang="ko-KR" sz="105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05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외식산업협회 프랜차이즈 분과 위원장 </a:t>
            </a:r>
            <a:endParaRPr kumimoji="0" lang="en-US" altLang="ko-KR" sz="1050" b="1" spc="-15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946150" eaLnBrk="1" fontAlgn="auto" latinLnBrk="1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담당과목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] FC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시스템 이해와 기획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/FC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본사 경영론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/FC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시스템 구축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시스템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)/FC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교육프로그램 구축 外 다수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번호 개체 틀 1">
            <a:extLst>
              <a:ext uri="{FF2B5EF4-FFF2-40B4-BE49-F238E27FC236}">
                <a16:creationId xmlns:a16="http://schemas.microsoft.com/office/drawing/2014/main" id="{00D852AE-B1E6-4385-8486-8470FC26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9B4BCF84-9DC0-486F-88CF-34AA033B0BD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17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55379D3-2804-48E1-871F-0D717BDEC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-3175"/>
            <a:ext cx="27130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Ⅵ. </a:t>
            </a:r>
            <a:r>
              <a:rPr kumimoji="0"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팀 프로젝트 소개</a:t>
            </a:r>
          </a:p>
        </p:txBody>
      </p:sp>
      <p:sp>
        <p:nvSpPr>
          <p:cNvPr id="25604" name="Rectangle 62">
            <a:extLst>
              <a:ext uri="{FF2B5EF4-FFF2-40B4-BE49-F238E27FC236}">
                <a16:creationId xmlns:a16="http://schemas.microsoft.com/office/drawing/2014/main" id="{17787BF6-F870-4641-A3FC-B7F3BA90D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863600"/>
            <a:ext cx="8208963" cy="539750"/>
          </a:xfrm>
          <a:prstGeom prst="rect">
            <a:avLst/>
          </a:prstGeom>
          <a:solidFill>
            <a:srgbClr val="F8F8F8"/>
          </a:solidFill>
          <a:ln w="6350">
            <a:solidFill>
              <a:srgbClr val="777777"/>
            </a:solidFill>
            <a:miter lim="800000"/>
            <a:headEnd/>
            <a:tailEnd/>
          </a:ln>
        </p:spPr>
        <p:txBody>
          <a:bodyPr lIns="91413" tIns="45707" rIns="91413" bIns="82775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아래 주제 중 하나를 선정하여 수강생 여러분들이 몸담고 있는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본사를 대상으로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제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업체를 벤치마킹하여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실무형 보고서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팀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(Team)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별로 작성하십시오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과제물 활용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5606" name="Rectangle 68">
            <a:extLst>
              <a:ext uri="{FF2B5EF4-FFF2-40B4-BE49-F238E27FC236}">
                <a16:creationId xmlns:a16="http://schemas.microsoft.com/office/drawing/2014/main" id="{D8C092BD-71F7-4E18-AF97-F87A4FEA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863600"/>
            <a:ext cx="1042987" cy="5397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Mission</a:t>
            </a:r>
          </a:p>
        </p:txBody>
      </p:sp>
      <p:sp>
        <p:nvSpPr>
          <p:cNvPr id="28678" name="Rectangle 69">
            <a:extLst>
              <a:ext uri="{FF2B5EF4-FFF2-40B4-BE49-F238E27FC236}">
                <a16:creationId xmlns:a16="http://schemas.microsoft.com/office/drawing/2014/main" id="{09BA9AA7-617B-400A-9AA4-0BB7C25E4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5327650"/>
            <a:ext cx="8275637" cy="649288"/>
          </a:xfrm>
          <a:prstGeom prst="rect">
            <a:avLst/>
          </a:prstGeom>
          <a:solidFill>
            <a:srgbClr val="F8F8F8"/>
          </a:solidFill>
          <a:ln w="6350">
            <a:solidFill>
              <a:srgbClr val="777777"/>
            </a:solidFill>
            <a:miter lim="800000"/>
            <a:headEnd/>
            <a:tailEnd/>
          </a:ln>
        </p:spPr>
        <p:txBody>
          <a:bodyPr lIns="91413" tIns="45707" rIns="91413" bIns="82775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각 </a:t>
            </a:r>
            <a:r>
              <a:rPr lang="en-US" altLang="ko-KR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Team Project</a:t>
            </a:r>
            <a:r>
              <a:rPr lang="ko-KR" altLang="en-US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는 해당 사업장 </a:t>
            </a:r>
            <a:r>
              <a:rPr lang="en-US" altLang="ko-KR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CEO</a:t>
            </a:r>
            <a:r>
              <a:rPr lang="ko-KR" altLang="en-US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에게 제출하게 하여 교육성과를 공유하게 합니다</a:t>
            </a:r>
            <a:r>
              <a:rPr lang="en-US" altLang="ko-KR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br>
              <a:rPr lang="en-US" altLang="ko-KR" sz="1300" b="1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주차에 최종 발표회를 가지며</a:t>
            </a:r>
            <a:r>
              <a:rPr lang="en-US" altLang="ko-KR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각 프로젝트 별 문제점에 대한 대응전략을 수립합니다</a:t>
            </a:r>
            <a:r>
              <a:rPr lang="en-US" altLang="ko-KR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.           </a:t>
            </a:r>
            <a:r>
              <a:rPr lang="en-US" altLang="ko-KR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평가 점수</a:t>
            </a:r>
            <a:r>
              <a:rPr lang="en-US" altLang="ko-KR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5608" name="Rectangle 71">
            <a:extLst>
              <a:ext uri="{FF2B5EF4-FFF2-40B4-BE49-F238E27FC236}">
                <a16:creationId xmlns:a16="http://schemas.microsoft.com/office/drawing/2014/main" id="{A56BE95F-6905-4890-8927-6A328926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5327650"/>
            <a:ext cx="1008062" cy="649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defRPr/>
            </a:pPr>
            <a:r>
              <a:rPr lang="en-US" altLang="ko-KR" sz="16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Result</a:t>
            </a:r>
          </a:p>
        </p:txBody>
      </p:sp>
      <p:sp>
        <p:nvSpPr>
          <p:cNvPr id="25609" name="AutoShape 72">
            <a:extLst>
              <a:ext uri="{FF2B5EF4-FFF2-40B4-BE49-F238E27FC236}">
                <a16:creationId xmlns:a16="http://schemas.microsoft.com/office/drawing/2014/main" id="{FEB1A974-EFEE-4D6E-9E18-E47263A465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18451" y="5586412"/>
            <a:ext cx="525462" cy="131763"/>
          </a:xfrm>
          <a:prstGeom prst="triangle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lIns="88386" tIns="44193" rIns="88386" bIns="44193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681" name="Text Box 73">
            <a:extLst>
              <a:ext uri="{FF2B5EF4-FFF2-40B4-BE49-F238E27FC236}">
                <a16:creationId xmlns:a16="http://schemas.microsoft.com/office/drawing/2014/main" id="{A411377C-0077-4250-B37E-9D9970550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288" y="5441950"/>
            <a:ext cx="11461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6" tIns="44193" rIns="88386" bIns="44193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ts val="1838"/>
              </a:lnSpc>
              <a:spcBef>
                <a:spcPct val="50000"/>
              </a:spcBef>
            </a:pPr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40/300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3BC511BF-137D-4399-8954-F88E609E5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11300"/>
            <a:ext cx="8928100" cy="37449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en-US" altLang="ko-KR" sz="1800" b="1" dirty="0">
                <a:solidFill>
                  <a:srgbClr val="0000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 Team Project Theme ]</a:t>
            </a:r>
            <a:br>
              <a:rPr lang="en-US" altLang="ko-KR" sz="1800" b="1" dirty="0">
                <a:solidFill>
                  <a:srgbClr val="0000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가맹사업법 변경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매출액 의무제공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허위과정정보제공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단체협약권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등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 대한 대응전략을 수립</a:t>
            </a:r>
            <a:endParaRPr lang="en-US" altLang="ko-KR" sz="11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defRPr/>
            </a:pP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2.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기업 사건 사고 유형에 따른 대응 전략 수립 또는 사례 분석 </a:t>
            </a:r>
            <a:b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</a:t>
            </a:r>
            <a:r>
              <a:rPr lang="ko-KR" altLang="en-US" sz="11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갑질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대응 전략 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징벌적 손해배상 대응 체계 구축 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로열티체계와 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FC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시스템 구축</a:t>
            </a:r>
            <a:b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3. [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개발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가맹점 </a:t>
            </a:r>
            <a:r>
              <a:rPr lang="ko-KR" altLang="en-US" sz="11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출점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전략을 신규 또는 기 운영 중인 프랜차이즈본사를 대상으로 전략을 수립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4. [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개발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신규가맹점 발굴전략 수립 및 사례를 연구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가맹점 발굴 전략 및 사례 연구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1500"/>
              </a:lnSpc>
              <a:defRPr/>
            </a:pP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5. [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개점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개점 프로세스별 세부 매뉴얼 설계 및 사례를 연구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6. [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가상의 프랜차이즈 본사를 선정하고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그 가맹점을 대상으로 운영전략 수립 또는 사례를 연구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7. [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1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수퍼바이저가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부진점을 활성화 하기위한 전략과 방법에 대한 연구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8. [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1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비대면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1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언택트서비스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운영방법과 매뉴얼 설계</a:t>
            </a:r>
            <a:b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9. [MD]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본사를 대상으로 마케팅 전략 수립 및 사례를 연구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10. [MD]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신상품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메뉴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개발과정에 대하여 세부적으로 작성하고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이에 따른 판촉전략 수립과 사례를 연구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11. [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물류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물류시스템을 기획하고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업무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Flow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 따라 설계 또는 사례를 연구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12. [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지원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본사의 직원 교육시스템에 대하여 세부적 설계 또는 사례 연구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13. [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지원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POS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를 통해 과학적으로 </a:t>
            </a:r>
            <a:r>
              <a:rPr lang="ko-KR" altLang="en-US" sz="11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수퍼바이저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경영지원을 할 수 있는 방법 설계 또는 사례를 연구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14. [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지원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조직을 설계하고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직무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(KPI)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관련 내용 기술과 사례를 연구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500"/>
              </a:lnSpc>
              <a:defRPr/>
            </a:pP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15. [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전략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해외진출 방법과 전략에 대한 연구</a:t>
            </a:r>
            <a:b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16.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이외 기타 주제를 소속된 회사에 필요한 내용 중심으로 선정해도 됩니다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1">
            <a:extLst>
              <a:ext uri="{FF2B5EF4-FFF2-40B4-BE49-F238E27FC236}">
                <a16:creationId xmlns:a16="http://schemas.microsoft.com/office/drawing/2014/main" id="{F100C3FF-A777-4592-AAE1-3211347C0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3175"/>
            <a:ext cx="57689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90000"/>
              </a:lnSpc>
            </a:pPr>
            <a:r>
              <a:rPr kumimoji="0"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Ⅶ</a:t>
            </a:r>
            <a:r>
              <a:rPr kumimoji="0" lang="en-US" altLang="ko-KR" sz="170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kumimoji="0" lang="ko-KR" altLang="en-US" sz="1700">
                <a:latin typeface="HY헤드라인M" panose="02030600000101010101" pitchFamily="18" charset="-127"/>
                <a:ea typeface="HY헤드라인M" panose="02030600000101010101" pitchFamily="18" charset="-127"/>
              </a:rPr>
              <a:t>맥세스 컨설팅 소개 </a:t>
            </a:r>
            <a:r>
              <a:rPr kumimoji="0" lang="en-US" altLang="ko-KR" sz="170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sz="1700">
                <a:latin typeface="HY헤드라인M" panose="02030600000101010101" pitchFamily="18" charset="-127"/>
                <a:ea typeface="HY헤드라인M" panose="02030600000101010101" pitchFamily="18" charset="-127"/>
              </a:rPr>
              <a:t>조직 및 주요사업</a:t>
            </a:r>
          </a:p>
        </p:txBody>
      </p:sp>
      <p:sp>
        <p:nvSpPr>
          <p:cNvPr id="29699" name="슬라이드 번호 개체 틀 24">
            <a:extLst>
              <a:ext uri="{FF2B5EF4-FFF2-40B4-BE49-F238E27FC236}">
                <a16:creationId xmlns:a16="http://schemas.microsoft.com/office/drawing/2014/main" id="{8DD2E54B-0AA8-4136-BC21-66D9A0BC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- </a:t>
            </a:r>
            <a:fld id="{7735E426-AA23-4202-A467-EB9FC502A761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</a:rPr>
              <a:pPr/>
              <a:t>18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 -</a:t>
            </a:r>
          </a:p>
        </p:txBody>
      </p:sp>
      <p:sp>
        <p:nvSpPr>
          <p:cNvPr id="25" name="모서리가 둥근 직사각형 31">
            <a:extLst>
              <a:ext uri="{FF2B5EF4-FFF2-40B4-BE49-F238E27FC236}">
                <a16:creationId xmlns:a16="http://schemas.microsoft.com/office/drawing/2014/main" id="{FDA4BA04-469D-4744-9FF6-8E966C84C9F3}"/>
              </a:ext>
            </a:extLst>
          </p:cNvPr>
          <p:cNvSpPr/>
          <p:nvPr/>
        </p:nvSpPr>
        <p:spPr>
          <a:xfrm>
            <a:off x="4156075" y="993775"/>
            <a:ext cx="1377950" cy="431800"/>
          </a:xfrm>
          <a:prstGeom prst="roundRect">
            <a:avLst>
              <a:gd name="adj" fmla="val 22060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8386" tIns="44193" rIns="88386" bIns="44193" anchor="ctr"/>
          <a:lstStyle/>
          <a:p>
            <a:pPr algn="ctr">
              <a:defRPr/>
            </a:pPr>
            <a:r>
              <a:rPr lang="ko-KR" altLang="en-US" b="1" kern="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대표이사</a:t>
            </a:r>
          </a:p>
        </p:txBody>
      </p:sp>
      <p:sp>
        <p:nvSpPr>
          <p:cNvPr id="26" name="모서리가 둥근 직사각형 32">
            <a:extLst>
              <a:ext uri="{FF2B5EF4-FFF2-40B4-BE49-F238E27FC236}">
                <a16:creationId xmlns:a16="http://schemas.microsoft.com/office/drawing/2014/main" id="{5E03C6C9-AAF9-4E5C-A4C8-3E1CEA4E9367}"/>
              </a:ext>
            </a:extLst>
          </p:cNvPr>
          <p:cNvSpPr/>
          <p:nvPr/>
        </p:nvSpPr>
        <p:spPr>
          <a:xfrm>
            <a:off x="1400175" y="1735138"/>
            <a:ext cx="1914525" cy="430212"/>
          </a:xfrm>
          <a:prstGeom prst="roundRect">
            <a:avLst>
              <a:gd name="adj" fmla="val 15757"/>
            </a:avLst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8386" tIns="44193" rIns="88386" bIns="44193" anchor="ctr"/>
          <a:lstStyle/>
          <a:p>
            <a:pPr algn="ctr">
              <a:defRPr/>
            </a:pPr>
            <a:r>
              <a:rPr lang="ko-KR" altLang="en-US" sz="1300" b="1" kern="0" dirty="0">
                <a:solidFill>
                  <a:prstClr val="white"/>
                </a:solidFill>
                <a:latin typeface="+mn-ea"/>
                <a:ea typeface="+mn-ea"/>
              </a:rPr>
              <a:t>맥세스 </a:t>
            </a:r>
            <a:r>
              <a:rPr lang="ko-KR" altLang="en-US" sz="1300" b="1" kern="0" dirty="0" err="1">
                <a:solidFill>
                  <a:prstClr val="white"/>
                </a:solidFill>
                <a:latin typeface="+mn-ea"/>
                <a:ea typeface="+mn-ea"/>
              </a:rPr>
              <a:t>자문단</a:t>
            </a:r>
            <a:endParaRPr lang="ko-KR" altLang="en-US" sz="1300" b="1" kern="0" dirty="0">
              <a:solidFill>
                <a:prstClr val="white"/>
              </a:solidFill>
              <a:latin typeface="+mn-ea"/>
              <a:ea typeface="+mn-ea"/>
            </a:endParaRPr>
          </a:p>
        </p:txBody>
      </p:sp>
      <p:sp>
        <p:nvSpPr>
          <p:cNvPr id="27" name="모서리가 둥근 직사각형 33">
            <a:extLst>
              <a:ext uri="{FF2B5EF4-FFF2-40B4-BE49-F238E27FC236}">
                <a16:creationId xmlns:a16="http://schemas.microsoft.com/office/drawing/2014/main" id="{77D47C8B-BC39-4A13-9033-AE47038A392D}"/>
              </a:ext>
            </a:extLst>
          </p:cNvPr>
          <p:cNvSpPr/>
          <p:nvPr/>
        </p:nvSpPr>
        <p:spPr>
          <a:xfrm>
            <a:off x="6392863" y="1735138"/>
            <a:ext cx="1912937" cy="430212"/>
          </a:xfrm>
          <a:prstGeom prst="roundRect">
            <a:avLst>
              <a:gd name="adj" fmla="val 22060"/>
            </a:avLst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8386" tIns="44193" rIns="88386" bIns="44193" anchor="ctr"/>
          <a:lstStyle/>
          <a:p>
            <a:pPr algn="ctr">
              <a:defRPr/>
            </a:pPr>
            <a:r>
              <a:rPr lang="ko-KR" altLang="en-US" sz="1300" b="1" kern="0" dirty="0">
                <a:solidFill>
                  <a:prstClr val="white"/>
                </a:solidFill>
                <a:latin typeface="+mn-ea"/>
                <a:ea typeface="+mn-ea"/>
              </a:rPr>
              <a:t>맥세스 프랜차이즈 </a:t>
            </a:r>
            <a:endParaRPr lang="en-US" altLang="ko-KR" sz="1300" b="1" kern="0" dirty="0">
              <a:solidFill>
                <a:prstClr val="white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ko-KR" altLang="en-US" sz="1300" b="1" kern="0" dirty="0">
                <a:solidFill>
                  <a:prstClr val="white"/>
                </a:solidFill>
                <a:latin typeface="+mn-ea"/>
                <a:ea typeface="+mn-ea"/>
              </a:rPr>
              <a:t>연구소</a:t>
            </a:r>
            <a:r>
              <a:rPr lang="en-US" altLang="ko-KR" sz="1300" b="1" kern="0" dirty="0">
                <a:solidFill>
                  <a:prstClr val="white"/>
                </a:solidFill>
                <a:latin typeface="+mn-ea"/>
                <a:ea typeface="+mn-ea"/>
              </a:rPr>
              <a:t>(R&amp;D)</a:t>
            </a:r>
            <a:endParaRPr lang="ko-KR" altLang="en-US" sz="1300" b="1" kern="0" dirty="0">
              <a:solidFill>
                <a:prstClr val="white"/>
              </a:solidFill>
              <a:latin typeface="+mn-ea"/>
              <a:ea typeface="+mn-ea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117EBD0C-F631-4CCA-9140-A7DD12D5F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2198688"/>
            <a:ext cx="21256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" lastClr="FFFFFF"/>
            </a:outerShdw>
          </a:effectLst>
        </p:spPr>
        <p:txBody>
          <a:bodyPr wrap="none" lIns="88386" tIns="44193" rIns="88386" bIns="44193" anchor="ctr"/>
          <a:lstStyle/>
          <a:p>
            <a:pPr>
              <a:buFont typeface="Arial" pitchFamily="34" charset="0"/>
              <a:buChar char="•"/>
              <a:defRPr/>
            </a:pP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프랜차이즈 업계 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CEO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컨설팅 실행본사 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CEO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맥세스 동문회 회장단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주요대학 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FC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주임교수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C6C6AD87-8199-40BD-9EBC-B5B94B110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2198688"/>
            <a:ext cx="26733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86" tIns="44193" rIns="88386" bIns="44193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축적된 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FC 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시스템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,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관리기법에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 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관한 연구 및 확산보급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FC 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연구 및 서적발간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FC 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산업현황 보고서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D00F3027-E109-4C04-BA8F-68A002E6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373438"/>
            <a:ext cx="2641600" cy="396875"/>
          </a:xfrm>
          <a:prstGeom prst="rect">
            <a:avLst/>
          </a:prstGeom>
          <a:solidFill>
            <a:srgbClr val="5B9BD5">
              <a:lumMod val="75000"/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8386" tIns="44193" rIns="88386" bIns="44193" anchor="ctr"/>
          <a:lstStyle/>
          <a:p>
            <a:pPr algn="ctr">
              <a:defRPr/>
            </a:pPr>
            <a:r>
              <a:rPr lang="ko-KR" altLang="en-US" b="1" kern="0">
                <a:solidFill>
                  <a:prstClr val="black"/>
                </a:solidFill>
                <a:latin typeface="+mn-ea"/>
                <a:ea typeface="+mn-ea"/>
              </a:rPr>
              <a:t>맥세스</a:t>
            </a:r>
            <a:r>
              <a:rPr lang="en-US" altLang="ko-KR" b="1" kern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b="1" kern="0">
                <a:solidFill>
                  <a:prstClr val="black"/>
                </a:solidFill>
                <a:latin typeface="+mn-ea"/>
                <a:ea typeface="+mn-ea"/>
              </a:rPr>
              <a:t>실무경영학원</a:t>
            </a:r>
            <a:endParaRPr lang="ko-KR" altLang="en-US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7AADDA2C-61E0-4477-AA19-3C79AFF16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0" y="3373438"/>
            <a:ext cx="2373313" cy="396875"/>
          </a:xfrm>
          <a:prstGeom prst="rect">
            <a:avLst/>
          </a:prstGeom>
          <a:solidFill>
            <a:srgbClr val="5B9BD5">
              <a:lumMod val="75000"/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8386" tIns="44193" rIns="88386" bIns="44193" anchor="ctr"/>
          <a:lstStyle/>
          <a:p>
            <a:pPr algn="ctr">
              <a:defRPr/>
            </a:pPr>
            <a:r>
              <a:rPr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FC </a:t>
            </a:r>
            <a:r>
              <a:rPr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경영 </a:t>
            </a:r>
            <a:r>
              <a:rPr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지원팀</a:t>
            </a:r>
            <a:endParaRPr lang="ko-KR" altLang="en-US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cxnSp>
        <p:nvCxnSpPr>
          <p:cNvPr id="29707" name="꺾인 연결선 49">
            <a:extLst>
              <a:ext uri="{FF2B5EF4-FFF2-40B4-BE49-F238E27FC236}">
                <a16:creationId xmlns:a16="http://schemas.microsoft.com/office/drawing/2014/main" id="{DC650654-C637-4ABA-81C9-91FB49CF41A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937126" y="200025"/>
            <a:ext cx="4762" cy="6351587"/>
          </a:xfrm>
          <a:prstGeom prst="bentConnector3">
            <a:avLst>
              <a:gd name="adj1" fmla="val 3700000"/>
            </a:avLst>
          </a:prstGeom>
          <a:noFill/>
          <a:ln w="12700" algn="ctr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직선 연결선 39">
            <a:extLst>
              <a:ext uri="{FF2B5EF4-FFF2-40B4-BE49-F238E27FC236}">
                <a16:creationId xmlns:a16="http://schemas.microsoft.com/office/drawing/2014/main" id="{3B9CEE83-B025-4FBF-8703-4EF7C36873C6}"/>
              </a:ext>
            </a:extLst>
          </p:cNvPr>
          <p:cNvCxnSpPr>
            <a:cxnSpLocks noChangeShapeType="1"/>
            <a:stCxn id="25" idx="2"/>
          </p:cNvCxnSpPr>
          <p:nvPr/>
        </p:nvCxnSpPr>
        <p:spPr bwMode="auto">
          <a:xfrm>
            <a:off x="4845050" y="1425575"/>
            <a:ext cx="0" cy="1754188"/>
          </a:xfrm>
          <a:prstGeom prst="line">
            <a:avLst/>
          </a:prstGeom>
          <a:noFill/>
          <a:ln w="12700" algn="ctr">
            <a:solidFill>
              <a:srgbClr val="2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직선 연결선 44">
            <a:extLst>
              <a:ext uri="{FF2B5EF4-FFF2-40B4-BE49-F238E27FC236}">
                <a16:creationId xmlns:a16="http://schemas.microsoft.com/office/drawing/2014/main" id="{CAF6C329-57BA-4957-BA95-EF2620327123}"/>
              </a:ext>
            </a:extLst>
          </p:cNvPr>
          <p:cNvCxnSpPr>
            <a:cxnSpLocks noChangeShapeType="1"/>
            <a:stCxn id="26" idx="3"/>
            <a:endCxn id="27" idx="1"/>
          </p:cNvCxnSpPr>
          <p:nvPr/>
        </p:nvCxnSpPr>
        <p:spPr bwMode="auto">
          <a:xfrm>
            <a:off x="3314700" y="1949450"/>
            <a:ext cx="3078163" cy="0"/>
          </a:xfrm>
          <a:prstGeom prst="line">
            <a:avLst/>
          </a:prstGeom>
          <a:noFill/>
          <a:ln w="12700" algn="ctr">
            <a:solidFill>
              <a:srgbClr val="2626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 13">
            <a:extLst>
              <a:ext uri="{FF2B5EF4-FFF2-40B4-BE49-F238E27FC236}">
                <a16:creationId xmlns:a16="http://schemas.microsoft.com/office/drawing/2014/main" id="{B99A5355-26C9-42C3-8670-A4CB8DD1C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802063"/>
            <a:ext cx="3167062" cy="2182812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lIns="88386" tIns="44193" rIns="88386" bIns="44193" anchor="ctr"/>
          <a:lstStyle/>
          <a:p>
            <a:pPr marL="174930" indent="-174930">
              <a:lnSpc>
                <a:spcPct val="150000"/>
              </a:lnSpc>
              <a:buFontTx/>
              <a:buChar char="•"/>
              <a:defRPr/>
            </a:pP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토탈 프랜차이즈 본사 경영 시스템 구축</a:t>
            </a:r>
          </a:p>
          <a:p>
            <a:pPr marL="174930" indent="-174930">
              <a:lnSpc>
                <a:spcPct val="150000"/>
              </a:lnSpc>
              <a:buFontTx/>
              <a:buChar char="•"/>
              <a:defRPr/>
            </a:pPr>
            <a:r>
              <a:rPr lang="ko-KR" altLang="en-US" b="1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리브랜딩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및 시스템 재구축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 marL="174930" indent="-174930">
              <a:lnSpc>
                <a:spcPct val="150000"/>
              </a:lnSpc>
              <a:buFontTx/>
              <a:buChar char="•"/>
              <a:defRPr/>
            </a:pPr>
            <a:r>
              <a:rPr lang="ko-KR" altLang="en-US" b="1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대박집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가맹사업화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 marL="174930" indent="-174930">
              <a:lnSpc>
                <a:spcPct val="150000"/>
              </a:lnSpc>
              <a:buFontTx/>
              <a:buChar char="•"/>
              <a:defRPr/>
            </a:pP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상권분석기반 예상매출산정 시스템 구축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</p:txBody>
      </p:sp>
      <p:sp>
        <p:nvSpPr>
          <p:cNvPr id="51" name="Rectangle 15">
            <a:extLst>
              <a:ext uri="{FF2B5EF4-FFF2-40B4-BE49-F238E27FC236}">
                <a16:creationId xmlns:a16="http://schemas.microsoft.com/office/drawing/2014/main" id="{B005A6FB-E492-4384-B924-6202035D3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3802063"/>
            <a:ext cx="430213" cy="2182812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wrap="none" lIns="88386" tIns="44193" rIns="88386" bIns="44193" anchor="ctr"/>
          <a:lstStyle/>
          <a:p>
            <a:pPr marL="82862" indent="-82862" algn="ctr">
              <a:defRPr/>
            </a:pPr>
            <a:r>
              <a:rPr lang="ko-KR" altLang="en-US" sz="1400" b="1" kern="0" dirty="0" err="1">
                <a:solidFill>
                  <a:prstClr val="white"/>
                </a:solidFill>
                <a:latin typeface="+mn-ea"/>
                <a:ea typeface="+mn-ea"/>
              </a:rPr>
              <a:t>컨</a:t>
            </a:r>
            <a:endParaRPr lang="ko-KR" altLang="en-US" sz="1400" b="1" kern="0" dirty="0">
              <a:solidFill>
                <a:prstClr val="white"/>
              </a:solidFill>
              <a:latin typeface="+mn-ea"/>
              <a:ea typeface="+mn-ea"/>
            </a:endParaRPr>
          </a:p>
          <a:p>
            <a:pPr marL="82862" indent="-82862" algn="ctr">
              <a:defRPr/>
            </a:pPr>
            <a:r>
              <a:rPr lang="ko-KR" altLang="en-US" sz="1400" b="1" kern="0" dirty="0">
                <a:solidFill>
                  <a:prstClr val="white"/>
                </a:solidFill>
                <a:latin typeface="+mn-ea"/>
                <a:ea typeface="+mn-ea"/>
              </a:rPr>
              <a:t>설</a:t>
            </a:r>
          </a:p>
          <a:p>
            <a:pPr marL="82862" indent="-82862" algn="ctr">
              <a:defRPr/>
            </a:pPr>
            <a:r>
              <a:rPr lang="ko-KR" altLang="en-US" sz="1400" b="1" kern="0" dirty="0" err="1">
                <a:solidFill>
                  <a:prstClr val="white"/>
                </a:solidFill>
                <a:latin typeface="+mn-ea"/>
                <a:ea typeface="+mn-ea"/>
              </a:rPr>
              <a:t>팅</a:t>
            </a:r>
            <a:endParaRPr lang="ko-KR" altLang="en-US" sz="1400" b="1" kern="0" dirty="0">
              <a:solidFill>
                <a:prstClr val="white"/>
              </a:solidFill>
              <a:latin typeface="+mn-ea"/>
              <a:ea typeface="+mn-ea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947BDB54-8428-47D9-863A-D8577B02D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75" y="3802063"/>
            <a:ext cx="431800" cy="2182812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wrap="none" lIns="88386" tIns="44193" rIns="88386" bIns="44193" anchor="ctr"/>
          <a:lstStyle/>
          <a:p>
            <a:pPr marL="82862" indent="-82862" algn="ctr">
              <a:defRPr/>
            </a:pPr>
            <a:r>
              <a:rPr lang="ko-KR" altLang="en-US" sz="1400" b="1" kern="0" dirty="0">
                <a:solidFill>
                  <a:prstClr val="white"/>
                </a:solidFill>
                <a:latin typeface="+mn-ea"/>
                <a:ea typeface="+mn-ea"/>
              </a:rPr>
              <a:t>솔</a:t>
            </a:r>
            <a:endParaRPr lang="en-US" altLang="ko-KR" sz="1400" b="1" kern="0" dirty="0">
              <a:solidFill>
                <a:prstClr val="white"/>
              </a:solidFill>
              <a:latin typeface="+mn-ea"/>
              <a:ea typeface="+mn-ea"/>
            </a:endParaRPr>
          </a:p>
          <a:p>
            <a:pPr marL="82862" indent="-82862" algn="ctr">
              <a:defRPr/>
            </a:pPr>
            <a:r>
              <a:rPr lang="ko-KR" altLang="en-US" sz="1400" b="1" kern="0" dirty="0" err="1">
                <a:solidFill>
                  <a:prstClr val="white"/>
                </a:solidFill>
                <a:latin typeface="+mn-ea"/>
                <a:ea typeface="+mn-ea"/>
              </a:rPr>
              <a:t>루</a:t>
            </a:r>
            <a:endParaRPr lang="en-US" altLang="ko-KR" sz="1400" b="1" kern="0" dirty="0">
              <a:solidFill>
                <a:prstClr val="white"/>
              </a:solidFill>
              <a:latin typeface="+mn-ea"/>
              <a:ea typeface="+mn-ea"/>
            </a:endParaRPr>
          </a:p>
          <a:p>
            <a:pPr marL="82862" indent="-82862" algn="ctr">
              <a:defRPr/>
            </a:pPr>
            <a:r>
              <a:rPr lang="ko-KR" altLang="en-US" sz="1400" b="1" kern="0" dirty="0" err="1">
                <a:solidFill>
                  <a:prstClr val="white"/>
                </a:solidFill>
                <a:latin typeface="+mn-ea"/>
                <a:ea typeface="+mn-ea"/>
              </a:rPr>
              <a:t>션</a:t>
            </a:r>
            <a:endParaRPr lang="en-US" altLang="ko-KR" sz="1400" b="1" kern="0" dirty="0">
              <a:solidFill>
                <a:prstClr val="white"/>
              </a:solidFill>
              <a:latin typeface="+mn-ea"/>
              <a:ea typeface="+mn-ea"/>
            </a:endParaRPr>
          </a:p>
          <a:p>
            <a:pPr marL="82862" indent="-82862" algn="ctr">
              <a:defRPr/>
            </a:pPr>
            <a:r>
              <a:rPr lang="en-US" altLang="ko-KR" sz="1400" b="1" kern="0" dirty="0">
                <a:solidFill>
                  <a:prstClr val="white"/>
                </a:solidFill>
                <a:latin typeface="+mn-ea"/>
                <a:ea typeface="+mn-ea"/>
              </a:rPr>
              <a:t>/</a:t>
            </a:r>
          </a:p>
          <a:p>
            <a:pPr marL="82862" indent="-82862" algn="ctr">
              <a:defRPr/>
            </a:pPr>
            <a:r>
              <a:rPr lang="en-US" altLang="ko-KR" sz="1400" b="1" kern="0" dirty="0">
                <a:solidFill>
                  <a:prstClr val="white"/>
                </a:solidFill>
                <a:latin typeface="+mn-ea"/>
                <a:ea typeface="+mn-ea"/>
              </a:rPr>
              <a:t>H</a:t>
            </a:r>
          </a:p>
          <a:p>
            <a:pPr marL="82862" indent="-82862" algn="ctr">
              <a:defRPr/>
            </a:pPr>
            <a:r>
              <a:rPr lang="en-US" altLang="ko-KR" sz="1400" b="1" kern="0" dirty="0">
                <a:solidFill>
                  <a:prstClr val="white"/>
                </a:solidFill>
                <a:latin typeface="+mn-ea"/>
                <a:ea typeface="+mn-ea"/>
              </a:rPr>
              <a:t>R</a:t>
            </a:r>
          </a:p>
          <a:p>
            <a:pPr marL="82862" indent="-82862" algn="ctr">
              <a:defRPr/>
            </a:pPr>
            <a:r>
              <a:rPr lang="en-US" altLang="ko-KR" sz="1400" b="1" kern="0" dirty="0">
                <a:solidFill>
                  <a:prstClr val="white"/>
                </a:solidFill>
                <a:latin typeface="+mn-ea"/>
                <a:ea typeface="+mn-ea"/>
              </a:rPr>
              <a:t>D</a:t>
            </a:r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3A205132-0B49-475B-AE6E-4D9CC29BB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3802063"/>
            <a:ext cx="430212" cy="2182812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wrap="none" lIns="88386" tIns="44193" rIns="88386" bIns="44193" anchor="ctr"/>
          <a:lstStyle/>
          <a:p>
            <a:pPr marL="82862" indent="-82862" algn="ctr">
              <a:defRPr/>
            </a:pPr>
            <a:r>
              <a:rPr lang="ko-KR" altLang="en-US" sz="1400" b="1" kern="0" dirty="0">
                <a:solidFill>
                  <a:prstClr val="white"/>
                </a:solidFill>
                <a:latin typeface="+mn-ea"/>
                <a:ea typeface="+mn-ea"/>
              </a:rPr>
              <a:t>교</a:t>
            </a:r>
          </a:p>
          <a:p>
            <a:pPr marL="82862" indent="-82862" algn="ctr">
              <a:defRPr/>
            </a:pPr>
            <a:r>
              <a:rPr lang="ko-KR" altLang="en-US" sz="1400" b="1" kern="0" dirty="0">
                <a:solidFill>
                  <a:prstClr val="white"/>
                </a:solidFill>
                <a:latin typeface="+mn-ea"/>
                <a:ea typeface="+mn-ea"/>
              </a:rPr>
              <a:t>육</a:t>
            </a:r>
          </a:p>
          <a:p>
            <a:pPr marL="82862" indent="-82862" algn="ctr">
              <a:defRPr/>
            </a:pPr>
            <a:r>
              <a:rPr lang="ko-KR" altLang="en-US" sz="1400" b="1" kern="0" dirty="0">
                <a:solidFill>
                  <a:prstClr val="white"/>
                </a:solidFill>
                <a:latin typeface="+mn-ea"/>
                <a:ea typeface="+mn-ea"/>
              </a:rPr>
              <a:t>훈</a:t>
            </a:r>
            <a:endParaRPr lang="en-US" altLang="ko-KR" sz="1400" b="1" kern="0" dirty="0">
              <a:solidFill>
                <a:prstClr val="white"/>
              </a:solidFill>
              <a:latin typeface="+mn-ea"/>
              <a:ea typeface="+mn-ea"/>
            </a:endParaRPr>
          </a:p>
          <a:p>
            <a:pPr marL="82862" indent="-82862" algn="ctr">
              <a:defRPr/>
            </a:pPr>
            <a:r>
              <a:rPr lang="ko-KR" altLang="en-US" sz="1400" b="1" kern="0" dirty="0" err="1">
                <a:solidFill>
                  <a:prstClr val="white"/>
                </a:solidFill>
                <a:latin typeface="+mn-ea"/>
                <a:ea typeface="+mn-ea"/>
              </a:rPr>
              <a:t>련</a:t>
            </a:r>
            <a:endParaRPr lang="ko-KR" altLang="en-US" sz="1400" b="1" kern="0" dirty="0">
              <a:solidFill>
                <a:prstClr val="white"/>
              </a:solidFill>
              <a:latin typeface="+mn-ea"/>
              <a:ea typeface="+mn-ea"/>
            </a:endParaRPr>
          </a:p>
        </p:txBody>
      </p:sp>
      <p:sp>
        <p:nvSpPr>
          <p:cNvPr id="57" name="Rectangle 14">
            <a:extLst>
              <a:ext uri="{FF2B5EF4-FFF2-40B4-BE49-F238E27FC236}">
                <a16:creationId xmlns:a16="http://schemas.microsoft.com/office/drawing/2014/main" id="{C30DC716-3D93-4452-B37A-BFCDD1BDD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638" y="3802063"/>
            <a:ext cx="2219325" cy="2182812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lIns="88386" tIns="44193" rIns="88386" bIns="44193" anchor="ctr"/>
          <a:lstStyle/>
          <a:p>
            <a:pPr marL="82862" indent="-82862">
              <a:lnSpc>
                <a:spcPct val="110000"/>
              </a:lnSpc>
              <a:buFont typeface="Arial" charset="0"/>
              <a:buChar char="•"/>
              <a:defRPr/>
            </a:pP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실무형 프랜차이즈 전문가 과정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 marL="82862" indent="-82862">
              <a:lnSpc>
                <a:spcPct val="110000"/>
              </a:lnSpc>
              <a:defRPr/>
            </a:pP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 ;FC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경영사자격증 과정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 marL="82862" indent="-82862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FC 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본부구축 성공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CEO 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과정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 marL="82862" indent="-82862">
              <a:lnSpc>
                <a:spcPct val="110000"/>
              </a:lnSpc>
              <a:buFont typeface="Arial" charset="0"/>
              <a:buChar char="•"/>
              <a:defRPr/>
            </a:pP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가맹점 개발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(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발굴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) 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과정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 marL="82862" indent="-82862">
              <a:lnSpc>
                <a:spcPct val="110000"/>
              </a:lnSpc>
              <a:buFont typeface="Arial" charset="0"/>
              <a:buChar char="•"/>
              <a:defRPr/>
            </a:pP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입지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·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상권조사분석과정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 marL="82862" indent="-82862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SV School 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과정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 marL="82862" indent="-82862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MICC :</a:t>
            </a:r>
            <a:r>
              <a:rPr lang="ko-KR" altLang="en-US" b="1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맥세스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혁신 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CEO </a:t>
            </a:r>
          </a:p>
          <a:p>
            <a:pPr marL="82862" indent="-82862">
              <a:lnSpc>
                <a:spcPct val="110000"/>
              </a:lnSpc>
              <a:defRPr/>
            </a:pP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          CLUB</a:t>
            </a:r>
          </a:p>
        </p:txBody>
      </p:sp>
      <p:grpSp>
        <p:nvGrpSpPr>
          <p:cNvPr id="58" name="그룹 50">
            <a:extLst>
              <a:ext uri="{FF2B5EF4-FFF2-40B4-BE49-F238E27FC236}">
                <a16:creationId xmlns:a16="http://schemas.microsoft.com/office/drawing/2014/main" id="{FCF3AB06-A75D-4DDD-A612-60CD75C2E667}"/>
              </a:ext>
            </a:extLst>
          </p:cNvPr>
          <p:cNvGrpSpPr/>
          <p:nvPr/>
        </p:nvGrpSpPr>
        <p:grpSpPr>
          <a:xfrm>
            <a:off x="434020" y="3375921"/>
            <a:ext cx="3600400" cy="397091"/>
            <a:chOff x="397268" y="3576474"/>
            <a:chExt cx="2602924" cy="420341"/>
          </a:xfrm>
          <a:solidFill>
            <a:srgbClr val="5B9BD5">
              <a:lumMod val="75000"/>
              <a:alpha val="40000"/>
            </a:srgbClr>
          </a:solidFill>
        </p:grpSpPr>
        <p:sp>
          <p:nvSpPr>
            <p:cNvPr id="59" name="Rectangle 31">
              <a:extLst>
                <a:ext uri="{FF2B5EF4-FFF2-40B4-BE49-F238E27FC236}">
                  <a16:creationId xmlns:a16="http://schemas.microsoft.com/office/drawing/2014/main" id="{D4806C7B-40AE-444B-A233-A33928DB2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310" y="3576474"/>
              <a:ext cx="827882" cy="4203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b="1" kern="0" dirty="0">
                  <a:solidFill>
                    <a:prstClr val="black"/>
                  </a:solidFill>
                  <a:latin typeface="+mn-ea"/>
                  <a:ea typeface="+mn-ea"/>
                </a:rPr>
                <a:t>컨설팅 </a:t>
              </a:r>
              <a:r>
                <a:rPr lang="en-US" altLang="ko-KR" b="1" kern="0" dirty="0">
                  <a:solidFill>
                    <a:prstClr val="black"/>
                  </a:solidFill>
                  <a:latin typeface="+mn-ea"/>
                  <a:ea typeface="+mn-ea"/>
                </a:rPr>
                <a:t>3</a:t>
              </a:r>
              <a:r>
                <a:rPr lang="ko-KR" altLang="en-US" b="1" kern="0" dirty="0">
                  <a:solidFill>
                    <a:prstClr val="black"/>
                  </a:solidFill>
                  <a:latin typeface="+mn-ea"/>
                  <a:ea typeface="+mn-ea"/>
                </a:rPr>
                <a:t>팀</a:t>
              </a:r>
            </a:p>
          </p:txBody>
        </p:sp>
        <p:sp>
          <p:nvSpPr>
            <p:cNvPr id="60" name="Rectangle 19">
              <a:extLst>
                <a:ext uri="{FF2B5EF4-FFF2-40B4-BE49-F238E27FC236}">
                  <a16:creationId xmlns:a16="http://schemas.microsoft.com/office/drawing/2014/main" id="{1661CA9B-2381-4916-A39A-D555F2151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268" y="3576474"/>
              <a:ext cx="827882" cy="4203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b="1" kern="0" dirty="0">
                  <a:solidFill>
                    <a:prstClr val="black"/>
                  </a:solidFill>
                  <a:latin typeface="+mn-ea"/>
                  <a:ea typeface="+mn-ea"/>
                </a:rPr>
                <a:t>컨설팅 </a:t>
              </a:r>
              <a:r>
                <a:rPr lang="en-US" altLang="ko-KR" b="1" kern="0" dirty="0">
                  <a:solidFill>
                    <a:prstClr val="black"/>
                  </a:solidFill>
                  <a:latin typeface="+mn-ea"/>
                  <a:ea typeface="+mn-ea"/>
                </a:rPr>
                <a:t>1</a:t>
              </a:r>
              <a:r>
                <a:rPr lang="ko-KR" altLang="en-US" b="1" kern="0" dirty="0">
                  <a:solidFill>
                    <a:prstClr val="black"/>
                  </a:solidFill>
                  <a:latin typeface="+mn-ea"/>
                  <a:ea typeface="+mn-ea"/>
                </a:rPr>
                <a:t>팀</a:t>
              </a:r>
            </a:p>
          </p:txBody>
        </p:sp>
        <p:sp>
          <p:nvSpPr>
            <p:cNvPr id="61" name="Rectangle 20">
              <a:extLst>
                <a:ext uri="{FF2B5EF4-FFF2-40B4-BE49-F238E27FC236}">
                  <a16:creationId xmlns:a16="http://schemas.microsoft.com/office/drawing/2014/main" id="{827F967E-64F6-47FE-8EC4-BD4550C8F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789" y="3576474"/>
              <a:ext cx="827882" cy="4203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b="1" kern="0" dirty="0">
                  <a:solidFill>
                    <a:prstClr val="black"/>
                  </a:solidFill>
                  <a:latin typeface="+mn-ea"/>
                  <a:ea typeface="+mn-ea"/>
                </a:rPr>
                <a:t>컨설팅 </a:t>
              </a:r>
              <a:r>
                <a:rPr lang="en-US" altLang="ko-KR" b="1" kern="0" dirty="0">
                  <a:solidFill>
                    <a:prstClr val="black"/>
                  </a:solidFill>
                  <a:latin typeface="+mn-ea"/>
                  <a:ea typeface="+mn-ea"/>
                </a:rPr>
                <a:t>2</a:t>
              </a:r>
              <a:r>
                <a:rPr lang="ko-KR" altLang="en-US" b="1" kern="0" dirty="0">
                  <a:solidFill>
                    <a:prstClr val="black"/>
                  </a:solidFill>
                  <a:latin typeface="+mn-ea"/>
                  <a:ea typeface="+mn-ea"/>
                </a:rPr>
                <a:t>팀</a:t>
              </a:r>
            </a:p>
          </p:txBody>
        </p:sp>
      </p:grpSp>
      <p:sp>
        <p:nvSpPr>
          <p:cNvPr id="62" name="Rectangle 14">
            <a:extLst>
              <a:ext uri="{FF2B5EF4-FFF2-40B4-BE49-F238E27FC236}">
                <a16:creationId xmlns:a16="http://schemas.microsoft.com/office/drawing/2014/main" id="{2B56B4C5-88CB-46C2-8D5E-5035B8A02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3802063"/>
            <a:ext cx="1938338" cy="2182812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lIns="88386" tIns="44193" rIns="88386" bIns="44193" anchor="ctr"/>
          <a:lstStyle/>
          <a:p>
            <a:pPr marL="82862" indent="-82862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MAXVISOR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: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프랜차이즈 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ERP 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시스템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 marL="82862" indent="-82862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ko-KR" b="1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Maxjob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: </a:t>
            </a:r>
            <a:r>
              <a:rPr lang="ko-KR" altLang="en-US" b="1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헤드헌팅사업</a:t>
            </a:r>
            <a:endParaRPr lang="en-US" altLang="ko-KR" b="1" kern="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             (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직업소개소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)</a:t>
            </a:r>
          </a:p>
          <a:p>
            <a:pPr marL="92075" indent="-9207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b="1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창업앤프랜차이즈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(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언론사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1">
            <a:extLst>
              <a:ext uri="{FF2B5EF4-FFF2-40B4-BE49-F238E27FC236}">
                <a16:creationId xmlns:a16="http://schemas.microsoft.com/office/drawing/2014/main" id="{93265D43-59D7-4A42-BF2D-21B8FE38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40B1CB98-A29E-4BC0-8323-1B1893F80AC7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7171" name="Rectangle 17">
            <a:extLst>
              <a:ext uri="{FF2B5EF4-FFF2-40B4-BE49-F238E27FC236}">
                <a16:creationId xmlns:a16="http://schemas.microsoft.com/office/drawing/2014/main" id="{44180B58-D4FF-4776-8519-AF335489F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1063"/>
            <a:ext cx="972502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86" tIns="44193" rIns="88386" bIns="44193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endParaRPr lang="ko-KR" altLang="en-US">
              <a:latin typeface="돋움" panose="020B0600000101010101" pitchFamily="50" charset="-127"/>
            </a:endParaRPr>
          </a:p>
        </p:txBody>
      </p:sp>
      <p:grpSp>
        <p:nvGrpSpPr>
          <p:cNvPr id="7172" name="그룹 11">
            <a:extLst>
              <a:ext uri="{FF2B5EF4-FFF2-40B4-BE49-F238E27FC236}">
                <a16:creationId xmlns:a16="http://schemas.microsoft.com/office/drawing/2014/main" id="{E16E393C-0088-4A66-9C68-8D9DB5D5D904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1038225"/>
            <a:ext cx="8642350" cy="4719638"/>
            <a:chOff x="542032" y="1341596"/>
            <a:chExt cx="8641656" cy="4400009"/>
          </a:xfrm>
        </p:grpSpPr>
        <p:pic>
          <p:nvPicPr>
            <p:cNvPr id="7174" name="그림 12" descr="맥세스광고시안.jpg">
              <a:extLst>
                <a:ext uri="{FF2B5EF4-FFF2-40B4-BE49-F238E27FC236}">
                  <a16:creationId xmlns:a16="http://schemas.microsoft.com/office/drawing/2014/main" id="{3CFCB316-FAA1-4DF3-BF43-8B285775A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32" y="1392283"/>
              <a:ext cx="3548401" cy="432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Line 3">
              <a:extLst>
                <a:ext uri="{FF2B5EF4-FFF2-40B4-BE49-F238E27FC236}">
                  <a16:creationId xmlns:a16="http://schemas.microsoft.com/office/drawing/2014/main" id="{14868867-5662-4A34-A8F2-0193570F9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7834" y="2015588"/>
              <a:ext cx="489602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8386" tIns="44193" rIns="88386" bIns="44193">
              <a:spAutoFit/>
            </a:bodyPr>
            <a:lstStyle/>
            <a:p>
              <a:endParaRPr lang="ko-KR" altLang="en-US"/>
            </a:p>
          </p:txBody>
        </p:sp>
        <p:sp>
          <p:nvSpPr>
            <p:cNvPr id="7176" name="AutoShape 15">
              <a:extLst>
                <a:ext uri="{FF2B5EF4-FFF2-40B4-BE49-F238E27FC236}">
                  <a16:creationId xmlns:a16="http://schemas.microsoft.com/office/drawing/2014/main" id="{FFCBC31C-EE39-488D-9FFD-EC3523B7DE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65592" y="1341596"/>
              <a:ext cx="2016920" cy="314315"/>
            </a:xfrm>
            <a:prstGeom prst="roundRect">
              <a:avLst>
                <a:gd name="adj" fmla="val 10417"/>
              </a:avLst>
            </a:prstGeom>
            <a:solidFill>
              <a:srgbClr val="002060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wrap="none" lIns="94572" tIns="47286" rIns="94572" bIns="47286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/>
              <a:r>
                <a:rPr lang="en-US" altLang="ko-KR" sz="16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CONTENTS</a:t>
              </a:r>
              <a:endParaRPr lang="ko-KR" altLang="en-US" sz="16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177" name="Line 16">
              <a:extLst>
                <a:ext uri="{FF2B5EF4-FFF2-40B4-BE49-F238E27FC236}">
                  <a16:creationId xmlns:a16="http://schemas.microsoft.com/office/drawing/2014/main" id="{98436CBF-68B3-44A6-82C8-BE43591C94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512" y="5741605"/>
              <a:ext cx="8640000" cy="0"/>
            </a:xfrm>
            <a:prstGeom prst="line">
              <a:avLst/>
            </a:prstGeom>
            <a:noFill/>
            <a:ln w="50799">
              <a:solidFill>
                <a:srgbClr val="00206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" name="Rectangle 18">
              <a:extLst>
                <a:ext uri="{FF2B5EF4-FFF2-40B4-BE49-F238E27FC236}">
                  <a16:creationId xmlns:a16="http://schemas.microsoft.com/office/drawing/2014/main" id="{5FE13B07-E41B-4B09-A450-9A550AF3C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977" y="1924712"/>
              <a:ext cx="4536711" cy="2979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3" tIns="45707" rIns="91413" bIns="45707">
              <a:spAutoFit/>
            </a:bodyPr>
            <a:lstStyle/>
            <a:p>
              <a:pPr marL="447675" indent="-447675" defTabSz="914549">
                <a:lnSpc>
                  <a:spcPct val="140000"/>
                </a:lnSpc>
                <a:buFont typeface="+mj-lt"/>
                <a:buAutoNum type="romanUcPeriod"/>
                <a:defRPr/>
              </a:pPr>
              <a:r>
                <a:rPr lang="ko-KR" altLang="en-US" sz="1400" dirty="0">
                  <a:latin typeface="HY견고딕" pitchFamily="18" charset="-127"/>
                  <a:ea typeface="HY견고딕" pitchFamily="18" charset="-127"/>
                </a:rPr>
                <a:t>개설목적 </a:t>
              </a:r>
            </a:p>
            <a:p>
              <a:pPr marL="447675" indent="-447675" defTabSz="914549">
                <a:lnSpc>
                  <a:spcPct val="140000"/>
                </a:lnSpc>
                <a:buFont typeface="+mj-lt"/>
                <a:buAutoNum type="romanUcPeriod"/>
                <a:defRPr/>
              </a:pPr>
              <a:r>
                <a:rPr lang="ko-KR" altLang="en-US" sz="1400" dirty="0">
                  <a:latin typeface="HY견고딕" pitchFamily="18" charset="-127"/>
                  <a:ea typeface="HY견고딕" pitchFamily="18" charset="-127"/>
                </a:rPr>
                <a:t>교육진행방식</a:t>
              </a:r>
            </a:p>
            <a:p>
              <a:pPr marL="447675" indent="-447675" defTabSz="914549">
                <a:lnSpc>
                  <a:spcPct val="140000"/>
                </a:lnSpc>
                <a:buFont typeface="+mj-lt"/>
                <a:buAutoNum type="romanUcPeriod"/>
                <a:defRPr/>
              </a:pPr>
              <a:r>
                <a:rPr kumimoji="0" lang="ko-KR" altLang="en-US" sz="1400" dirty="0">
                  <a:latin typeface="HY견고딕" pitchFamily="18" charset="-127"/>
                  <a:ea typeface="HY견고딕" pitchFamily="18" charset="-127"/>
                </a:rPr>
                <a:t>교육특징 및 기대효과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  <a:p>
              <a:pPr marL="447675" indent="-447675" defTabSz="914549">
                <a:lnSpc>
                  <a:spcPct val="140000"/>
                </a:lnSpc>
                <a:buFont typeface="+mj-lt"/>
                <a:buAutoNum type="romanUcPeriod"/>
                <a:defRPr/>
              </a:pPr>
              <a:r>
                <a:rPr kumimoji="0" lang="ko-KR" altLang="en-US" sz="1400" dirty="0">
                  <a:latin typeface="HY견고딕" pitchFamily="18" charset="-127"/>
                  <a:ea typeface="HY견고딕" pitchFamily="18" charset="-127"/>
                </a:rPr>
                <a:t>교육 커리큘럼</a:t>
              </a:r>
              <a:endParaRPr lang="ko-KR" altLang="en-US" sz="1400" dirty="0">
                <a:latin typeface="HY견고딕" pitchFamily="18" charset="-127"/>
                <a:ea typeface="HY견고딕" pitchFamily="18" charset="-127"/>
              </a:endParaRPr>
            </a:p>
            <a:p>
              <a:pPr marL="447675" indent="-447675" defTabSz="914549">
                <a:lnSpc>
                  <a:spcPct val="140000"/>
                </a:lnSpc>
                <a:buFont typeface="+mj-lt"/>
                <a:buAutoNum type="romanUcPeriod"/>
                <a:defRPr/>
              </a:pPr>
              <a:r>
                <a:rPr lang="ko-KR" altLang="en-US" sz="1400" dirty="0">
                  <a:latin typeface="HY견고딕" pitchFamily="18" charset="-127"/>
                  <a:ea typeface="HY견고딕" pitchFamily="18" charset="-127"/>
                </a:rPr>
                <a:t>교육개요 및 강사진 소개</a:t>
              </a:r>
            </a:p>
            <a:p>
              <a:pPr marL="447675" indent="-447675" defTabSz="914549">
                <a:lnSpc>
                  <a:spcPct val="140000"/>
                </a:lnSpc>
                <a:buFont typeface="+mj-lt"/>
                <a:buAutoNum type="romanUcPeriod"/>
                <a:defRPr/>
              </a:pPr>
              <a:r>
                <a:rPr lang="ko-KR" altLang="en-US" sz="1400" dirty="0">
                  <a:latin typeface="HY견고딕" pitchFamily="18" charset="-127"/>
                  <a:ea typeface="HY견고딕" pitchFamily="18" charset="-127"/>
                </a:rPr>
                <a:t>팀 프로젝트 소개</a:t>
              </a:r>
            </a:p>
            <a:p>
              <a:pPr marL="447675" indent="-447675" defTabSz="914549">
                <a:lnSpc>
                  <a:spcPct val="140000"/>
                </a:lnSpc>
                <a:buFont typeface="+mj-lt"/>
                <a:buAutoNum type="romanUcPeriod"/>
                <a:defRPr/>
              </a:pPr>
              <a:r>
                <a:rPr kumimoji="0" lang="ko-KR" altLang="en-US" sz="1400" dirty="0" err="1">
                  <a:latin typeface="HY견고딕" pitchFamily="18" charset="-127"/>
                  <a:ea typeface="HY견고딕" pitchFamily="18" charset="-127"/>
                </a:rPr>
                <a:t>맥세스컨설팅</a:t>
              </a:r>
              <a:r>
                <a:rPr kumimoji="0" lang="ko-KR" altLang="en-US" sz="1400" dirty="0">
                  <a:latin typeface="HY견고딕" pitchFamily="18" charset="-127"/>
                  <a:ea typeface="HY견고딕" pitchFamily="18" charset="-127"/>
                </a:rPr>
                <a:t> 소개</a:t>
              </a:r>
              <a:endParaRPr kumimoji="0" lang="en-US" altLang="ko-KR" sz="1400" dirty="0">
                <a:latin typeface="HY견고딕" pitchFamily="18" charset="-127"/>
                <a:ea typeface="HY견고딕" pitchFamily="18" charset="-127"/>
              </a:endParaRPr>
            </a:p>
            <a:p>
              <a:pPr marL="400050" indent="-400050" defTabSz="914549">
                <a:lnSpc>
                  <a:spcPct val="140000"/>
                </a:lnSpc>
                <a:buFont typeface="+mj-lt"/>
                <a:buAutoNum type="romanUcPeriod"/>
                <a:defRPr/>
              </a:pPr>
              <a:endParaRPr lang="ko-KR" altLang="en-US" sz="900" dirty="0">
                <a:latin typeface="HY견고딕" pitchFamily="18" charset="-127"/>
                <a:ea typeface="HY견고딕" pitchFamily="18" charset="-127"/>
              </a:endParaRPr>
            </a:p>
            <a:p>
              <a:pPr defTabSz="914549">
                <a:lnSpc>
                  <a:spcPct val="140000"/>
                </a:lnSpc>
                <a:defRPr/>
              </a:pPr>
              <a:r>
                <a:rPr lang="en-US" altLang="ko-KR" sz="1300" dirty="0">
                  <a:latin typeface="HY견고딕" pitchFamily="18" charset="-127"/>
                  <a:ea typeface="HY견고딕" pitchFamily="18" charset="-127"/>
                </a:rPr>
                <a:t>[</a:t>
              </a:r>
              <a:r>
                <a:rPr lang="ko-KR" altLang="en-US" sz="1300" dirty="0">
                  <a:latin typeface="HY견고딕" pitchFamily="18" charset="-127"/>
                  <a:ea typeface="HY견고딕" pitchFamily="18" charset="-127"/>
                </a:rPr>
                <a:t>별첨</a:t>
              </a:r>
              <a:r>
                <a:rPr lang="en-US" altLang="ko-KR" sz="1300" dirty="0">
                  <a:latin typeface="HY견고딕" pitchFamily="18" charset="-127"/>
                  <a:ea typeface="HY견고딕" pitchFamily="18" charset="-127"/>
                </a:rPr>
                <a:t>]  1. </a:t>
              </a:r>
              <a:r>
                <a:rPr lang="ko-KR" altLang="en-US" sz="1300" dirty="0">
                  <a:latin typeface="HY견고딕" pitchFamily="18" charset="-127"/>
                  <a:ea typeface="HY견고딕" pitchFamily="18" charset="-127"/>
                </a:rPr>
                <a:t>교육현장스케치</a:t>
              </a:r>
              <a:r>
                <a:rPr lang="en-US" altLang="ko-KR" sz="1300" dirty="0">
                  <a:latin typeface="HY견고딕" pitchFamily="18" charset="-127"/>
                  <a:ea typeface="HY견고딕" pitchFamily="18" charset="-127"/>
                </a:rPr>
                <a:t>  </a:t>
              </a:r>
            </a:p>
            <a:p>
              <a:pPr marL="628650" defTabSz="914549">
                <a:lnSpc>
                  <a:spcPct val="140000"/>
                </a:lnSpc>
                <a:defRPr/>
              </a:pPr>
              <a:r>
                <a:rPr kumimoji="0" lang="en-US" altLang="ko-KR" sz="1300" dirty="0">
                  <a:latin typeface="HY견고딕" pitchFamily="18" charset="-127"/>
                  <a:ea typeface="HY견고딕" pitchFamily="18" charset="-127"/>
                </a:rPr>
                <a:t>2. </a:t>
              </a:r>
              <a:r>
                <a:rPr kumimoji="0" lang="ko-KR" altLang="en-US" sz="1300" dirty="0">
                  <a:latin typeface="HY견고딕" pitchFamily="18" charset="-127"/>
                  <a:ea typeface="HY견고딕" pitchFamily="18" charset="-127"/>
                </a:rPr>
                <a:t>프랜차이즈경영사</a:t>
              </a:r>
              <a:r>
                <a:rPr kumimoji="0" lang="en-US" altLang="ko-KR" sz="1300" dirty="0"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0" lang="ko-KR" altLang="en-US" sz="1300" dirty="0">
                  <a:latin typeface="HY견고딕" pitchFamily="18" charset="-127"/>
                  <a:ea typeface="HY견고딕" pitchFamily="18" charset="-127"/>
                </a:rPr>
                <a:t>자격안내</a:t>
              </a:r>
              <a:r>
                <a:rPr kumimoji="0" lang="en-US" altLang="ko-KR" sz="1300" dirty="0">
                  <a:latin typeface="HY견고딕" pitchFamily="18" charset="-127"/>
                  <a:ea typeface="HY견고딕" pitchFamily="18" charset="-127"/>
                </a:rPr>
                <a:t> </a:t>
              </a:r>
            </a:p>
            <a:p>
              <a:pPr marL="628650" defTabSz="914549">
                <a:lnSpc>
                  <a:spcPct val="140000"/>
                </a:lnSpc>
                <a:defRPr/>
              </a:pPr>
              <a:r>
                <a:rPr kumimoji="0" lang="en-US" altLang="ko-KR" sz="1300" dirty="0">
                  <a:latin typeface="HY견고딕" pitchFamily="18" charset="-127"/>
                  <a:ea typeface="HY견고딕" pitchFamily="18" charset="-127"/>
                </a:rPr>
                <a:t>3. </a:t>
              </a:r>
              <a:r>
                <a:rPr kumimoji="0" lang="ko-KR" altLang="en-US" sz="1300" dirty="0">
                  <a:latin typeface="HY견고딕" pitchFamily="18" charset="-127"/>
                  <a:ea typeface="HY견고딕" pitchFamily="18" charset="-127"/>
                </a:rPr>
                <a:t>교육신청서</a:t>
              </a:r>
            </a:p>
          </p:txBody>
        </p:sp>
        <p:sp>
          <p:nvSpPr>
            <p:cNvPr id="7179" name="Line 14">
              <a:extLst>
                <a:ext uri="{FF2B5EF4-FFF2-40B4-BE49-F238E27FC236}">
                  <a16:creationId xmlns:a16="http://schemas.microsoft.com/office/drawing/2014/main" id="{EAC6B94A-D076-4D47-8723-61B563E7C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512" y="1360840"/>
              <a:ext cx="8640000" cy="0"/>
            </a:xfrm>
            <a:prstGeom prst="line">
              <a:avLst/>
            </a:prstGeom>
            <a:noFill/>
            <a:ln w="50799">
              <a:solidFill>
                <a:srgbClr val="00206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7173" name="Rectangle 17">
            <a:extLst>
              <a:ext uri="{FF2B5EF4-FFF2-40B4-BE49-F238E27FC236}">
                <a16:creationId xmlns:a16="http://schemas.microsoft.com/office/drawing/2014/main" id="{0DF6707E-FC57-421C-92C9-A46E1BD15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00"/>
            <a:ext cx="9725025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86" tIns="44193" rIns="88386" bIns="44193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endParaRPr lang="ko-KR" altLang="en-US">
              <a:latin typeface="돋움" panose="020B0600000101010101" pitchFamily="50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번호 개체 틀 1">
            <a:extLst>
              <a:ext uri="{FF2B5EF4-FFF2-40B4-BE49-F238E27FC236}">
                <a16:creationId xmlns:a16="http://schemas.microsoft.com/office/drawing/2014/main" id="{B6187590-5636-416F-9243-0D694BAE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9EC1595C-B657-4048-8A43-18D108C0210E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19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747AF44-B115-4C86-B208-0FB1C87F9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-7938"/>
            <a:ext cx="3648075" cy="6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별첨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kumimoji="0"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교육현장 스케치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407D1D7-9907-4093-9FEE-E3855E966799}"/>
              </a:ext>
            </a:extLst>
          </p:cNvPr>
          <p:cNvSpPr/>
          <p:nvPr/>
        </p:nvSpPr>
        <p:spPr>
          <a:xfrm>
            <a:off x="5618163" y="2700338"/>
            <a:ext cx="3714750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946150" eaLnBrk="1" latinLnBrk="1" hangingPunct="1">
              <a:spcBef>
                <a:spcPct val="20000"/>
              </a:spcBef>
              <a:defRPr/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1</a:t>
            </a:r>
            <a:r>
              <a:rPr lang="en-US" altLang="ko-KR" sz="2000" dirty="0">
                <a:solidFill>
                  <a:srgbClr val="333399"/>
                </a:solidFill>
                <a:latin typeface="+mn-ea"/>
                <a:cs typeface="Times New Roman" pitchFamily="18" charset="0"/>
              </a:rPr>
              <a:t>.</a:t>
            </a:r>
            <a:r>
              <a:rPr lang="en-US" altLang="ko-KR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2020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년 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6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월 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27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일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b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</a:b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&lt;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제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31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기 </a:t>
            </a:r>
            <a:r>
              <a:rPr lang="ko-KR" altLang="en-US" sz="1100" b="1" dirty="0" err="1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맥세스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 프랜차이즈 전문가 과정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&gt; </a:t>
            </a:r>
            <a:r>
              <a:rPr lang="ko-KR" altLang="en-US" sz="1100" b="1" dirty="0" err="1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수료식</a:t>
            </a:r>
            <a:endParaRPr lang="en-US" altLang="ko-KR" sz="1100" b="1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defTabSz="946150" eaLnBrk="1" latinLnBrk="1" hangingPunct="1">
              <a:spcBef>
                <a:spcPct val="20000"/>
              </a:spcBef>
              <a:defRPr/>
            </a:pPr>
            <a:endParaRPr lang="ko-KR" altLang="en-US" sz="1100" b="1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182563" indent="-182563" algn="just" defTabSz="946150" eaLnBrk="1" latinLnBrk="1" hangingPunct="1">
              <a:spcBef>
                <a:spcPct val="20000"/>
              </a:spcBef>
              <a:defRPr/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2</a:t>
            </a:r>
            <a:r>
              <a:rPr lang="en-US" altLang="ko-KR" sz="2000" dirty="0">
                <a:solidFill>
                  <a:srgbClr val="333399"/>
                </a:solidFill>
                <a:latin typeface="+mn-ea"/>
                <a:ea typeface="+mn-ea"/>
                <a:cs typeface="Times New Roman" pitchFamily="18" charset="0"/>
              </a:rPr>
              <a:t>.</a:t>
            </a:r>
            <a:r>
              <a:rPr lang="en-US" altLang="ko-KR" sz="11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총 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80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시간의 교육과정에서 출석 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110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점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 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과제물 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30, 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상권 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Map 10, 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사업계획서 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30, 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점포진단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 20, 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팀프로젝트 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60, 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시험 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60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점 등 총 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300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점 만점을 기준으로 산출한 성적에서 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1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등에게는 해외연수 항공권이 부상으로 수여됐습니다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. </a:t>
            </a:r>
          </a:p>
          <a:p>
            <a:pPr marL="182563" indent="-182563" algn="just" defTabSz="946150" eaLnBrk="1" latinLnBrk="1" hangingPunct="1">
              <a:spcBef>
                <a:spcPct val="20000"/>
              </a:spcBef>
              <a:defRPr/>
            </a:pP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    (2~3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등은 해외연수 숙박권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)</a:t>
            </a:r>
          </a:p>
          <a:p>
            <a:pPr marL="182563" indent="-182563" algn="just" defTabSz="946150" eaLnBrk="1" latinLnBrk="1" hangingPunct="1">
              <a:spcBef>
                <a:spcPct val="20000"/>
              </a:spcBef>
              <a:defRPr/>
            </a:pPr>
            <a:endParaRPr lang="ko-KR" altLang="en-US" sz="1100" b="1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182563" indent="-182563" algn="just" defTabSz="946150" eaLnBrk="1" latinLnBrk="1" hangingPunct="1">
              <a:spcBef>
                <a:spcPct val="20000"/>
              </a:spcBef>
              <a:defRPr/>
            </a:pPr>
            <a:r>
              <a:rPr lang="en-US" altLang="ko-KR" sz="2000" b="1" i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3</a:t>
            </a:r>
            <a:r>
              <a:rPr lang="en-US" altLang="ko-KR" sz="2000" b="1" i="1" dirty="0">
                <a:solidFill>
                  <a:srgbClr val="333399"/>
                </a:solidFill>
                <a:latin typeface="+mn-ea"/>
                <a:ea typeface="+mn-ea"/>
                <a:cs typeface="Times New Roman" pitchFamily="18" charset="0"/>
              </a:rPr>
              <a:t>.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 &lt;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제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30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기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&gt; 1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박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일 </a:t>
            </a:r>
            <a:r>
              <a:rPr lang="ko-KR" altLang="en-US" sz="1100" b="1" dirty="0" err="1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야외수업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청평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) / 2019.11</a:t>
            </a:r>
          </a:p>
          <a:p>
            <a:pPr marL="182563" indent="-182563" defTabSz="946150" eaLnBrk="1" latinLnBrk="1" hangingPunct="1">
              <a:spcBef>
                <a:spcPct val="20000"/>
              </a:spcBef>
              <a:defRPr/>
            </a:pPr>
            <a:r>
              <a:rPr lang="en-US" altLang="ko-KR" sz="2000" b="1" i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4</a:t>
            </a:r>
            <a:r>
              <a:rPr lang="en-US" altLang="ko-KR" sz="2000" b="1" i="1" dirty="0">
                <a:solidFill>
                  <a:srgbClr val="333399"/>
                </a:solidFill>
                <a:latin typeface="+mn-ea"/>
                <a:ea typeface="+mn-ea"/>
                <a:cs typeface="Times New Roman" pitchFamily="18" charset="0"/>
              </a:rPr>
              <a:t>. 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선선한  가을날 진행된 </a:t>
            </a:r>
            <a:r>
              <a:rPr lang="ko-KR" altLang="en-US" sz="1100" b="1" dirty="0" err="1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총동문회</a:t>
            </a:r>
            <a:r>
              <a:rPr lang="ko-KR" altLang="en-US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 체육대회</a:t>
            </a:r>
            <a: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(2019.10.19)</a:t>
            </a:r>
            <a:br>
              <a:rPr lang="en-US" altLang="ko-KR" sz="11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</a:br>
            <a:r>
              <a:rPr lang="en-US" altLang="ko-KR" sz="105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2020</a:t>
            </a:r>
            <a:r>
              <a:rPr lang="ko-KR" altLang="en-US" sz="105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년 </a:t>
            </a:r>
            <a:r>
              <a:rPr lang="en-US" altLang="ko-KR" sz="105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4</a:t>
            </a:r>
            <a:r>
              <a:rPr lang="ko-KR" altLang="en-US" sz="105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월</a:t>
            </a:r>
            <a:r>
              <a:rPr lang="en-US" altLang="ko-KR" sz="105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ko-KR" altLang="en-US" sz="105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제</a:t>
            </a:r>
            <a:r>
              <a:rPr lang="en-US" altLang="ko-KR" sz="105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30</a:t>
            </a:r>
            <a:r>
              <a:rPr lang="ko-KR" altLang="en-US" sz="105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회 </a:t>
            </a:r>
            <a:r>
              <a:rPr lang="ko-KR" altLang="en-US" sz="1050" b="1" dirty="0" err="1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맥세스</a:t>
            </a:r>
            <a:r>
              <a:rPr lang="ko-KR" altLang="en-US" sz="105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ko-KR" altLang="en-US" sz="1050" b="1" dirty="0" err="1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총동문</a:t>
            </a:r>
            <a:r>
              <a:rPr lang="ko-KR" altLang="en-US" sz="105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 친선 체육대회 예정</a:t>
            </a:r>
            <a:endParaRPr lang="en-US" altLang="ko-KR" sz="1050" b="1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pic>
        <p:nvPicPr>
          <p:cNvPr id="30725" name="Picture 21" descr="C:\Users\맥세스 교육-1\Desktop\31167084_1361717927262405_7936029300107509760_n.jpg">
            <a:extLst>
              <a:ext uri="{FF2B5EF4-FFF2-40B4-BE49-F238E27FC236}">
                <a16:creationId xmlns:a16="http://schemas.microsoft.com/office/drawing/2014/main" id="{E2996F56-1D52-440F-A143-EA44446C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356100"/>
            <a:ext cx="24844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그림 16" descr="KakaoTalk_20151029_171933366.jpg">
            <a:extLst>
              <a:ext uri="{FF2B5EF4-FFF2-40B4-BE49-F238E27FC236}">
                <a16:creationId xmlns:a16="http://schemas.microsoft.com/office/drawing/2014/main" id="{3E4BBFDC-4C76-4C47-AFA4-BA6F0FE32D7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4356100"/>
            <a:ext cx="250031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6">
            <a:extLst>
              <a:ext uri="{FF2B5EF4-FFF2-40B4-BE49-F238E27FC236}">
                <a16:creationId xmlns:a16="http://schemas.microsoft.com/office/drawing/2014/main" id="{2F1331BD-F8DA-4F5D-840C-F1C4B934E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4356100"/>
            <a:ext cx="360362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ko-KR" sz="1800" i="1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 Box 81">
            <a:extLst>
              <a:ext uri="{FF2B5EF4-FFF2-40B4-BE49-F238E27FC236}">
                <a16:creationId xmlns:a16="http://schemas.microsoft.com/office/drawing/2014/main" id="{E12506BC-7929-4A5F-9087-513475F4B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808038"/>
            <a:ext cx="360363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ko-KR" sz="1800" i="1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 Box 81">
            <a:extLst>
              <a:ext uri="{FF2B5EF4-FFF2-40B4-BE49-F238E27FC236}">
                <a16:creationId xmlns:a16="http://schemas.microsoft.com/office/drawing/2014/main" id="{8D087CC8-75D1-4E68-850F-5FD2A5A8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839788"/>
            <a:ext cx="360362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ko-KR" sz="1800" i="1" dirty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0730" name="Picture 19" descr="C:\Users\맥세스 교육-1\Desktop\30기\30기 교육사진\12주차\KakaoTalk_20191124_125750003.jpg">
            <a:extLst>
              <a:ext uri="{FF2B5EF4-FFF2-40B4-BE49-F238E27FC236}">
                <a16:creationId xmlns:a16="http://schemas.microsoft.com/office/drawing/2014/main" id="{D7A94A68-4AF5-4562-884B-83C58D88D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3"/>
          <a:stretch>
            <a:fillRect/>
          </a:stretch>
        </p:blipFill>
        <p:spPr bwMode="auto">
          <a:xfrm>
            <a:off x="2935288" y="2700338"/>
            <a:ext cx="24955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0" descr="C:\Users\맥세스 교육-1\Desktop\30기\30기 교육사진\12주차\KakaoTalk_20191126_113944899_01.jpg">
            <a:extLst>
              <a:ext uri="{FF2B5EF4-FFF2-40B4-BE49-F238E27FC236}">
                <a16:creationId xmlns:a16="http://schemas.microsoft.com/office/drawing/2014/main" id="{CE27500B-D94D-4E87-963E-46BB1CE7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1" b="6984"/>
          <a:stretch>
            <a:fillRect/>
          </a:stretch>
        </p:blipFill>
        <p:spPr bwMode="auto">
          <a:xfrm>
            <a:off x="342900" y="2700338"/>
            <a:ext cx="24844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96">
            <a:extLst>
              <a:ext uri="{FF2B5EF4-FFF2-40B4-BE49-F238E27FC236}">
                <a16:creationId xmlns:a16="http://schemas.microsoft.com/office/drawing/2014/main" id="{8CC587C8-4F63-47C2-8F9C-2C0C66627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2700338"/>
            <a:ext cx="360362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ko-KR" sz="1800" i="1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0733" name="그림 23">
            <a:extLst>
              <a:ext uri="{FF2B5EF4-FFF2-40B4-BE49-F238E27FC236}">
                <a16:creationId xmlns:a16="http://schemas.microsoft.com/office/drawing/2014/main" id="{754295C7-54B3-43D1-A39B-0128C098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7"/>
          <a:stretch>
            <a:fillRect/>
          </a:stretch>
        </p:blipFill>
        <p:spPr bwMode="auto">
          <a:xfrm>
            <a:off x="1331913" y="992188"/>
            <a:ext cx="30464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그림 24">
            <a:extLst>
              <a:ext uri="{FF2B5EF4-FFF2-40B4-BE49-F238E27FC236}">
                <a16:creationId xmlns:a16="http://schemas.microsoft.com/office/drawing/2014/main" id="{116DBB69-7203-4A6B-9E9F-10E0B439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t="18643" r="7494" b="24442"/>
          <a:stretch>
            <a:fillRect/>
          </a:stretch>
        </p:blipFill>
        <p:spPr bwMode="auto">
          <a:xfrm>
            <a:off x="5943600" y="992188"/>
            <a:ext cx="2998788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EA0EBBB-628B-442C-BF63-144A29591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73038"/>
            <a:ext cx="642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86" tIns="44193" rIns="88386" bIns="44193"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별첨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2.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맥세스실무형프랜차이즈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프랜차이즈경영사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자격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과정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21508" name="Text Box 44">
            <a:extLst>
              <a:ext uri="{FF2B5EF4-FFF2-40B4-BE49-F238E27FC236}">
                <a16:creationId xmlns:a16="http://schemas.microsoft.com/office/drawing/2014/main" id="{CC78131C-3F19-4969-8C52-A2A9A2366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995363"/>
            <a:ext cx="9359900" cy="2389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88386" tIns="44193" rIns="88386" bIns="44193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시스템은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실적과 경험 있는 본부로부터 세련된 상품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노하우 등을 가맹자가 프랜차이즈 계약에 기인하여 활용하는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경영수법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본부 및 가맹자 쌍방에 있어 다양한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메리트를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가진 시스템으로서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사업재생의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촉진에 그치지 않고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지역의 시장창출이나 경제 활성화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더 나아가서는 고용의 창출에도 밑천이 되는 것이라고 기대하고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프랜차이즈의 건전한 발전에 관계되는 과제로서 본부나 가맹점사업자 등의 프랜차이즈 시스템에 대한 바른 이해의 결여나 전문 인재의 부족이 지적되고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 결과로서 ① 프랜차이즈 참가자의 부족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②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시스템의 정체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③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본부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가맹점 간에서의 트러블 발생 등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시스템의 건전한 성장을 방해하는 요인 생겨나고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배경에는 프랜차이즈 시스템의 높은 전문성이 요구되는 비즈니스 모델이 되면서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업종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업태나 관련분야가 광범한 한 것을 들 수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프랜차이즈 시스템의 체계적인 학술연구나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전문강좌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또한 체계적 교육 프로그램의  정비도 늦어지고 있어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맥세스실행컨설팅에서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부터 체계화 하였습니다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1510" name="Text Box 46">
            <a:extLst>
              <a:ext uri="{FF2B5EF4-FFF2-40B4-BE49-F238E27FC236}">
                <a16:creationId xmlns:a16="http://schemas.microsoft.com/office/drawing/2014/main" id="{D2A365A2-E0E0-4AD4-A72C-0E2929A90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3924300"/>
            <a:ext cx="9359900" cy="1843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88386" tIns="44193" rIns="88386" bIns="44193">
            <a:spAutoFit/>
          </a:bodyPr>
          <a:lstStyle>
            <a:lvl1pPr marL="84138" indent="-841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just"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ko-KR" altLang="en-US" dirty="0">
                <a:latin typeface="+mn-ea"/>
                <a:ea typeface="+mn-ea"/>
              </a:rPr>
              <a:t>  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 현재 한국 경제의 축소나  저성장 속에서도 년간 확대되는 프랜차이즈 업계에서는 인재 부재 현상은 고착화 되어 있고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, 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인재 육성 대책은 프랜차이즈 본사 기업 경영의 최우선 과제로 나타나고 있습니다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. 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이에 </a:t>
            </a:r>
            <a:r>
              <a:rPr lang="ko-KR" altLang="en-US" kern="0" dirty="0" err="1">
                <a:solidFill>
                  <a:prstClr val="black"/>
                </a:solidFill>
                <a:latin typeface="+mn-ea"/>
                <a:ea typeface="+mn-ea"/>
              </a:rPr>
              <a:t>맥세스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 프랜차이즈 전문가 과정 ”을 기반으로 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[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프랜차이즈 경영사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] 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자격제도를 새로이 만들어 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FC 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기업을 중심으로 한 프랜차이즈 업계의 미래를 자랑하는 인재 육성을 도모하고자 </a:t>
            </a:r>
            <a:r>
              <a:rPr lang="ko-KR" altLang="en-US" u="sng" kern="0" dirty="0">
                <a:solidFill>
                  <a:srgbClr val="0000FF"/>
                </a:solidFill>
                <a:latin typeface="+mn-ea"/>
                <a:ea typeface="+mn-ea"/>
              </a:rPr>
              <a:t>“</a:t>
            </a:r>
            <a:r>
              <a:rPr lang="ko-KR" altLang="en-US" u="sng" kern="0" dirty="0" err="1">
                <a:solidFill>
                  <a:srgbClr val="0000FF"/>
                </a:solidFill>
                <a:latin typeface="+mn-ea"/>
                <a:ea typeface="+mn-ea"/>
              </a:rPr>
              <a:t>맥세스</a:t>
            </a:r>
            <a:r>
              <a:rPr lang="ko-KR" altLang="en-US" u="sng" kern="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ko-KR" u="sng" kern="0" dirty="0">
                <a:solidFill>
                  <a:srgbClr val="0000FF"/>
                </a:solidFill>
                <a:latin typeface="+mn-ea"/>
                <a:ea typeface="+mn-ea"/>
              </a:rPr>
              <a:t>FC </a:t>
            </a:r>
            <a:r>
              <a:rPr lang="ko-KR" altLang="en-US" u="sng" kern="0" dirty="0">
                <a:solidFill>
                  <a:srgbClr val="0000FF"/>
                </a:solidFill>
                <a:latin typeface="+mn-ea"/>
                <a:ea typeface="+mn-ea"/>
              </a:rPr>
              <a:t>전문가</a:t>
            </a:r>
            <a:r>
              <a:rPr lang="en-US" altLang="ko-KR" u="sng" kern="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ko-KR" altLang="en-US" u="sng" kern="0" dirty="0">
                <a:solidFill>
                  <a:srgbClr val="0000FF"/>
                </a:solidFill>
                <a:latin typeface="+mn-ea"/>
                <a:ea typeface="+mn-ea"/>
              </a:rPr>
              <a:t>과정 이수자에게</a:t>
            </a:r>
            <a:r>
              <a:rPr lang="en-US" altLang="ko-KR" u="sng" kern="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ko-KR" altLang="en-US" u="sng" kern="0" dirty="0">
                <a:solidFill>
                  <a:srgbClr val="0000FF"/>
                </a:solidFill>
                <a:latin typeface="+mn-ea"/>
                <a:ea typeface="+mn-ea"/>
              </a:rPr>
              <a:t>민간자격증</a:t>
            </a:r>
            <a:r>
              <a:rPr lang="en-US" altLang="ko-KR" u="sng" kern="0" dirty="0">
                <a:solidFill>
                  <a:srgbClr val="0000FF"/>
                </a:solidFill>
                <a:latin typeface="+mn-ea"/>
                <a:ea typeface="+mn-ea"/>
              </a:rPr>
              <a:t>(</a:t>
            </a:r>
            <a:r>
              <a:rPr lang="ko-KR" altLang="en-US" u="sng" kern="0" dirty="0">
                <a:solidFill>
                  <a:srgbClr val="0000FF"/>
                </a:solidFill>
                <a:latin typeface="+mn-ea"/>
                <a:ea typeface="+mn-ea"/>
              </a:rPr>
              <a:t>등록번호 </a:t>
            </a:r>
            <a:r>
              <a:rPr lang="en-US" altLang="ko-KR" u="sng" kern="0" dirty="0">
                <a:solidFill>
                  <a:srgbClr val="0000FF"/>
                </a:solidFill>
                <a:latin typeface="+mn-ea"/>
                <a:ea typeface="+mn-ea"/>
              </a:rPr>
              <a:t>2013-0608) </a:t>
            </a:r>
            <a:r>
              <a:rPr lang="ko-KR" altLang="en-US" u="sng" kern="0" dirty="0">
                <a:solidFill>
                  <a:srgbClr val="0000FF"/>
                </a:solidFill>
                <a:latin typeface="+mn-ea"/>
                <a:ea typeface="+mn-ea"/>
              </a:rPr>
              <a:t>취득을 위한 기회를 부여하게 되었습니다</a:t>
            </a:r>
            <a:r>
              <a:rPr lang="en-US" altLang="ko-KR" u="sng" kern="0" dirty="0">
                <a:solidFill>
                  <a:srgbClr val="0000FF"/>
                </a:solidFill>
                <a:latin typeface="+mn-ea"/>
                <a:ea typeface="+mn-ea"/>
              </a:rPr>
              <a:t>.</a:t>
            </a:r>
          </a:p>
          <a:p>
            <a:pPr algn="just"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  </a:t>
            </a:r>
            <a:r>
              <a:rPr lang="ko-KR" altLang="en-US" kern="0" dirty="0" err="1">
                <a:solidFill>
                  <a:prstClr val="black"/>
                </a:solidFill>
                <a:latin typeface="+mn-ea"/>
                <a:ea typeface="+mn-ea"/>
              </a:rPr>
              <a:t>맥세스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 프랜차이즈 전문가 과정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[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프랜차이즈경영사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]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은 미국 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CFE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자격제도와 일본  프랜차이즈 경영사 자격제도 보다 꽤 높은 레벨로 설정하여 교육이 진행되고 있으며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, 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내용에는 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핵심경영전략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/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, 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개발영업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운영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교육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노무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가맹사업법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, 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마케팅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물류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ko-KR" altLang="en-US" kern="0" dirty="0">
                <a:solidFill>
                  <a:prstClr val="black"/>
                </a:solidFill>
                <a:latin typeface="+mn-ea"/>
                <a:ea typeface="+mn-ea"/>
              </a:rPr>
              <a:t>시스템의 등 최신 프랜차이즈 시스템과 경영 과제에 대하여서도 포함되어 진행하고 있습니다</a:t>
            </a:r>
            <a:r>
              <a:rPr lang="en-US" altLang="ko-KR" kern="0" dirty="0">
                <a:solidFill>
                  <a:prstClr val="black"/>
                </a:solidFill>
                <a:latin typeface="+mn-ea"/>
                <a:ea typeface="+mn-ea"/>
              </a:rPr>
              <a:t>.</a:t>
            </a:r>
            <a:r>
              <a:rPr lang="en-US" altLang="ko-KR" dirty="0">
                <a:latin typeface="+mn-ea"/>
                <a:ea typeface="+mn-ea"/>
              </a:rPr>
              <a:t>.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1749" name="슬라이드 번호 개체 틀 6">
            <a:extLst>
              <a:ext uri="{FF2B5EF4-FFF2-40B4-BE49-F238E27FC236}">
                <a16:creationId xmlns:a16="http://schemas.microsoft.com/office/drawing/2014/main" id="{02693816-82A0-4752-BAAD-C8331E79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- </a:t>
            </a:r>
            <a:fld id="{038AE2C6-72CE-4DE0-BD85-51F772631582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</a:rPr>
              <a:pPr/>
              <a:t>20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 -</a:t>
            </a:r>
          </a:p>
        </p:txBody>
      </p:sp>
      <p:sp>
        <p:nvSpPr>
          <p:cNvPr id="31750" name="Rectangle 68">
            <a:extLst>
              <a:ext uri="{FF2B5EF4-FFF2-40B4-BE49-F238E27FC236}">
                <a16:creationId xmlns:a16="http://schemas.microsoft.com/office/drawing/2014/main" id="{9136768D-E8DB-43B3-81F7-DB51153A4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684213"/>
            <a:ext cx="4192587" cy="306387"/>
          </a:xfrm>
          <a:prstGeom prst="rect">
            <a:avLst/>
          </a:prstGeom>
          <a:solidFill>
            <a:srgbClr val="001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비즈니스의 현 상태와 과제</a:t>
            </a:r>
          </a:p>
        </p:txBody>
      </p:sp>
      <p:sp>
        <p:nvSpPr>
          <p:cNvPr id="9" name="Rectangle 68">
            <a:extLst>
              <a:ext uri="{FF2B5EF4-FFF2-40B4-BE49-F238E27FC236}">
                <a16:creationId xmlns:a16="http://schemas.microsoft.com/office/drawing/2014/main" id="{9CC4B9A7-2A7C-4970-AE64-61C6DC2F0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3606800"/>
            <a:ext cx="4192587" cy="306388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defRPr/>
            </a:pPr>
            <a:r>
              <a:rPr lang="en-US" altLang="ko-KR" sz="18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“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경영사</a:t>
            </a:r>
            <a:r>
              <a:rPr lang="en-US" altLang="ko-KR" sz="18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”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민간 자격제도 신설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A2A32A8-13D8-4922-B91A-248E177BF1D1}"/>
              </a:ext>
            </a:extLst>
          </p:cNvPr>
          <p:cNvSpPr/>
          <p:nvPr/>
        </p:nvSpPr>
        <p:spPr bwMode="auto">
          <a:xfrm>
            <a:off x="5006975" y="1108075"/>
            <a:ext cx="4176713" cy="48688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884238" eaLnBrk="1" latinLnBrk="1" hangingPunct="1">
              <a:defRPr/>
            </a:pPr>
            <a:endParaRPr lang="ko-KR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86889B2-51D3-4880-BE61-07BA959A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790575"/>
            <a:ext cx="1446213" cy="700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7683" tIns="43841" rIns="87683" bIns="43841" anchor="ctr"/>
          <a:lstStyle>
            <a:lvl1pPr marL="330200" indent="-3302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JFA(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일본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20000"/>
              </a:lnSpc>
              <a:defRPr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프랜차이즈경영사 </a:t>
            </a:r>
          </a:p>
          <a:p>
            <a:pPr algn="ctr">
              <a:lnSpc>
                <a:spcPct val="120000"/>
              </a:lnSpc>
              <a:defRPr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자격인증프로그램</a:t>
            </a:r>
          </a:p>
        </p:txBody>
      </p:sp>
      <p:sp>
        <p:nvSpPr>
          <p:cNvPr id="22537" name="Rectangle 10">
            <a:extLst>
              <a:ext uri="{FF2B5EF4-FFF2-40B4-BE49-F238E27FC236}">
                <a16:creationId xmlns:a16="http://schemas.microsoft.com/office/drawing/2014/main" id="{8BBC9558-63B4-423F-9EF4-9556549B4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790575"/>
            <a:ext cx="1447800" cy="7000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7683" tIns="43841" rIns="87683" bIns="43841" anchor="ctr"/>
          <a:lstStyle>
            <a:lvl1pPr marL="330200" indent="-3302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일반적인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MBA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코스의</a:t>
            </a:r>
          </a:p>
          <a:p>
            <a:pPr algn="ctr">
              <a:lnSpc>
                <a:spcPct val="120000"/>
              </a:lnSpc>
              <a:defRPr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커리큘럼</a:t>
            </a:r>
          </a:p>
        </p:txBody>
      </p:sp>
      <p:sp>
        <p:nvSpPr>
          <p:cNvPr id="22544" name="Rectangle 17">
            <a:extLst>
              <a:ext uri="{FF2B5EF4-FFF2-40B4-BE49-F238E27FC236}">
                <a16:creationId xmlns:a16="http://schemas.microsoft.com/office/drawing/2014/main" id="{A5EF5EF8-A3AA-4D43-8924-983126A82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790575"/>
            <a:ext cx="1447800" cy="70008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7683" tIns="43841" rIns="87683" bIns="43841" anchor="ctr"/>
          <a:lstStyle>
            <a:lvl1pPr marL="330200" indent="-3302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IFA(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미국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“CEF Program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의</a:t>
            </a:r>
          </a:p>
          <a:p>
            <a:pPr algn="ctr">
              <a:lnSpc>
                <a:spcPct val="120000"/>
              </a:lnSpc>
              <a:defRPr/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코어 프로그램</a:t>
            </a:r>
          </a:p>
        </p:txBody>
      </p:sp>
      <p:sp>
        <p:nvSpPr>
          <p:cNvPr id="33798" name="Rectangle 26">
            <a:extLst>
              <a:ext uri="{FF2B5EF4-FFF2-40B4-BE49-F238E27FC236}">
                <a16:creationId xmlns:a16="http://schemas.microsoft.com/office/drawing/2014/main" id="{82FA0894-05DB-448C-A620-DC782240B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790575"/>
            <a:ext cx="4176713" cy="317500"/>
          </a:xfrm>
          <a:prstGeom prst="rect">
            <a:avLst/>
          </a:prstGeom>
          <a:solidFill>
            <a:srgbClr val="FFCC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87683" tIns="43841" rIns="87683" bIns="43841" anchor="ctr"/>
          <a:lstStyle>
            <a:lvl1pPr marL="330200" indent="-3302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맥세스 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“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경영사 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“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자격인증 프로그램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CFD58EE-D57B-4940-BB25-E46D77DED2BD}"/>
              </a:ext>
            </a:extLst>
          </p:cNvPr>
          <p:cNvGrpSpPr/>
          <p:nvPr/>
        </p:nvGrpSpPr>
        <p:grpSpPr>
          <a:xfrm>
            <a:off x="5078884" y="1171575"/>
            <a:ext cx="4032448" cy="4638676"/>
            <a:chOff x="5006528" y="1171575"/>
            <a:chExt cx="4178089" cy="4859338"/>
          </a:xfrm>
          <a:solidFill>
            <a:schemeClr val="bg1"/>
          </a:solidFill>
        </p:grpSpPr>
        <p:sp>
          <p:nvSpPr>
            <p:cNvPr id="22554" name="Rectangle 27">
              <a:extLst>
                <a:ext uri="{FF2B5EF4-FFF2-40B4-BE49-F238E27FC236}">
                  <a16:creationId xmlns:a16="http://schemas.microsoft.com/office/drawing/2014/main" id="{1F3052B8-11D7-426F-B381-5F5ECB245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528" y="1554163"/>
              <a:ext cx="1201738" cy="306387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총론</a:t>
              </a:r>
            </a:p>
          </p:txBody>
        </p:sp>
        <p:sp>
          <p:nvSpPr>
            <p:cNvPr id="22555" name="Rectangle 28">
              <a:extLst>
                <a:ext uri="{FF2B5EF4-FFF2-40B4-BE49-F238E27FC236}">
                  <a16:creationId xmlns:a16="http://schemas.microsoft.com/office/drawing/2014/main" id="{9E6F6C4C-4A32-41D5-951F-E4AF3255A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528" y="1171575"/>
              <a:ext cx="1201738" cy="319088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10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분야</a:t>
              </a:r>
            </a:p>
          </p:txBody>
        </p:sp>
        <p:sp>
          <p:nvSpPr>
            <p:cNvPr id="22556" name="Rectangle 29">
              <a:extLst>
                <a:ext uri="{FF2B5EF4-FFF2-40B4-BE49-F238E27FC236}">
                  <a16:creationId xmlns:a16="http://schemas.microsoft.com/office/drawing/2014/main" id="{CE15F036-40D0-407B-944C-35342D342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702" y="1171575"/>
              <a:ext cx="2903986" cy="319088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항목</a:t>
              </a:r>
            </a:p>
          </p:txBody>
        </p:sp>
        <p:sp>
          <p:nvSpPr>
            <p:cNvPr id="22557" name="Rectangle 30">
              <a:extLst>
                <a:ext uri="{FF2B5EF4-FFF2-40B4-BE49-F238E27FC236}">
                  <a16:creationId xmlns:a16="http://schemas.microsoft.com/office/drawing/2014/main" id="{0966F680-6940-4035-9866-DC594047A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702" y="1557338"/>
              <a:ext cx="2903986" cy="307975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FontTx/>
                <a:buChar char="•"/>
                <a:defRPr/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FC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시스템 이해와 기획 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Ⅰ, Ⅱ</a:t>
              </a:r>
            </a:p>
          </p:txBody>
        </p:sp>
        <p:sp>
          <p:nvSpPr>
            <p:cNvPr id="22558" name="Rectangle 31">
              <a:extLst>
                <a:ext uri="{FF2B5EF4-FFF2-40B4-BE49-F238E27FC236}">
                  <a16:creationId xmlns:a16="http://schemas.microsoft.com/office/drawing/2014/main" id="{A6A85F39-E7C0-4729-BE3E-900C94586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528" y="2357438"/>
              <a:ext cx="1201738" cy="647700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점포개발</a:t>
              </a:r>
              <a:endPara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시스템구축</a:t>
              </a:r>
            </a:p>
          </p:txBody>
        </p:sp>
        <p:sp>
          <p:nvSpPr>
            <p:cNvPr id="22559" name="Rectangle 32">
              <a:extLst>
                <a:ext uri="{FF2B5EF4-FFF2-40B4-BE49-F238E27FC236}">
                  <a16:creationId xmlns:a16="http://schemas.microsoft.com/office/drawing/2014/main" id="{DFB53E6A-198E-4F0C-B596-4F28611D1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702" y="2351088"/>
              <a:ext cx="2903986" cy="658812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FontTx/>
                <a:buChar char="•"/>
                <a:defRPr/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FC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개발 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(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출점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)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기획</a:t>
              </a:r>
            </a:p>
            <a:p>
              <a:pPr>
                <a:lnSpc>
                  <a:spcPct val="120000"/>
                </a:lnSpc>
                <a:buFontTx/>
                <a:buChar char="•"/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FC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개발실무 전문가 영역 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Ⅰ,Ⅱ,Ⅲ</a:t>
              </a:r>
            </a:p>
            <a:p>
              <a:pPr>
                <a:lnSpc>
                  <a:spcPct val="120000"/>
                </a:lnSpc>
                <a:buFontTx/>
                <a:buChar char="•"/>
                <a:defRPr/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단계별 사업전개 및 가맹점 발굴전략</a:t>
              </a:r>
            </a:p>
          </p:txBody>
        </p:sp>
        <p:sp>
          <p:nvSpPr>
            <p:cNvPr id="22560" name="Rectangle 33">
              <a:extLst>
                <a:ext uri="{FF2B5EF4-FFF2-40B4-BE49-F238E27FC236}">
                  <a16:creationId xmlns:a16="http://schemas.microsoft.com/office/drawing/2014/main" id="{DA1ACDF4-C002-46F2-90DF-9B24E741E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528" y="3057525"/>
              <a:ext cx="1201738" cy="698500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매니지먼트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&amp;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오퍼레이션</a:t>
              </a:r>
            </a:p>
          </p:txBody>
        </p:sp>
        <p:sp>
          <p:nvSpPr>
            <p:cNvPr id="22561" name="Rectangle 36">
              <a:extLst>
                <a:ext uri="{FF2B5EF4-FFF2-40B4-BE49-F238E27FC236}">
                  <a16:creationId xmlns:a16="http://schemas.microsoft.com/office/drawing/2014/main" id="{0700B16C-9609-4720-B943-A38D433DB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702" y="3057525"/>
              <a:ext cx="2903986" cy="706438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FontTx/>
                <a:buChar char="•"/>
                <a:defRPr/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점포개점 기획 및 실무</a:t>
              </a:r>
            </a:p>
            <a:p>
              <a:pPr>
                <a:lnSpc>
                  <a:spcPct val="120000"/>
                </a:lnSpc>
                <a:buFontTx/>
                <a:buChar char="•"/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오퍼레이션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(FC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슈퍼바이징 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)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시스템</a:t>
              </a:r>
            </a:p>
            <a:p>
              <a:pPr>
                <a:lnSpc>
                  <a:spcPct val="120000"/>
                </a:lnSpc>
                <a:buFontTx/>
                <a:buChar char="•"/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폐점 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Flow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구축</a:t>
              </a:r>
            </a:p>
          </p:txBody>
        </p:sp>
        <p:sp>
          <p:nvSpPr>
            <p:cNvPr id="22562" name="Rectangle 42">
              <a:extLst>
                <a:ext uri="{FF2B5EF4-FFF2-40B4-BE49-F238E27FC236}">
                  <a16:creationId xmlns:a16="http://schemas.microsoft.com/office/drawing/2014/main" id="{A0019CB9-A420-447E-A286-ACFECBD7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528" y="1944688"/>
              <a:ext cx="1201738" cy="344487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경영전략</a:t>
              </a:r>
            </a:p>
          </p:txBody>
        </p:sp>
        <p:sp>
          <p:nvSpPr>
            <p:cNvPr id="22563" name="Rectangle 43">
              <a:extLst>
                <a:ext uri="{FF2B5EF4-FFF2-40B4-BE49-F238E27FC236}">
                  <a16:creationId xmlns:a16="http://schemas.microsoft.com/office/drawing/2014/main" id="{3C3781F5-9B5A-427D-AD3B-EB5E529FA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702" y="1944688"/>
              <a:ext cx="2903986" cy="344487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buFontTx/>
                <a:buChar char="•"/>
                <a:defRPr/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FC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경영전략</a:t>
              </a:r>
            </a:p>
            <a:p>
              <a:pPr>
                <a:buFontTx/>
                <a:buChar char="•"/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산업론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/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사회적 책임</a:t>
              </a:r>
            </a:p>
          </p:txBody>
        </p:sp>
        <p:sp>
          <p:nvSpPr>
            <p:cNvPr id="22564" name="Rectangle 44">
              <a:extLst>
                <a:ext uri="{FF2B5EF4-FFF2-40B4-BE49-F238E27FC236}">
                  <a16:creationId xmlns:a16="http://schemas.microsoft.com/office/drawing/2014/main" id="{2899FC1A-92BB-4528-AA3A-335A1C7DC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528" y="3810000"/>
              <a:ext cx="1201738" cy="319088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마케팅</a:t>
              </a:r>
            </a:p>
          </p:txBody>
        </p:sp>
        <p:sp>
          <p:nvSpPr>
            <p:cNvPr id="22565" name="Rectangle 45">
              <a:extLst>
                <a:ext uri="{FF2B5EF4-FFF2-40B4-BE49-F238E27FC236}">
                  <a16:creationId xmlns:a16="http://schemas.microsoft.com/office/drawing/2014/main" id="{AB9801B1-B96E-41D2-A8CE-04340C7D8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528" y="4173538"/>
              <a:ext cx="1201738" cy="314325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어카운팅</a:t>
              </a:r>
            </a:p>
            <a:p>
              <a:pPr algn="ctr">
                <a:defRPr/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&amp;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파이넌스</a:t>
              </a:r>
            </a:p>
          </p:txBody>
        </p:sp>
        <p:sp>
          <p:nvSpPr>
            <p:cNvPr id="22566" name="Rectangle 46">
              <a:extLst>
                <a:ext uri="{FF2B5EF4-FFF2-40B4-BE49-F238E27FC236}">
                  <a16:creationId xmlns:a16="http://schemas.microsoft.com/office/drawing/2014/main" id="{35389A4B-8A19-4DF4-92C4-22FA1F299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241" y="3814763"/>
              <a:ext cx="2922376" cy="303212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buFontTx/>
                <a:buChar char="•"/>
                <a:defRPr/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FC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마캐팅 기획 및 실무</a:t>
              </a:r>
            </a:p>
            <a:p>
              <a:pPr>
                <a:buFontTx/>
                <a:buChar char="•"/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신상품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(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메뉴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)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개발</a:t>
              </a:r>
            </a:p>
          </p:txBody>
        </p:sp>
        <p:sp>
          <p:nvSpPr>
            <p:cNvPr id="22567" name="Rectangle 47">
              <a:extLst>
                <a:ext uri="{FF2B5EF4-FFF2-40B4-BE49-F238E27FC236}">
                  <a16:creationId xmlns:a16="http://schemas.microsoft.com/office/drawing/2014/main" id="{12E85F9D-F3D2-4A5C-972F-B5D4AAE5B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241" y="4173538"/>
              <a:ext cx="2922376" cy="314325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buFontTx/>
                <a:buChar char="•"/>
                <a:defRPr/>
              </a:pPr>
              <a:r>
                <a:rPr lang="en-US" altLang="ko-KR" sz="10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경영기획</a:t>
              </a:r>
            </a:p>
            <a:p>
              <a:pPr>
                <a:buFontTx/>
                <a:buChar char="•"/>
                <a:defRPr/>
              </a:pPr>
              <a:r>
                <a:rPr lang="en-US" altLang="ko-KR" sz="10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재무관리</a:t>
              </a:r>
            </a:p>
          </p:txBody>
        </p:sp>
        <p:sp>
          <p:nvSpPr>
            <p:cNvPr id="22568" name="Rectangle 48">
              <a:extLst>
                <a:ext uri="{FF2B5EF4-FFF2-40B4-BE49-F238E27FC236}">
                  <a16:creationId xmlns:a16="http://schemas.microsoft.com/office/drawing/2014/main" id="{8CFEF0E3-3CF6-4161-BC2E-4508A3E30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528" y="5300663"/>
              <a:ext cx="1201738" cy="344487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법규제</a:t>
              </a:r>
            </a:p>
          </p:txBody>
        </p:sp>
        <p:sp>
          <p:nvSpPr>
            <p:cNvPr id="22569" name="Rectangle 49">
              <a:extLst>
                <a:ext uri="{FF2B5EF4-FFF2-40B4-BE49-F238E27FC236}">
                  <a16:creationId xmlns:a16="http://schemas.microsoft.com/office/drawing/2014/main" id="{4AD454E6-4E0A-46A7-B89E-341701438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241" y="5300663"/>
              <a:ext cx="2922376" cy="344487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buFontTx/>
                <a:buChar char="•"/>
                <a:defRPr/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Contract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기능의 해석과 이해</a:t>
              </a:r>
            </a:p>
            <a:p>
              <a:pPr>
                <a:buFontTx/>
                <a:buChar char="•"/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Contract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분쟁의 실무</a:t>
              </a:r>
            </a:p>
          </p:txBody>
        </p:sp>
        <p:sp>
          <p:nvSpPr>
            <p:cNvPr id="22570" name="Rectangle 50">
              <a:extLst>
                <a:ext uri="{FF2B5EF4-FFF2-40B4-BE49-F238E27FC236}">
                  <a16:creationId xmlns:a16="http://schemas.microsoft.com/office/drawing/2014/main" id="{47C213BA-11F3-4766-9432-AB3245672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528" y="4533900"/>
              <a:ext cx="1201738" cy="327025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인적 자원관리</a:t>
              </a:r>
            </a:p>
          </p:txBody>
        </p:sp>
        <p:sp>
          <p:nvSpPr>
            <p:cNvPr id="22571" name="Rectangle 51">
              <a:extLst>
                <a:ext uri="{FF2B5EF4-FFF2-40B4-BE49-F238E27FC236}">
                  <a16:creationId xmlns:a16="http://schemas.microsoft.com/office/drawing/2014/main" id="{23E07CD7-6C31-408E-B0A8-0500FD9DB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241" y="4533900"/>
              <a:ext cx="2922376" cy="327025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lnSpc>
                  <a:spcPct val="110000"/>
                </a:lnSpc>
                <a:buFontTx/>
                <a:buChar char="•"/>
                <a:defRPr/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FC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교육프로그램 구축</a:t>
              </a:r>
            </a:p>
            <a:p>
              <a:pPr>
                <a:lnSpc>
                  <a:spcPct val="110000"/>
                </a:lnSpc>
                <a:buFontTx/>
                <a:buChar char="•"/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FC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인사조직</a:t>
              </a:r>
            </a:p>
          </p:txBody>
        </p:sp>
        <p:sp>
          <p:nvSpPr>
            <p:cNvPr id="22572" name="Rectangle 52">
              <a:extLst>
                <a:ext uri="{FF2B5EF4-FFF2-40B4-BE49-F238E27FC236}">
                  <a16:creationId xmlns:a16="http://schemas.microsoft.com/office/drawing/2014/main" id="{B1FD9006-5F84-40EB-A828-613156332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528" y="4921250"/>
              <a:ext cx="1201738" cy="325438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물류관리</a:t>
              </a:r>
            </a:p>
          </p:txBody>
        </p:sp>
        <p:sp>
          <p:nvSpPr>
            <p:cNvPr id="22573" name="Rectangle 53">
              <a:extLst>
                <a:ext uri="{FF2B5EF4-FFF2-40B4-BE49-F238E27FC236}">
                  <a16:creationId xmlns:a16="http://schemas.microsoft.com/office/drawing/2014/main" id="{4F5E8395-DF87-4C85-8972-1768AAFAA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241" y="4921250"/>
              <a:ext cx="2922376" cy="325438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lnSpc>
                  <a:spcPct val="110000"/>
                </a:lnSpc>
                <a:buFontTx/>
                <a:buChar char="•"/>
                <a:defRPr/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FC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삼자물류</a:t>
              </a:r>
            </a:p>
            <a:p>
              <a:pPr>
                <a:lnSpc>
                  <a:spcPct val="110000"/>
                </a:lnSpc>
                <a:buFontTx/>
                <a:buChar char="•"/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FC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직물류</a:t>
              </a:r>
            </a:p>
          </p:txBody>
        </p:sp>
        <p:sp>
          <p:nvSpPr>
            <p:cNvPr id="22574" name="Rectangle 55">
              <a:extLst>
                <a:ext uri="{FF2B5EF4-FFF2-40B4-BE49-F238E27FC236}">
                  <a16:creationId xmlns:a16="http://schemas.microsoft.com/office/drawing/2014/main" id="{9AA93124-F9C1-4D11-B2B4-E57088834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528" y="5703888"/>
              <a:ext cx="1201738" cy="327025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프로젝트</a:t>
              </a:r>
            </a:p>
          </p:txBody>
        </p:sp>
        <p:sp>
          <p:nvSpPr>
            <p:cNvPr id="22575" name="Rectangle 56">
              <a:extLst>
                <a:ext uri="{FF2B5EF4-FFF2-40B4-BE49-F238E27FC236}">
                  <a16:creationId xmlns:a16="http://schemas.microsoft.com/office/drawing/2014/main" id="{B00CD377-EFF1-4BB7-9DB8-3C8DC00DD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241" y="5703888"/>
              <a:ext cx="2922376" cy="327025"/>
            </a:xfrm>
            <a:prstGeom prst="rect">
              <a:avLst/>
            </a:prstGeom>
            <a:grp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lnSpc>
                  <a:spcPct val="110000"/>
                </a:lnSpc>
                <a:buFontTx/>
                <a:buChar char="•"/>
                <a:defRPr/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사례중심 팀별 프로젝트 진행</a:t>
              </a:r>
            </a:p>
          </p:txBody>
        </p:sp>
      </p:grpSp>
      <p:sp>
        <p:nvSpPr>
          <p:cNvPr id="33800" name="Rectangle 2">
            <a:extLst>
              <a:ext uri="{FF2B5EF4-FFF2-40B4-BE49-F238E27FC236}">
                <a16:creationId xmlns:a16="http://schemas.microsoft.com/office/drawing/2014/main" id="{5579E4BD-003F-4A1F-8122-CC18F7BA9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73038"/>
            <a:ext cx="739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86" tIns="44193" rIns="88386" bIns="44193"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별첨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2.IFA(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미국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)·JFA(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과 맥세스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프랜차이즈경영사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자격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프로그램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grpSp>
        <p:nvGrpSpPr>
          <p:cNvPr id="33801" name="그룹 3">
            <a:extLst>
              <a:ext uri="{FF2B5EF4-FFF2-40B4-BE49-F238E27FC236}">
                <a16:creationId xmlns:a16="http://schemas.microsoft.com/office/drawing/2014/main" id="{7297E0C9-612D-4A6E-9E4A-CE609CC448AD}"/>
              </a:ext>
            </a:extLst>
          </p:cNvPr>
          <p:cNvGrpSpPr>
            <a:grpSpLocks/>
          </p:cNvGrpSpPr>
          <p:nvPr/>
        </p:nvGrpSpPr>
        <p:grpSpPr bwMode="auto">
          <a:xfrm>
            <a:off x="493713" y="1554163"/>
            <a:ext cx="4464050" cy="4422775"/>
            <a:chOff x="494186" y="1554163"/>
            <a:chExt cx="4464271" cy="4649270"/>
          </a:xfrm>
        </p:grpSpPr>
        <p:sp>
          <p:nvSpPr>
            <p:cNvPr id="22531" name="Rectangle 4">
              <a:extLst>
                <a:ext uri="{FF2B5EF4-FFF2-40B4-BE49-F238E27FC236}">
                  <a16:creationId xmlns:a16="http://schemas.microsoft.com/office/drawing/2014/main" id="{B89045A2-F4C6-4B74-8014-75DF02E97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172" y="1554163"/>
              <a:ext cx="1446285" cy="317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총론</a:t>
              </a:r>
            </a:p>
          </p:txBody>
        </p:sp>
        <p:sp>
          <p:nvSpPr>
            <p:cNvPr id="22532" name="Rectangle 5">
              <a:extLst>
                <a:ext uri="{FF2B5EF4-FFF2-40B4-BE49-F238E27FC236}">
                  <a16:creationId xmlns:a16="http://schemas.microsoft.com/office/drawing/2014/main" id="{5645A848-DADD-44CA-8E37-18B32219F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172" y="1929642"/>
              <a:ext cx="1446285" cy="6992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경영전략</a:t>
              </a:r>
            </a:p>
          </p:txBody>
        </p:sp>
        <p:sp>
          <p:nvSpPr>
            <p:cNvPr id="22533" name="Rectangle 6">
              <a:extLst>
                <a:ext uri="{FF2B5EF4-FFF2-40B4-BE49-F238E27FC236}">
                  <a16:creationId xmlns:a16="http://schemas.microsoft.com/office/drawing/2014/main" id="{B76C7F64-9BF4-455E-8D86-FC8DEDD0C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172" y="2687276"/>
              <a:ext cx="1446285" cy="3187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마케팅</a:t>
              </a: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5AEEE377-F353-4C67-B759-3D7495692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172" y="3064424"/>
              <a:ext cx="1446285" cy="6925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어카운팅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ko-KR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&amp; </a:t>
              </a: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파이넌스</a:t>
              </a:r>
            </a:p>
          </p:txBody>
        </p:sp>
        <p:sp>
          <p:nvSpPr>
            <p:cNvPr id="22535" name="Rectangle 8">
              <a:extLst>
                <a:ext uri="{FF2B5EF4-FFF2-40B4-BE49-F238E27FC236}">
                  <a16:creationId xmlns:a16="http://schemas.microsoft.com/office/drawing/2014/main" id="{79D671C3-D51A-43C2-A2B7-0049BEE70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172" y="4162493"/>
              <a:ext cx="1446285" cy="6992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매니지먼트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ko-KR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&amp; </a:t>
              </a: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오퍼레이션</a:t>
              </a:r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3EE61036-5BF4-4EEB-9D86-A54942632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172" y="5325645"/>
              <a:ext cx="1446285" cy="3187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법규제</a:t>
              </a: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133DBBEF-D8DF-40B0-B469-4357B0A07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" y="1996394"/>
              <a:ext cx="1447872" cy="639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경영전략</a:t>
              </a:r>
            </a:p>
          </p:txBody>
        </p:sp>
        <p:sp>
          <p:nvSpPr>
            <p:cNvPr id="22539" name="Rectangle 12">
              <a:extLst>
                <a:ext uri="{FF2B5EF4-FFF2-40B4-BE49-F238E27FC236}">
                  <a16:creationId xmlns:a16="http://schemas.microsoft.com/office/drawing/2014/main" id="{A02C9274-6634-4798-BF72-5F0BBA3A6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" y="2693951"/>
              <a:ext cx="1447872" cy="3187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마케팅</a:t>
              </a:r>
            </a:p>
          </p:txBody>
        </p:sp>
        <p:sp>
          <p:nvSpPr>
            <p:cNvPr id="22540" name="Rectangle 13">
              <a:extLst>
                <a:ext uri="{FF2B5EF4-FFF2-40B4-BE49-F238E27FC236}">
                  <a16:creationId xmlns:a16="http://schemas.microsoft.com/office/drawing/2014/main" id="{198C58E5-B72C-4855-A379-8D05028F5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" y="3071099"/>
              <a:ext cx="1447872" cy="3187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어카운팅</a:t>
              </a:r>
            </a:p>
          </p:txBody>
        </p:sp>
        <p:sp>
          <p:nvSpPr>
            <p:cNvPr id="22541" name="Rectangle 14">
              <a:extLst>
                <a:ext uri="{FF2B5EF4-FFF2-40B4-BE49-F238E27FC236}">
                  <a16:creationId xmlns:a16="http://schemas.microsoft.com/office/drawing/2014/main" id="{C1474431-7F7B-450C-9C75-C118FE5A9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" y="3448248"/>
              <a:ext cx="1447872" cy="3187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파이넌스</a:t>
              </a:r>
            </a:p>
          </p:txBody>
        </p:sp>
        <p:sp>
          <p:nvSpPr>
            <p:cNvPr id="22542" name="Rectangle 15">
              <a:extLst>
                <a:ext uri="{FF2B5EF4-FFF2-40B4-BE49-F238E27FC236}">
                  <a16:creationId xmlns:a16="http://schemas.microsoft.com/office/drawing/2014/main" id="{BF9B321A-14EC-4A32-A46F-8914E5D6C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" y="3825396"/>
              <a:ext cx="1447872" cy="3187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조직 매니지먼트</a:t>
              </a:r>
            </a:p>
          </p:txBody>
        </p:sp>
        <p:sp>
          <p:nvSpPr>
            <p:cNvPr id="22543" name="Rectangle 16">
              <a:extLst>
                <a:ext uri="{FF2B5EF4-FFF2-40B4-BE49-F238E27FC236}">
                  <a16:creationId xmlns:a16="http://schemas.microsoft.com/office/drawing/2014/main" id="{D480F53E-91D4-4512-B9DA-6FA1F96CF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" y="4951835"/>
              <a:ext cx="1447872" cy="320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인적 자원관리</a:t>
              </a:r>
            </a:p>
          </p:txBody>
        </p:sp>
        <p:sp>
          <p:nvSpPr>
            <p:cNvPr id="22545" name="Rectangle 18">
              <a:extLst>
                <a:ext uri="{FF2B5EF4-FFF2-40B4-BE49-F238E27FC236}">
                  <a16:creationId xmlns:a16="http://schemas.microsoft.com/office/drawing/2014/main" id="{FA08CEA2-8E5E-4861-BED3-87DE041AE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87" y="2316803"/>
              <a:ext cx="1447872" cy="318741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국제 전개</a:t>
              </a:r>
            </a:p>
          </p:txBody>
        </p:sp>
        <p:sp>
          <p:nvSpPr>
            <p:cNvPr id="22546" name="Rectangle 19">
              <a:extLst>
                <a:ext uri="{FF2B5EF4-FFF2-40B4-BE49-F238E27FC236}">
                  <a16:creationId xmlns:a16="http://schemas.microsoft.com/office/drawing/2014/main" id="{988A3E87-4D18-48C2-A1E7-EECF9E067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87" y="2692283"/>
              <a:ext cx="1447872" cy="31874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마케팅</a:t>
              </a:r>
              <a:r>
                <a:rPr lang="en-US" altLang="ko-KR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, </a:t>
              </a: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광고</a:t>
              </a:r>
              <a:r>
                <a:rPr lang="en-US" altLang="ko-KR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.</a:t>
              </a: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선전</a:t>
              </a:r>
            </a:p>
          </p:txBody>
        </p:sp>
        <p:sp>
          <p:nvSpPr>
            <p:cNvPr id="22547" name="Rectangle 20">
              <a:extLst>
                <a:ext uri="{FF2B5EF4-FFF2-40B4-BE49-F238E27FC236}">
                  <a16:creationId xmlns:a16="http://schemas.microsoft.com/office/drawing/2014/main" id="{5711D9AB-2C0F-481D-95E2-4168B973B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87" y="3067762"/>
              <a:ext cx="1447872" cy="318741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어카운팅</a:t>
              </a:r>
            </a:p>
          </p:txBody>
        </p:sp>
        <p:sp>
          <p:nvSpPr>
            <p:cNvPr id="22548" name="Rectangle 21">
              <a:extLst>
                <a:ext uri="{FF2B5EF4-FFF2-40B4-BE49-F238E27FC236}">
                  <a16:creationId xmlns:a16="http://schemas.microsoft.com/office/drawing/2014/main" id="{F21222B4-9D06-4660-9223-C930ED6DE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87" y="3443242"/>
              <a:ext cx="1447872" cy="31707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파이넌스</a:t>
              </a:r>
            </a:p>
          </p:txBody>
        </p:sp>
        <p:sp>
          <p:nvSpPr>
            <p:cNvPr id="22549" name="Rectangle 22">
              <a:extLst>
                <a:ext uri="{FF2B5EF4-FFF2-40B4-BE49-F238E27FC236}">
                  <a16:creationId xmlns:a16="http://schemas.microsoft.com/office/drawing/2014/main" id="{78573FDB-D00E-4C2E-8441-6EB2135B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87" y="3817052"/>
              <a:ext cx="1447872" cy="320409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져지 관계</a:t>
              </a:r>
            </a:p>
          </p:txBody>
        </p:sp>
        <p:sp>
          <p:nvSpPr>
            <p:cNvPr id="22550" name="Rectangle 23">
              <a:extLst>
                <a:ext uri="{FF2B5EF4-FFF2-40B4-BE49-F238E27FC236}">
                  <a16:creationId xmlns:a16="http://schemas.microsoft.com/office/drawing/2014/main" id="{32B47616-50D9-435C-87F6-D864C618F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87" y="4194201"/>
              <a:ext cx="1447872" cy="69922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매니지먼트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ko-KR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&amp; </a:t>
              </a: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오퍼레이션</a:t>
              </a:r>
            </a:p>
          </p:txBody>
        </p:sp>
        <p:sp>
          <p:nvSpPr>
            <p:cNvPr id="22551" name="Rectangle 24">
              <a:extLst>
                <a:ext uri="{FF2B5EF4-FFF2-40B4-BE49-F238E27FC236}">
                  <a16:creationId xmlns:a16="http://schemas.microsoft.com/office/drawing/2014/main" id="{725218FC-AA0B-47AA-9A22-4C205D6E7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87" y="4951835"/>
              <a:ext cx="1447872" cy="320409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인적 자원관리</a:t>
              </a:r>
            </a:p>
          </p:txBody>
        </p:sp>
        <p:sp>
          <p:nvSpPr>
            <p:cNvPr id="22552" name="Rectangle 25">
              <a:extLst>
                <a:ext uri="{FF2B5EF4-FFF2-40B4-BE49-F238E27FC236}">
                  <a16:creationId xmlns:a16="http://schemas.microsoft.com/office/drawing/2014/main" id="{6CF33C90-CD6B-4ED8-A4A2-A99744289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87" y="5325645"/>
              <a:ext cx="1447872" cy="31874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683" tIns="43841" rIns="87683" bIns="43841" anchor="ctr"/>
            <a:lstStyle>
              <a:lvl1pPr marL="330200" indent="-3302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법규제</a:t>
              </a:r>
            </a:p>
          </p:txBody>
        </p:sp>
        <p:sp>
          <p:nvSpPr>
            <p:cNvPr id="33823" name="직사각형 48">
              <a:extLst>
                <a:ext uri="{FF2B5EF4-FFF2-40B4-BE49-F238E27FC236}">
                  <a16:creationId xmlns:a16="http://schemas.microsoft.com/office/drawing/2014/main" id="{67160AE9-F053-483C-9651-1F1D8D4EC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86" y="5984918"/>
              <a:ext cx="1650055" cy="21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386" tIns="44193" rIns="88386" bIns="44193">
              <a:spAutoFit/>
            </a:bodyPr>
            <a:lstStyle>
              <a:lvl1pPr marL="84138" indent="-8413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* </a:t>
              </a:r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맥세스 편집 </a:t>
              </a:r>
              <a:r>
                <a:rPr lang="en-US" altLang="ko-KR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(2013)</a:t>
              </a:r>
              <a:endPara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3802" name="슬라이드 번호 개체 틀 49">
            <a:extLst>
              <a:ext uri="{FF2B5EF4-FFF2-40B4-BE49-F238E27FC236}">
                <a16:creationId xmlns:a16="http://schemas.microsoft.com/office/drawing/2014/main" id="{AC6F46E7-637C-44F3-81B1-89B9E875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- </a:t>
            </a:r>
            <a:fld id="{FD334957-86B4-4767-90BC-9E4D30EDF1E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</a:rPr>
              <a:pPr/>
              <a:t>21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 -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ACBF95C7-1E4F-4072-9FB3-BA4B8ED7D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9525"/>
            <a:ext cx="36480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별첨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교육신청서</a:t>
            </a:r>
            <a:endParaRPr kumimoji="0" lang="ko-KR" altLang="en-US" sz="18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5843" name="Text Box 71">
            <a:extLst>
              <a:ext uri="{FF2B5EF4-FFF2-40B4-BE49-F238E27FC236}">
                <a16:creationId xmlns:a16="http://schemas.microsoft.com/office/drawing/2014/main" id="{5B713AE5-99D0-475B-8C9A-30DA9FE77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4976813"/>
            <a:ext cx="93599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상기 본인은 제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32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기 맥세스 실무형 프랜차이즈 전문가 과정에 신청합니다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이와 관련하여 맥세스 교육 운영과 동문회 활동 목적으로  개인정보 보호법 제 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조 등의 근거로 개인정보의 수집이용에 동의합니다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년        월        일</a:t>
            </a:r>
            <a:endParaRPr lang="en-US" altLang="ko-KR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spcBef>
                <a:spcPct val="50000"/>
              </a:spcBef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신청자 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b="1" u="sng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(</a:t>
            </a:r>
            <a:r>
              <a:rPr lang="ko-KR" altLang="en-US" b="1" u="sng">
                <a:latin typeface="맑은 고딕" panose="020B0503020000020004" pitchFamily="50" charset="-127"/>
                <a:ea typeface="맑은 고딕" panose="020B0503020000020004" pitchFamily="50" charset="-127"/>
              </a:rPr>
              <a:t>인</a:t>
            </a:r>
            <a:r>
              <a:rPr lang="en-US" altLang="ko-KR" b="1" u="sng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35844" name="모서리가 둥근 직사각형 9">
            <a:extLst>
              <a:ext uri="{FF2B5EF4-FFF2-40B4-BE49-F238E27FC236}">
                <a16:creationId xmlns:a16="http://schemas.microsoft.com/office/drawing/2014/main" id="{A6EE74AB-ADA3-4E51-A074-1D4B155870E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690563"/>
            <a:ext cx="1177925" cy="3508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성    명 </a:t>
            </a:r>
          </a:p>
        </p:txBody>
      </p:sp>
      <p:sp>
        <p:nvSpPr>
          <p:cNvPr id="35845" name="모서리가 둥근 직사각형 12">
            <a:extLst>
              <a:ext uri="{FF2B5EF4-FFF2-40B4-BE49-F238E27FC236}">
                <a16:creationId xmlns:a16="http://schemas.microsoft.com/office/drawing/2014/main" id="{F7A1FA87-9D74-4547-9A8F-4AA4186D5E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690563"/>
            <a:ext cx="3349625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46" name="모서리가 둥근 직사각형 13">
            <a:extLst>
              <a:ext uri="{FF2B5EF4-FFF2-40B4-BE49-F238E27FC236}">
                <a16:creationId xmlns:a16="http://schemas.microsoft.com/office/drawing/2014/main" id="{959FDBEC-2EE8-45EE-9D68-8985B74E696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1095375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E-mail</a:t>
            </a: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847" name="모서리가 둥근 직사각형 14">
            <a:extLst>
              <a:ext uri="{FF2B5EF4-FFF2-40B4-BE49-F238E27FC236}">
                <a16:creationId xmlns:a16="http://schemas.microsoft.com/office/drawing/2014/main" id="{0D3DC50C-53B7-4BFD-8D1E-D7E72373408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1498600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주    소 </a:t>
            </a:r>
          </a:p>
        </p:txBody>
      </p:sp>
      <p:sp>
        <p:nvSpPr>
          <p:cNvPr id="35848" name="모서리가 둥근 직사각형 15">
            <a:extLst>
              <a:ext uri="{FF2B5EF4-FFF2-40B4-BE49-F238E27FC236}">
                <a16:creationId xmlns:a16="http://schemas.microsoft.com/office/drawing/2014/main" id="{10326B15-1F81-4479-B21B-5F04A4C352E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1901825"/>
            <a:ext cx="1177925" cy="35242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회사</a:t>
            </a:r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브랜드명 </a:t>
            </a:r>
          </a:p>
        </p:txBody>
      </p:sp>
      <p:sp>
        <p:nvSpPr>
          <p:cNvPr id="35849" name="모서리가 둥근 직사각형 16">
            <a:extLst>
              <a:ext uri="{FF2B5EF4-FFF2-40B4-BE49-F238E27FC236}">
                <a16:creationId xmlns:a16="http://schemas.microsoft.com/office/drawing/2014/main" id="{95114932-9DED-4F32-BF8C-E18344A323F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2306638"/>
            <a:ext cx="1177925" cy="3508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회사주소</a:t>
            </a:r>
          </a:p>
        </p:txBody>
      </p:sp>
      <p:sp>
        <p:nvSpPr>
          <p:cNvPr id="35850" name="모서리가 둥근 직사각형 17">
            <a:extLst>
              <a:ext uri="{FF2B5EF4-FFF2-40B4-BE49-F238E27FC236}">
                <a16:creationId xmlns:a16="http://schemas.microsoft.com/office/drawing/2014/main" id="{C0ED3456-6732-4ED6-B49B-3A6274044B7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2709863"/>
            <a:ext cx="1177925" cy="3508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담당부서</a:t>
            </a:r>
          </a:p>
        </p:txBody>
      </p:sp>
      <p:sp>
        <p:nvSpPr>
          <p:cNvPr id="35851" name="모서리가 둥근 직사각형 18">
            <a:extLst>
              <a:ext uri="{FF2B5EF4-FFF2-40B4-BE49-F238E27FC236}">
                <a16:creationId xmlns:a16="http://schemas.microsoft.com/office/drawing/2014/main" id="{03C66B9D-F0A2-47E7-AEDC-7E2139C0D88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676275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생년월일</a:t>
            </a:r>
          </a:p>
        </p:txBody>
      </p:sp>
      <p:sp>
        <p:nvSpPr>
          <p:cNvPr id="35852" name="모서리가 둥근 직사각형 19">
            <a:extLst>
              <a:ext uri="{FF2B5EF4-FFF2-40B4-BE49-F238E27FC236}">
                <a16:creationId xmlns:a16="http://schemas.microsoft.com/office/drawing/2014/main" id="{3BB773C8-A978-40B4-8182-F75527AD4DC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3313" y="676275"/>
            <a:ext cx="3359150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3" name="모서리가 둥근 직사각형 20">
            <a:extLst>
              <a:ext uri="{FF2B5EF4-FFF2-40B4-BE49-F238E27FC236}">
                <a16:creationId xmlns:a16="http://schemas.microsoft.com/office/drawing/2014/main" id="{C891B9AE-5906-49C1-B221-4417627A77B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1082675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휴대폰번호</a:t>
            </a:r>
          </a:p>
        </p:txBody>
      </p:sp>
      <p:sp>
        <p:nvSpPr>
          <p:cNvPr id="35854" name="모서리가 둥근 직사각형 21">
            <a:extLst>
              <a:ext uri="{FF2B5EF4-FFF2-40B4-BE49-F238E27FC236}">
                <a16:creationId xmlns:a16="http://schemas.microsoft.com/office/drawing/2014/main" id="{7740A670-35CD-4892-B9AE-44901B86263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1096963"/>
            <a:ext cx="3349625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5" name="모서리가 둥근 직사각형 22">
            <a:extLst>
              <a:ext uri="{FF2B5EF4-FFF2-40B4-BE49-F238E27FC236}">
                <a16:creationId xmlns:a16="http://schemas.microsoft.com/office/drawing/2014/main" id="{1097DE6D-1132-4F00-A29B-3CC18D3D09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2838" y="1084263"/>
            <a:ext cx="3349625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6" name="모서리가 둥근 직사각형 23">
            <a:extLst>
              <a:ext uri="{FF2B5EF4-FFF2-40B4-BE49-F238E27FC236}">
                <a16:creationId xmlns:a16="http://schemas.microsoft.com/office/drawing/2014/main" id="{C561DA89-BFEE-4ACE-81B5-2FBABC5CD7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5100" y="1487488"/>
            <a:ext cx="8107363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7" name="모서리가 둥근 직사각형 24">
            <a:extLst>
              <a:ext uri="{FF2B5EF4-FFF2-40B4-BE49-F238E27FC236}">
                <a16:creationId xmlns:a16="http://schemas.microsoft.com/office/drawing/2014/main" id="{FC034E9B-CA3A-4610-81CD-43B18197FB7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1893888"/>
            <a:ext cx="1177925" cy="3508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대표자명 </a:t>
            </a:r>
          </a:p>
        </p:txBody>
      </p:sp>
      <p:sp>
        <p:nvSpPr>
          <p:cNvPr id="35858" name="모서리가 둥근 직사각형 25">
            <a:extLst>
              <a:ext uri="{FF2B5EF4-FFF2-40B4-BE49-F238E27FC236}">
                <a16:creationId xmlns:a16="http://schemas.microsoft.com/office/drawing/2014/main" id="{33521283-3EE1-45E8-9616-8FB6ECD83E1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1908175"/>
            <a:ext cx="3349625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9" name="모서리가 둥근 직사각형 26">
            <a:extLst>
              <a:ext uri="{FF2B5EF4-FFF2-40B4-BE49-F238E27FC236}">
                <a16:creationId xmlns:a16="http://schemas.microsoft.com/office/drawing/2014/main" id="{6010C408-2D13-4165-9896-496987D2D9B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2838" y="1898650"/>
            <a:ext cx="3349625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0" name="모서리가 둥근 직사각형 27">
            <a:extLst>
              <a:ext uri="{FF2B5EF4-FFF2-40B4-BE49-F238E27FC236}">
                <a16:creationId xmlns:a16="http://schemas.microsoft.com/office/drawing/2014/main" id="{46855716-98ED-474D-9D96-F0EF111896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5100" y="2300288"/>
            <a:ext cx="8107363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1" name="모서리가 둥근 직사각형 28">
            <a:extLst>
              <a:ext uri="{FF2B5EF4-FFF2-40B4-BE49-F238E27FC236}">
                <a16:creationId xmlns:a16="http://schemas.microsoft.com/office/drawing/2014/main" id="{076BEA2D-08F4-4DD7-B8B2-E36674D921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2705100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직    위</a:t>
            </a:r>
          </a:p>
        </p:txBody>
      </p:sp>
      <p:sp>
        <p:nvSpPr>
          <p:cNvPr id="35862" name="모서리가 둥근 직사각형 29">
            <a:extLst>
              <a:ext uri="{FF2B5EF4-FFF2-40B4-BE49-F238E27FC236}">
                <a16:creationId xmlns:a16="http://schemas.microsoft.com/office/drawing/2014/main" id="{0B580F35-D22B-45D4-A7C7-BDBBC2215D2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2719388"/>
            <a:ext cx="3349625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3" name="모서리가 둥근 직사각형 30">
            <a:extLst>
              <a:ext uri="{FF2B5EF4-FFF2-40B4-BE49-F238E27FC236}">
                <a16:creationId xmlns:a16="http://schemas.microsoft.com/office/drawing/2014/main" id="{53C62F78-6059-4233-BC10-245A08247A7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2838" y="2713038"/>
            <a:ext cx="3349625" cy="35242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4" name="모서리가 둥근 직사각형 31">
            <a:extLst>
              <a:ext uri="{FF2B5EF4-FFF2-40B4-BE49-F238E27FC236}">
                <a16:creationId xmlns:a16="http://schemas.microsoft.com/office/drawing/2014/main" id="{EA3E29EB-17B6-4D11-A8B2-8CFB6C6F167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3114675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회사전화번호</a:t>
            </a:r>
          </a:p>
        </p:txBody>
      </p:sp>
      <p:sp>
        <p:nvSpPr>
          <p:cNvPr id="35865" name="모서리가 둥근 직사각형 32">
            <a:extLst>
              <a:ext uri="{FF2B5EF4-FFF2-40B4-BE49-F238E27FC236}">
                <a16:creationId xmlns:a16="http://schemas.microsoft.com/office/drawing/2014/main" id="{0E847347-4DDB-4716-AB0B-BEAAC7376A0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3111500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팩    스</a:t>
            </a:r>
          </a:p>
        </p:txBody>
      </p:sp>
      <p:sp>
        <p:nvSpPr>
          <p:cNvPr id="35866" name="모서리가 둥근 직사각형 33">
            <a:extLst>
              <a:ext uri="{FF2B5EF4-FFF2-40B4-BE49-F238E27FC236}">
                <a16:creationId xmlns:a16="http://schemas.microsoft.com/office/drawing/2014/main" id="{32EEEEB2-A5CC-4434-9A44-6A7DD1DD146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3125788"/>
            <a:ext cx="3341687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7" name="모서리가 둥근 직사각형 34">
            <a:extLst>
              <a:ext uri="{FF2B5EF4-FFF2-40B4-BE49-F238E27FC236}">
                <a16:creationId xmlns:a16="http://schemas.microsoft.com/office/drawing/2014/main" id="{2989514A-1A0F-436C-9942-A730F7477E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2838" y="3121025"/>
            <a:ext cx="3349625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8" name="모서리가 둥근 직사각형 35">
            <a:extLst>
              <a:ext uri="{FF2B5EF4-FFF2-40B4-BE49-F238E27FC236}">
                <a16:creationId xmlns:a16="http://schemas.microsoft.com/office/drawing/2014/main" id="{9B8B451B-BC28-4299-8C9E-8762BB3D825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3517900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수강료결제방법</a:t>
            </a:r>
          </a:p>
        </p:txBody>
      </p:sp>
      <p:sp>
        <p:nvSpPr>
          <p:cNvPr id="35869" name="모서리가 둥근 직사각형 36">
            <a:extLst>
              <a:ext uri="{FF2B5EF4-FFF2-40B4-BE49-F238E27FC236}">
                <a16:creationId xmlns:a16="http://schemas.microsoft.com/office/drawing/2014/main" id="{196D6C1F-2BAC-43B2-BDF4-723477B8BB1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5100" y="3530600"/>
            <a:ext cx="8107363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카드 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           )    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계좌이체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            )  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계산서발행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            /</a:t>
            </a:r>
            <a:r>
              <a:rPr lang="ko-KR" altLang="en-US" b="1" u="sng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담당자 </a:t>
            </a:r>
            <a:r>
              <a:rPr lang="en-US" altLang="ko-KR" b="1" u="sng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e-mail:                                               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70" name="모서리가 둥근 직사각형 37">
            <a:extLst>
              <a:ext uri="{FF2B5EF4-FFF2-40B4-BE49-F238E27FC236}">
                <a16:creationId xmlns:a16="http://schemas.microsoft.com/office/drawing/2014/main" id="{84448368-542A-4263-AD34-30206BC683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3922713"/>
            <a:ext cx="1177925" cy="908050"/>
          </a:xfrm>
          <a:prstGeom prst="roundRect">
            <a:avLst>
              <a:gd name="adj" fmla="val 12000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수강경로</a:t>
            </a:r>
          </a:p>
        </p:txBody>
      </p:sp>
      <p:sp>
        <p:nvSpPr>
          <p:cNvPr id="35871" name="모서리가 둥근 직사각형 34">
            <a:extLst>
              <a:ext uri="{FF2B5EF4-FFF2-40B4-BE49-F238E27FC236}">
                <a16:creationId xmlns:a16="http://schemas.microsoft.com/office/drawing/2014/main" id="{674FD9F3-6464-4B24-9075-034563FA31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3937000"/>
            <a:ext cx="8108950" cy="895350"/>
          </a:xfrm>
          <a:prstGeom prst="roundRect">
            <a:avLst>
              <a:gd name="adj" fmla="val 8000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 교육을 어떤 통로로 알게 되셨습니까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홈페이지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	2.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블로그</a:t>
            </a:r>
            <a:endParaRPr lang="en-US" altLang="ko-KR" sz="1000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3.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페이스북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	4.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광고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뉴스</a:t>
            </a:r>
            <a:endParaRPr lang="en-US" altLang="ko-KR" sz="1000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5.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지인 소개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지인성함 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                      )	6.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기타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1000" b="1" u="sng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                                                                         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)</a:t>
            </a: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72" name="슬라이드 번호 개체 틀 15">
            <a:extLst>
              <a:ext uri="{FF2B5EF4-FFF2-40B4-BE49-F238E27FC236}">
                <a16:creationId xmlns:a16="http://schemas.microsoft.com/office/drawing/2014/main" id="{DC9D71F1-4CA3-4C58-B619-5E18C36A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- </a:t>
            </a:r>
            <a:fld id="{CF5D0FD8-4FB2-4662-B17B-65E7D6C4D793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</a:rPr>
              <a:pPr/>
              <a:t>22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 -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1">
            <a:extLst>
              <a:ext uri="{FF2B5EF4-FFF2-40B4-BE49-F238E27FC236}">
                <a16:creationId xmlns:a16="http://schemas.microsoft.com/office/drawing/2014/main" id="{C7BD3A10-2FBD-460B-8361-E6CC54E6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27763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21BFBC7E-95E1-4C07-A328-E9675E83BB62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2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C733923-A8AF-407C-A948-0370CF76C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46050"/>
            <a:ext cx="692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Ⅰ. [CEO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와 실무담당자를 위한  프랜차이즈 전문가 과정</a:t>
            </a:r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]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개설목적</a:t>
            </a:r>
          </a:p>
        </p:txBody>
      </p:sp>
      <p:grpSp>
        <p:nvGrpSpPr>
          <p:cNvPr id="9220" name="그룹 38">
            <a:extLst>
              <a:ext uri="{FF2B5EF4-FFF2-40B4-BE49-F238E27FC236}">
                <a16:creationId xmlns:a16="http://schemas.microsoft.com/office/drawing/2014/main" id="{AF09A562-C715-4E48-A252-F110A90FDE9D}"/>
              </a:ext>
            </a:extLst>
          </p:cNvPr>
          <p:cNvGrpSpPr>
            <a:grpSpLocks/>
          </p:cNvGrpSpPr>
          <p:nvPr/>
        </p:nvGrpSpPr>
        <p:grpSpPr bwMode="auto">
          <a:xfrm>
            <a:off x="3609975" y="2014538"/>
            <a:ext cx="2908300" cy="3962400"/>
            <a:chOff x="3705143" y="1799926"/>
            <a:chExt cx="2880000" cy="3961112"/>
          </a:xfrm>
        </p:grpSpPr>
        <p:sp>
          <p:nvSpPr>
            <p:cNvPr id="10279" name="Rectangle 39">
              <a:extLst>
                <a:ext uri="{FF2B5EF4-FFF2-40B4-BE49-F238E27FC236}">
                  <a16:creationId xmlns:a16="http://schemas.microsoft.com/office/drawing/2014/main" id="{1FFC2186-A34A-4DEE-A637-2986B5CEC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143" y="1799926"/>
              <a:ext cx="2880000" cy="323745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1413" tIns="45707" rIns="91413" bIns="45707" anchor="ctr"/>
            <a:lstStyle/>
            <a:p>
              <a:pPr algn="ctr" defTabSz="914549">
                <a:defRPr/>
              </a:pPr>
              <a:r>
                <a:rPr kumimoji="0" lang="ko-KR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  <a:cs typeface="Arial" charset="0"/>
                </a:rPr>
                <a:t>현상 및 문제</a:t>
              </a:r>
            </a:p>
          </p:txBody>
        </p:sp>
        <p:sp>
          <p:nvSpPr>
            <p:cNvPr id="2" name="Rectangle 40">
              <a:extLst>
                <a:ext uri="{FF2B5EF4-FFF2-40B4-BE49-F238E27FC236}">
                  <a16:creationId xmlns:a16="http://schemas.microsoft.com/office/drawing/2014/main" id="{82BBCAC0-8141-4843-A0A5-80971844B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143" y="2160171"/>
              <a:ext cx="2880000" cy="36008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53984" tIns="91413" rIns="53984" bIns="91413"/>
            <a:lstStyle/>
            <a:p>
              <a:pPr marL="139700" indent="-139700" defTabSz="914549">
                <a:lnSpc>
                  <a:spcPct val="110000"/>
                </a:lnSpc>
                <a:defRPr/>
              </a:pP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    대다수 교육 시행주체가 이윤추구 목적 및 실적추구 목적으로 시행하여</a:t>
              </a:r>
              <a:r>
                <a:rPr lang="en-US" altLang="ko-KR" sz="11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프랜차이즈 전문가</a:t>
              </a:r>
              <a:r>
                <a:rPr lang="en-US" altLang="ko-KR" sz="1100" dirty="0">
                  <a:latin typeface="맑은 고딕" pitchFamily="50" charset="-127"/>
                  <a:ea typeface="맑은 고딕" pitchFamily="50" charset="-127"/>
                </a:rPr>
                <a:t>, CEO</a:t>
              </a: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교육의 침체</a:t>
              </a:r>
              <a:endParaRPr lang="en-US" altLang="ko-KR" sz="110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/>
                <a:defRPr/>
              </a:pP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따라서</a:t>
              </a:r>
              <a:r>
                <a:rPr lang="en-US" altLang="ko-KR" sz="11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프랜차이즈 업계가 요구하는 내용이 교육에 반영되어 있지 못하고</a:t>
              </a:r>
              <a:endParaRPr lang="en-US" altLang="ko-KR" sz="110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/>
                <a:defRPr/>
              </a:pP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교육 프로그램 대비 비용이 과대 산정되어 있음</a:t>
              </a:r>
              <a:r>
                <a:rPr lang="en-US" altLang="ko-KR" sz="1100" dirty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비용대비 교육내용의 전문성 부재</a:t>
              </a:r>
              <a:endParaRPr lang="en-US" altLang="ko-KR" sz="1100" dirty="0">
                <a:latin typeface="맑은 고딕" pitchFamily="50" charset="-127"/>
                <a:ea typeface="맑은 고딕" pitchFamily="50" charset="-127"/>
              </a:endParaRPr>
            </a:p>
            <a:p>
              <a:pPr marL="266700" indent="-266700" defTabSz="914549">
                <a:lnSpc>
                  <a:spcPct val="110000"/>
                </a:lnSpc>
                <a:defRPr/>
              </a:pP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    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실무와 동떨어진 교육으로 교육생 만족도 저하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: 220~500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만원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(75H)</a:t>
              </a: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 startAt="3"/>
                <a:defRPr/>
              </a:pP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프랜차이즈 교육을 받지 않아도 사업 잘 할 수 있다는 인식 팽배</a:t>
              </a:r>
              <a:endParaRPr lang="en-US" altLang="ko-KR" sz="105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 startAt="3"/>
                <a:defRPr/>
              </a:pP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그 결과</a:t>
              </a:r>
              <a:r>
                <a:rPr lang="en-US" altLang="ko-KR" sz="105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프랜차이즈 본사의 </a:t>
              </a:r>
              <a:r>
                <a:rPr lang="ko-KR" altLang="en-US" sz="1050" dirty="0" err="1">
                  <a:latin typeface="맑은 고딕" pitchFamily="50" charset="-127"/>
                  <a:ea typeface="맑은 고딕" pitchFamily="50" charset="-127"/>
                </a:rPr>
                <a:t>갑질이</a:t>
              </a: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 증가하고</a:t>
              </a:r>
              <a:endParaRPr lang="en-US" altLang="ko-KR" sz="105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 startAt="3"/>
                <a:defRPr/>
              </a:pP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본사</a:t>
              </a:r>
              <a:r>
                <a:rPr lang="en-US" altLang="ko-KR" sz="1050" dirty="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가맹점의 분쟁증가와 상생시스템 구축의 어려움</a:t>
              </a:r>
              <a:endParaRPr lang="en-US" altLang="ko-KR" sz="105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 startAt="3"/>
                <a:defRPr/>
              </a:pP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지속적인 가맹사업 규제 강화 상황</a:t>
              </a:r>
              <a:endParaRPr lang="en-US" altLang="ko-KR" dirty="0">
                <a:latin typeface="맑은 고딕" pitchFamily="50" charset="-127"/>
                <a:ea typeface="맑은 고딕" pitchFamily="50" charset="-127"/>
              </a:endParaRPr>
            </a:p>
            <a:p>
              <a:pPr marL="180975" indent="-180975" defTabSz="914549">
                <a:lnSpc>
                  <a:spcPct val="110000"/>
                </a:lnSpc>
                <a:buFont typeface="Wingdings" pitchFamily="2" charset="2"/>
                <a:buChar char="è"/>
                <a:defRPr/>
              </a:pP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허위과장정보제공 고시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(2019.11.20)</a:t>
              </a:r>
            </a:p>
            <a:p>
              <a:pPr marL="180975" indent="-180975" defTabSz="914549">
                <a:lnSpc>
                  <a:spcPct val="110000"/>
                </a:lnSpc>
                <a:buFont typeface="Wingdings" pitchFamily="2" charset="2"/>
                <a:buChar char="è"/>
                <a:defRPr/>
              </a:pP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표준계약서 약관규제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(2020)</a:t>
              </a:r>
            </a:p>
          </p:txBody>
        </p:sp>
      </p:grpSp>
      <p:grpSp>
        <p:nvGrpSpPr>
          <p:cNvPr id="9221" name="그룹 39">
            <a:extLst>
              <a:ext uri="{FF2B5EF4-FFF2-40B4-BE49-F238E27FC236}">
                <a16:creationId xmlns:a16="http://schemas.microsoft.com/office/drawing/2014/main" id="{65778176-DEAA-46A1-A270-1CFA66C90A03}"/>
              </a:ext>
            </a:extLst>
          </p:cNvPr>
          <p:cNvGrpSpPr>
            <a:grpSpLocks/>
          </p:cNvGrpSpPr>
          <p:nvPr/>
        </p:nvGrpSpPr>
        <p:grpSpPr bwMode="auto">
          <a:xfrm>
            <a:off x="6634163" y="2014538"/>
            <a:ext cx="2908300" cy="3962400"/>
            <a:chOff x="6620188" y="1799368"/>
            <a:chExt cx="2880000" cy="3961670"/>
          </a:xfrm>
        </p:grpSpPr>
        <p:sp>
          <p:nvSpPr>
            <p:cNvPr id="9250" name="Rectangle 41">
              <a:extLst>
                <a:ext uri="{FF2B5EF4-FFF2-40B4-BE49-F238E27FC236}">
                  <a16:creationId xmlns:a16="http://schemas.microsoft.com/office/drawing/2014/main" id="{8680F32F-22E5-4832-BBE1-A32C8734E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0188" y="1799368"/>
              <a:ext cx="2880000" cy="3240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1413" tIns="45707" rIns="91413" bIns="45707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/>
              <a:r>
                <a:rPr kumimoji="0" lang="ko-KR" altLang="en-US" sz="14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맥세스 개선 및 전략방향</a:t>
              </a:r>
            </a:p>
          </p:txBody>
        </p:sp>
        <p:sp>
          <p:nvSpPr>
            <p:cNvPr id="9251" name="Rectangle 42">
              <a:extLst>
                <a:ext uri="{FF2B5EF4-FFF2-40B4-BE49-F238E27FC236}">
                  <a16:creationId xmlns:a16="http://schemas.microsoft.com/office/drawing/2014/main" id="{74409440-8F86-434B-81BA-0137B8621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0188" y="2159967"/>
              <a:ext cx="2880000" cy="36010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53984" tIns="53984" rIns="53984" bIns="53984"/>
            <a:lstStyle>
              <a:lvl1pPr marL="115888" indent="-115888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altLang="ko-KR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현업에 종사하는 강사진 구성 </a:t>
              </a:r>
              <a:br>
                <a:rPr lang="en-US" altLang="ko-KR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강사 강연장 형식 교육 배재</a:t>
              </a:r>
              <a:endParaRPr lang="en-US" altLang="ko-KR" sz="11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</a:t>
              </a:r>
              <a:r>
                <a:rPr lang="ko-KR" altLang="en-US" sz="1100" b="1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대표강사 </a:t>
              </a:r>
              <a:r>
                <a:rPr lang="en-US" altLang="ko-KR" sz="1100" b="1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80H</a:t>
              </a:r>
              <a:r>
                <a:rPr lang="ko-KR" altLang="en-US" sz="1100" b="1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중 </a:t>
              </a:r>
              <a:r>
                <a:rPr lang="en-US" altLang="ko-KR" sz="1100" b="1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52H </a:t>
              </a:r>
              <a:r>
                <a:rPr lang="ko-KR" altLang="en-US" sz="110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강의</a:t>
              </a:r>
              <a:endParaRPr lang="ko-KR" altLang="en-US" sz="11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비용대비 교육효과 국내최고 지향</a:t>
              </a:r>
              <a:br>
                <a:rPr lang="en-US" altLang="ko-KR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전문가 육성에 필요한 교육시간 배정 </a:t>
              </a:r>
              <a:r>
                <a:rPr lang="en-US" altLang="ko-KR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: 80H/195</a:t>
              </a: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만원   </a:t>
              </a: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온라인 복습시스템으로 교육효과 증대</a:t>
              </a: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개인별 </a:t>
              </a:r>
              <a:r>
                <a:rPr lang="en-US" altLang="ko-KR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FC</a:t>
              </a: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실무 역량 확보로 자사  </a:t>
              </a:r>
              <a:r>
                <a:rPr lang="en-US" altLang="ko-KR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Loyalty </a:t>
              </a: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제고로 현업에 즉시 응용교육</a:t>
              </a:r>
              <a:endParaRPr lang="en-US" altLang="ko-KR" sz="11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로열티체계</a:t>
              </a:r>
              <a:r>
                <a:rPr lang="en-US" altLang="ko-KR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프랜차이즈 시스템 구축 기반 마련</a:t>
              </a:r>
              <a:endParaRPr lang="en-US" altLang="ko-KR" sz="11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체계적 직 </a:t>
              </a:r>
              <a:r>
                <a:rPr lang="en-US" altLang="ko-KR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가맹점관리체계 구축으로 매출</a:t>
              </a:r>
              <a:r>
                <a:rPr lang="en-US" altLang="ko-KR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1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이익 증대에 기여방법 제시 교육</a:t>
              </a:r>
            </a:p>
          </p:txBody>
        </p:sp>
      </p:grpSp>
      <p:sp>
        <p:nvSpPr>
          <p:cNvPr id="4130" name="Rectangle 43">
            <a:extLst>
              <a:ext uri="{FF2B5EF4-FFF2-40B4-BE49-F238E27FC236}">
                <a16:creationId xmlns:a16="http://schemas.microsoft.com/office/drawing/2014/main" id="{1F46C646-21F2-4F69-BBE6-6109CBCCA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792163"/>
            <a:ext cx="9359900" cy="971550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/>
          <a:lstStyle/>
          <a:p>
            <a:pPr marL="180975" indent="-180975" algn="just" defTabSz="914549">
              <a:buFont typeface="Wingdings" pitchFamily="2" charset="2"/>
              <a:buChar char="v"/>
              <a:defRPr/>
            </a:pPr>
            <a:r>
              <a:rPr lang="ko-KR" altLang="en-US" b="1" spc="-50" dirty="0">
                <a:latin typeface="맑은 고딕" pitchFamily="50" charset="-127"/>
                <a:ea typeface="맑은 고딕" pitchFamily="50" charset="-127"/>
              </a:rPr>
              <a:t>프랜차이즈 업계에서 장기 근속자들 중 자사에서 받는 교육은 평균 </a:t>
            </a:r>
            <a:r>
              <a:rPr lang="en-US" altLang="ko-KR" b="1" spc="-50" dirty="0">
                <a:latin typeface="맑은 고딕" pitchFamily="50" charset="-127"/>
                <a:ea typeface="맑은 고딕" pitchFamily="50" charset="-127"/>
              </a:rPr>
              <a:t>0.03%</a:t>
            </a:r>
            <a:r>
              <a:rPr lang="ko-KR" altLang="en-US" b="1" spc="-50" dirty="0">
                <a:latin typeface="맑은 고딕" pitchFamily="50" charset="-127"/>
                <a:ea typeface="맑은 고딕" pitchFamily="50" charset="-127"/>
              </a:rPr>
              <a:t>에 그치는 등 프랜차이즈에 대한 전문성 요구는 </a:t>
            </a:r>
            <a:r>
              <a:rPr lang="ko-KR" altLang="en-US" b="1" spc="-50" dirty="0" err="1">
                <a:latin typeface="맑은 고딕" pitchFamily="50" charset="-127"/>
                <a:ea typeface="맑은 고딕" pitchFamily="50" charset="-127"/>
              </a:rPr>
              <a:t>커져만가지만</a:t>
            </a:r>
            <a:r>
              <a:rPr lang="ko-KR" altLang="en-US" b="1" spc="-50" dirty="0">
                <a:latin typeface="맑은 고딕" pitchFamily="50" charset="-127"/>
                <a:ea typeface="맑은 고딕" pitchFamily="50" charset="-127"/>
              </a:rPr>
              <a:t> 정작 실무능력 배양이 되지 못하는 기 현상이 계속되고 있으며</a:t>
            </a:r>
            <a:r>
              <a:rPr lang="en-US" altLang="ko-KR" b="1" spc="-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spc="-50" dirty="0">
                <a:latin typeface="맑은 고딕" pitchFamily="50" charset="-127"/>
                <a:ea typeface="맑은 고딕" pitchFamily="50" charset="-127"/>
              </a:rPr>
              <a:t>더욱이 브랜드 폐업율이 약 </a:t>
            </a:r>
            <a:r>
              <a:rPr lang="en-US" altLang="ko-KR" b="1" spc="-50" dirty="0">
                <a:latin typeface="맑은 고딕" pitchFamily="50" charset="-127"/>
                <a:ea typeface="맑은 고딕" pitchFamily="50" charset="-127"/>
              </a:rPr>
              <a:t>10.8%, </a:t>
            </a:r>
            <a:r>
              <a:rPr lang="ko-KR" altLang="en-US" b="1" spc="-50" dirty="0">
                <a:latin typeface="맑은 고딕" pitchFamily="50" charset="-127"/>
                <a:ea typeface="맑은 고딕" pitchFamily="50" charset="-127"/>
              </a:rPr>
              <a:t>분쟁율은 </a:t>
            </a:r>
            <a:r>
              <a:rPr lang="en-US" altLang="ko-KR" b="1" spc="-50" dirty="0">
                <a:latin typeface="맑은 고딕" pitchFamily="50" charset="-127"/>
                <a:ea typeface="맑은 고딕" pitchFamily="50" charset="-127"/>
              </a:rPr>
              <a:t>65%(2020 </a:t>
            </a:r>
            <a:r>
              <a:rPr lang="ko-KR" altLang="en-US" b="1" spc="-50" dirty="0" err="1">
                <a:latin typeface="맑은 고딕" pitchFamily="50" charset="-127"/>
                <a:ea typeface="맑은 고딕" pitchFamily="50" charset="-127"/>
              </a:rPr>
              <a:t>맥세스</a:t>
            </a:r>
            <a:r>
              <a:rPr lang="ko-KR" altLang="en-US" b="1" spc="-50" dirty="0">
                <a:latin typeface="맑은 고딕" pitchFamily="50" charset="-127"/>
                <a:ea typeface="맑은 고딕" pitchFamily="50" charset="-127"/>
              </a:rPr>
              <a:t> 프랜차이즈 산업현황보고</a:t>
            </a:r>
            <a:r>
              <a:rPr lang="en-US" altLang="ko-KR" b="1" spc="-5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spc="-50" dirty="0">
                <a:latin typeface="맑은 고딕" pitchFamily="50" charset="-127"/>
                <a:ea typeface="맑은 고딕" pitchFamily="50" charset="-127"/>
              </a:rPr>
              <a:t>으로 계속적 증가하고 있으며</a:t>
            </a:r>
            <a:r>
              <a:rPr lang="en-US" altLang="ko-KR" b="1" spc="-50" dirty="0">
                <a:latin typeface="맑은 고딕" pitchFamily="50" charset="-127"/>
                <a:ea typeface="맑은 고딕" pitchFamily="50" charset="-127"/>
              </a:rPr>
              <a:t>, 7</a:t>
            </a:r>
            <a:r>
              <a:rPr lang="ko-KR" altLang="en-US" b="1" spc="-50" dirty="0" err="1">
                <a:latin typeface="맑은 고딕" pitchFamily="50" charset="-127"/>
                <a:ea typeface="맑은 고딕" pitchFamily="50" charset="-127"/>
              </a:rPr>
              <a:t>년이상</a:t>
            </a:r>
            <a:r>
              <a:rPr lang="ko-KR" altLang="en-US" b="1" spc="-50" dirty="0">
                <a:latin typeface="맑은 고딕" pitchFamily="50" charset="-127"/>
                <a:ea typeface="맑은 고딕" pitchFamily="50" charset="-127"/>
              </a:rPr>
              <a:t> 생존브랜드는 증가하지 않음</a:t>
            </a:r>
            <a:r>
              <a:rPr lang="en-US" altLang="ko-KR" b="1" spc="-5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spc="-50" dirty="0">
              <a:latin typeface="맑은 고딕" pitchFamily="50" charset="-127"/>
              <a:ea typeface="맑은 고딕" pitchFamily="50" charset="-127"/>
            </a:endParaRPr>
          </a:p>
          <a:p>
            <a:pPr marL="180975" indent="-180975" algn="just" defTabSz="914549">
              <a:buFont typeface="Wingdings" pitchFamily="2" charset="2"/>
              <a:buChar char="v"/>
              <a:defRPr/>
            </a:pPr>
            <a:r>
              <a:rPr lang="ko-KR" altLang="en-US" b="1" spc="-50" dirty="0">
                <a:latin typeface="맑은 고딕" pitchFamily="50" charset="-127"/>
                <a:ea typeface="맑은 고딕" pitchFamily="50" charset="-127"/>
              </a:rPr>
              <a:t>이에 </a:t>
            </a:r>
            <a:r>
              <a:rPr lang="ko-KR" altLang="en-US" b="1" spc="-50" dirty="0" err="1">
                <a:latin typeface="맑은 고딕" pitchFamily="50" charset="-127"/>
                <a:ea typeface="맑은 고딕" pitchFamily="50" charset="-127"/>
              </a:rPr>
              <a:t>맥세스컨설팅은</a:t>
            </a:r>
            <a:r>
              <a:rPr lang="ko-KR" altLang="en-US" b="1" spc="-50" dirty="0">
                <a:latin typeface="맑은 고딕" pitchFamily="50" charset="-127"/>
                <a:ea typeface="맑은 고딕" pitchFamily="50" charset="-127"/>
              </a:rPr>
              <a:t> 대한민국에서 최고 능력을 발휘할 수 있는 실무형 프랜차이즈 전문가 과정을 개설하여 전문가 육성을 목표로  운영하고 있음</a:t>
            </a:r>
            <a:endParaRPr lang="en-US" altLang="ko-KR" b="1" spc="-5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223" name="그룹 40">
            <a:extLst>
              <a:ext uri="{FF2B5EF4-FFF2-40B4-BE49-F238E27FC236}">
                <a16:creationId xmlns:a16="http://schemas.microsoft.com/office/drawing/2014/main" id="{F7AA0219-F9B2-4820-BAA0-B8D389D41A2A}"/>
              </a:ext>
            </a:extLst>
          </p:cNvPr>
          <p:cNvGrpSpPr>
            <a:grpSpLocks/>
          </p:cNvGrpSpPr>
          <p:nvPr/>
        </p:nvGrpSpPr>
        <p:grpSpPr bwMode="auto">
          <a:xfrm>
            <a:off x="61913" y="2176463"/>
            <a:ext cx="3435350" cy="2989262"/>
            <a:chOff x="109984" y="2400195"/>
            <a:chExt cx="3567867" cy="3145732"/>
          </a:xfrm>
        </p:grpSpPr>
        <p:sp>
          <p:nvSpPr>
            <p:cNvPr id="9224" name="Text Box 7">
              <a:extLst>
                <a:ext uri="{FF2B5EF4-FFF2-40B4-BE49-F238E27FC236}">
                  <a16:creationId xmlns:a16="http://schemas.microsoft.com/office/drawing/2014/main" id="{C6DB7B46-D545-406D-B370-8D869E8C0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645" y="2595970"/>
              <a:ext cx="2606226" cy="29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1400">
                  <a:latin typeface="HY견고딕" panose="02030600000101010101" pitchFamily="18" charset="-127"/>
                  <a:ea typeface="HY견고딕" panose="02030600000101010101" pitchFamily="18" charset="-127"/>
                </a:rPr>
                <a:t>프랜차이즈 교육과정 </a:t>
              </a:r>
              <a:r>
                <a:rPr lang="en-US" altLang="ko-KR" sz="1400">
                  <a:latin typeface="HY견고딕" panose="02030600000101010101" pitchFamily="18" charset="-127"/>
                  <a:ea typeface="HY견고딕" panose="02030600000101010101" pitchFamily="18" charset="-127"/>
                </a:rPr>
                <a:t>Matrix</a:t>
              </a:r>
            </a:p>
          </p:txBody>
        </p:sp>
        <p:sp>
          <p:nvSpPr>
            <p:cNvPr id="7177" name="AutoShape 8">
              <a:extLst>
                <a:ext uri="{FF2B5EF4-FFF2-40B4-BE49-F238E27FC236}">
                  <a16:creationId xmlns:a16="http://schemas.microsoft.com/office/drawing/2014/main" id="{927F5B8A-280B-4BCA-A2B1-668E32F2DF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82166" y="3908292"/>
              <a:ext cx="1779185" cy="309963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226" name="Oval 9">
              <a:extLst>
                <a:ext uri="{FF2B5EF4-FFF2-40B4-BE49-F238E27FC236}">
                  <a16:creationId xmlns:a16="http://schemas.microsoft.com/office/drawing/2014/main" id="{23A4149A-4AB1-4198-AD10-E96BC8A954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722">
              <a:off x="2897417" y="2400195"/>
              <a:ext cx="780434" cy="69707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13" tIns="45707" rIns="91413" bIns="45707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r>
                <a:rPr lang="en-US" altLang="ko-KR" sz="1600">
                  <a:solidFill>
                    <a:srgbClr val="ED0309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GOAL</a:t>
              </a:r>
            </a:p>
          </p:txBody>
        </p:sp>
        <p:sp>
          <p:nvSpPr>
            <p:cNvPr id="9227" name="Rectangle 10">
              <a:extLst>
                <a:ext uri="{FF2B5EF4-FFF2-40B4-BE49-F238E27FC236}">
                  <a16:creationId xmlns:a16="http://schemas.microsoft.com/office/drawing/2014/main" id="{B12AEC33-FACA-44B4-BE2A-96C3F1A4F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42" y="4118158"/>
              <a:ext cx="1225175" cy="1106774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228" name="Text Box 12">
              <a:extLst>
                <a:ext uri="{FF2B5EF4-FFF2-40B4-BE49-F238E27FC236}">
                  <a16:creationId xmlns:a16="http://schemas.microsoft.com/office/drawing/2014/main" id="{CE36AA39-4EA9-427E-99FE-5E632D279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3089" y="5334410"/>
              <a:ext cx="1402873" cy="21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실무 적용성</a:t>
              </a:r>
            </a:p>
          </p:txBody>
        </p:sp>
        <p:sp>
          <p:nvSpPr>
            <p:cNvPr id="9229" name="Text Box 13">
              <a:extLst>
                <a:ext uri="{FF2B5EF4-FFF2-40B4-BE49-F238E27FC236}">
                  <a16:creationId xmlns:a16="http://schemas.microsoft.com/office/drawing/2014/main" id="{E331B744-4AC0-4683-97AB-FDA2F022F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84" y="3986185"/>
              <a:ext cx="779374" cy="38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실무</a:t>
              </a:r>
              <a:endParaRPr lang="en-US" altLang="ko-KR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전문성</a:t>
              </a:r>
            </a:p>
          </p:txBody>
        </p:sp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ADA4126D-0CD4-41AC-933D-88623E50B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963" y="5401895"/>
              <a:ext cx="506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8386" tIns="44193" rIns="88386" bIns="44193"/>
            <a:lstStyle/>
            <a:p>
              <a:endParaRPr lang="ko-KR" altLang="en-US"/>
            </a:p>
          </p:txBody>
        </p:sp>
        <p:sp>
          <p:nvSpPr>
            <p:cNvPr id="9231" name="Text Box 15">
              <a:extLst>
                <a:ext uri="{FF2B5EF4-FFF2-40B4-BE49-F238E27FC236}">
                  <a16:creationId xmlns:a16="http://schemas.microsoft.com/office/drawing/2014/main" id="{A9ACD29C-623E-4296-B9E7-E4F76EA72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9701" y="5250427"/>
              <a:ext cx="286810" cy="29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1400">
                  <a:latin typeface="HY견고딕" panose="02030600000101010101" pitchFamily="18" charset="-127"/>
                  <a:ea typeface="HY견고딕" panose="02030600000101010101" pitchFamily="18" charset="-127"/>
                </a:rPr>
                <a:t>高</a:t>
              </a:r>
            </a:p>
          </p:txBody>
        </p:sp>
        <p:sp>
          <p:nvSpPr>
            <p:cNvPr id="9232" name="Text Box 16">
              <a:extLst>
                <a:ext uri="{FF2B5EF4-FFF2-40B4-BE49-F238E27FC236}">
                  <a16:creationId xmlns:a16="http://schemas.microsoft.com/office/drawing/2014/main" id="{19E9D0F2-9282-494D-882D-95F8999E3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899" y="2717444"/>
              <a:ext cx="286810" cy="29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1400">
                  <a:latin typeface="HY견고딕" panose="02030600000101010101" pitchFamily="18" charset="-127"/>
                  <a:ea typeface="HY견고딕" panose="02030600000101010101" pitchFamily="18" charset="-127"/>
                </a:rPr>
                <a:t>高</a:t>
              </a:r>
            </a:p>
          </p:txBody>
        </p:sp>
        <p:sp>
          <p:nvSpPr>
            <p:cNvPr id="9233" name="Line 17">
              <a:extLst>
                <a:ext uri="{FF2B5EF4-FFF2-40B4-BE49-F238E27FC236}">
                  <a16:creationId xmlns:a16="http://schemas.microsoft.com/office/drawing/2014/main" id="{A9C1F152-BFC9-40C5-AA5D-ED6D8B84B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142" y="5401895"/>
              <a:ext cx="427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8386" tIns="44193" rIns="88386" bIns="44193"/>
            <a:lstStyle/>
            <a:p>
              <a:endParaRPr lang="ko-KR" altLang="en-US"/>
            </a:p>
          </p:txBody>
        </p:sp>
        <p:sp>
          <p:nvSpPr>
            <p:cNvPr id="9234" name="Text Box 18">
              <a:extLst>
                <a:ext uri="{FF2B5EF4-FFF2-40B4-BE49-F238E27FC236}">
                  <a16:creationId xmlns:a16="http://schemas.microsoft.com/office/drawing/2014/main" id="{117E8D5F-551C-458A-9FED-0F9697327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57" y="5250427"/>
              <a:ext cx="286810" cy="29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1400">
                  <a:latin typeface="HY견고딕" panose="02030600000101010101" pitchFamily="18" charset="-127"/>
                  <a:ea typeface="HY견고딕" panose="02030600000101010101" pitchFamily="18" charset="-127"/>
                </a:rPr>
                <a:t>低</a:t>
              </a:r>
            </a:p>
          </p:txBody>
        </p:sp>
        <p:sp>
          <p:nvSpPr>
            <p:cNvPr id="9235" name="Text Box 19">
              <a:extLst>
                <a:ext uri="{FF2B5EF4-FFF2-40B4-BE49-F238E27FC236}">
                  <a16:creationId xmlns:a16="http://schemas.microsoft.com/office/drawing/2014/main" id="{CAE9A522-15F6-4EBB-8C3B-FE5B9B7A0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1267" y="3413303"/>
              <a:ext cx="285250" cy="29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B</a:t>
              </a:r>
            </a:p>
          </p:txBody>
        </p:sp>
        <p:sp>
          <p:nvSpPr>
            <p:cNvPr id="9236" name="Text Box 20">
              <a:extLst>
                <a:ext uri="{FF2B5EF4-FFF2-40B4-BE49-F238E27FC236}">
                  <a16:creationId xmlns:a16="http://schemas.microsoft.com/office/drawing/2014/main" id="{4D162B24-0699-4906-A6AF-5016C31D5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5560" y="4502080"/>
              <a:ext cx="285250" cy="29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C</a:t>
              </a:r>
            </a:p>
          </p:txBody>
        </p:sp>
        <p:sp>
          <p:nvSpPr>
            <p:cNvPr id="9237" name="Text Box 21">
              <a:extLst>
                <a:ext uri="{FF2B5EF4-FFF2-40B4-BE49-F238E27FC236}">
                  <a16:creationId xmlns:a16="http://schemas.microsoft.com/office/drawing/2014/main" id="{972AB9E5-7895-4114-A9D2-1240A82A0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3589" y="4502080"/>
              <a:ext cx="289927" cy="29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D</a:t>
              </a:r>
            </a:p>
          </p:txBody>
        </p:sp>
        <p:sp>
          <p:nvSpPr>
            <p:cNvPr id="9238" name="Oval 22">
              <a:extLst>
                <a:ext uri="{FF2B5EF4-FFF2-40B4-BE49-F238E27FC236}">
                  <a16:creationId xmlns:a16="http://schemas.microsoft.com/office/drawing/2014/main" id="{35F584B3-356A-4A7E-BB25-4C47D6DE69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812519" y="2462499"/>
              <a:ext cx="815833" cy="2810421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239" name="AutoShape 23">
              <a:extLst>
                <a:ext uri="{FF2B5EF4-FFF2-40B4-BE49-F238E27FC236}">
                  <a16:creationId xmlns:a16="http://schemas.microsoft.com/office/drawing/2014/main" id="{37F9B7AD-79F3-4A18-A3FF-68255F3C9F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45789">
              <a:off x="2610598" y="3069736"/>
              <a:ext cx="533092" cy="347417"/>
            </a:xfrm>
            <a:prstGeom prst="rightArrow">
              <a:avLst>
                <a:gd name="adj1" fmla="val 50000"/>
                <a:gd name="adj2" fmla="val 6286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240" name="Rectangle 28">
              <a:extLst>
                <a:ext uri="{FF2B5EF4-FFF2-40B4-BE49-F238E27FC236}">
                  <a16:creationId xmlns:a16="http://schemas.microsoft.com/office/drawing/2014/main" id="{84E70091-4780-4C53-B1EA-1A86FDBE5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317" y="4118158"/>
              <a:ext cx="1223617" cy="1106774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241" name="Rectangle 29">
              <a:extLst>
                <a:ext uri="{FF2B5EF4-FFF2-40B4-BE49-F238E27FC236}">
                  <a16:creationId xmlns:a16="http://schemas.microsoft.com/office/drawing/2014/main" id="{D36178C5-BD2E-4171-A1CF-89A095ABE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317" y="3005386"/>
              <a:ext cx="1223617" cy="1106774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242" name="Rectangle 30">
              <a:extLst>
                <a:ext uri="{FF2B5EF4-FFF2-40B4-BE49-F238E27FC236}">
                  <a16:creationId xmlns:a16="http://schemas.microsoft.com/office/drawing/2014/main" id="{71A7C1E9-7818-4D88-8EFE-7B376CDD6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42" y="3005386"/>
              <a:ext cx="1225175" cy="1106774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243" name="Line 31">
              <a:extLst>
                <a:ext uri="{FF2B5EF4-FFF2-40B4-BE49-F238E27FC236}">
                  <a16:creationId xmlns:a16="http://schemas.microsoft.com/office/drawing/2014/main" id="{192EE8F6-ECF7-4DAA-9CE9-88C777ABD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06" y="4367107"/>
              <a:ext cx="0" cy="883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8386" tIns="44193" rIns="88386" bIns="44193"/>
            <a:lstStyle/>
            <a:p>
              <a:endParaRPr lang="ko-KR" altLang="en-US"/>
            </a:p>
          </p:txBody>
        </p:sp>
        <p:sp>
          <p:nvSpPr>
            <p:cNvPr id="9244" name="Line 32">
              <a:extLst>
                <a:ext uri="{FF2B5EF4-FFF2-40B4-BE49-F238E27FC236}">
                  <a16:creationId xmlns:a16="http://schemas.microsoft.com/office/drawing/2014/main" id="{CC053A3F-0622-4624-A5C2-ED9632EAC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006" y="3005386"/>
              <a:ext cx="0" cy="884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8386" tIns="44193" rIns="88386" bIns="44193"/>
            <a:lstStyle/>
            <a:p>
              <a:endParaRPr lang="ko-KR" altLang="en-US"/>
            </a:p>
          </p:txBody>
        </p:sp>
        <p:sp>
          <p:nvSpPr>
            <p:cNvPr id="9245" name="Text Box 33">
              <a:extLst>
                <a:ext uri="{FF2B5EF4-FFF2-40B4-BE49-F238E27FC236}">
                  <a16:creationId xmlns:a16="http://schemas.microsoft.com/office/drawing/2014/main" id="{5AEC7CD7-D1EB-4513-A655-E2B06E6BA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427" y="3398306"/>
              <a:ext cx="230695" cy="29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A</a:t>
              </a:r>
            </a:p>
          </p:txBody>
        </p:sp>
        <p:sp>
          <p:nvSpPr>
            <p:cNvPr id="7200" name="Oval 34">
              <a:extLst>
                <a:ext uri="{FF2B5EF4-FFF2-40B4-BE49-F238E27FC236}">
                  <a16:creationId xmlns:a16="http://schemas.microsoft.com/office/drawing/2014/main" id="{8B1A4669-22F7-449A-A15E-169DF6874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212" y="3462694"/>
              <a:ext cx="69247" cy="66824"/>
            </a:xfrm>
            <a:prstGeom prst="star7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247" name="Text Box 35">
              <a:extLst>
                <a:ext uri="{FF2B5EF4-FFF2-40B4-BE49-F238E27FC236}">
                  <a16:creationId xmlns:a16="http://schemas.microsoft.com/office/drawing/2014/main" id="{89170B9E-2FDE-4BC6-BF84-D6FDC0616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818" y="3608262"/>
              <a:ext cx="1073976" cy="26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맥세스</a:t>
              </a:r>
            </a:p>
          </p:txBody>
        </p:sp>
        <p:sp>
          <p:nvSpPr>
            <p:cNvPr id="9248" name="Text Box 46">
              <a:extLst>
                <a:ext uri="{FF2B5EF4-FFF2-40B4-BE49-F238E27FC236}">
                  <a16:creationId xmlns:a16="http://schemas.microsoft.com/office/drawing/2014/main" id="{E2721101-4196-425B-8846-5563432FD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068" y="3693745"/>
              <a:ext cx="874458" cy="26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>
                  <a:latin typeface="HY견고딕" panose="02030600000101010101" pitchFamily="18" charset="-127"/>
                  <a:ea typeface="HY견고딕" panose="02030600000101010101" pitchFamily="18" charset="-127"/>
                </a:rPr>
                <a:t>협회</a:t>
              </a:r>
            </a:p>
          </p:txBody>
        </p:sp>
        <p:sp>
          <p:nvSpPr>
            <p:cNvPr id="7203" name="Oval 47">
              <a:extLst>
                <a:ext uri="{FF2B5EF4-FFF2-40B4-BE49-F238E27FC236}">
                  <a16:creationId xmlns:a16="http://schemas.microsoft.com/office/drawing/2014/main" id="{8CEE0819-D74E-4678-9DDE-418AFE1FA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45" y="3805166"/>
              <a:ext cx="69247" cy="68495"/>
            </a:xfrm>
            <a:prstGeom prst="star7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9C3E032-72E2-456E-B77B-E722809B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192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Ⅱ.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교육진행방식</a:t>
            </a:r>
          </a:p>
        </p:txBody>
      </p:sp>
      <p:sp>
        <p:nvSpPr>
          <p:cNvPr id="10243" name="슬라이드 번호 개체 틀 1">
            <a:extLst>
              <a:ext uri="{FF2B5EF4-FFF2-40B4-BE49-F238E27FC236}">
                <a16:creationId xmlns:a16="http://schemas.microsoft.com/office/drawing/2014/main" id="{90BB9DC7-DFE2-45D8-A187-EEB9DFFC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27763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43171073-FAB9-45F9-B1AF-13760813BF53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3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20A5AB-CCB2-4967-AB5E-955AEB3B307F}"/>
              </a:ext>
            </a:extLst>
          </p:cNvPr>
          <p:cNvSpPr txBox="1"/>
          <p:nvPr/>
        </p:nvSpPr>
        <p:spPr>
          <a:xfrm>
            <a:off x="198438" y="649288"/>
            <a:ext cx="9451975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코로나</a:t>
            </a:r>
            <a:r>
              <a:rPr kumimoji="0"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19 </a:t>
            </a:r>
            <a:r>
              <a:rPr kumimoji="0"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때문에 교육받기가 어려우시다고요</a:t>
            </a:r>
            <a:r>
              <a:rPr kumimoji="0"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? </a:t>
            </a:r>
            <a:r>
              <a:rPr kumimoji="0" lang="ko-KR" altLang="en-US" sz="1500" b="1" dirty="0" err="1">
                <a:solidFill>
                  <a:prstClr val="black"/>
                </a:solidFill>
                <a:latin typeface="+mn-ea"/>
                <a:ea typeface="+mn-ea"/>
              </a:rPr>
              <a:t>맥세스</a:t>
            </a:r>
            <a:r>
              <a:rPr kumimoji="0"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 교육과정은 </a:t>
            </a:r>
            <a:r>
              <a:rPr kumimoji="0"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‘</a:t>
            </a:r>
            <a:r>
              <a:rPr kumimoji="0"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코로나</a:t>
            </a:r>
            <a:r>
              <a:rPr kumimoji="0"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19’</a:t>
            </a:r>
            <a:r>
              <a:rPr kumimoji="0" lang="ko-KR" altLang="en-US" sz="1500" b="1" dirty="0">
                <a:solidFill>
                  <a:prstClr val="black"/>
                </a:solidFill>
                <a:latin typeface="+mn-ea"/>
                <a:ea typeface="+mn-ea"/>
              </a:rPr>
              <a:t>에 대비 되어 있습니다</a:t>
            </a:r>
            <a:r>
              <a:rPr kumimoji="0" lang="en-US" altLang="ko-KR" sz="1500" b="1" dirty="0">
                <a:solidFill>
                  <a:prstClr val="black"/>
                </a:solidFill>
                <a:latin typeface="+mn-ea"/>
                <a:ea typeface="+mn-ea"/>
              </a:rPr>
              <a:t>! </a:t>
            </a:r>
          </a:p>
        </p:txBody>
      </p:sp>
      <p:pic>
        <p:nvPicPr>
          <p:cNvPr id="10245" name="그림 28">
            <a:extLst>
              <a:ext uri="{FF2B5EF4-FFF2-40B4-BE49-F238E27FC236}">
                <a16:creationId xmlns:a16="http://schemas.microsoft.com/office/drawing/2014/main" id="{0944D355-B334-426C-9770-C35C26E9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1" b="12172"/>
          <a:stretch>
            <a:fillRect/>
          </a:stretch>
        </p:blipFill>
        <p:spPr bwMode="auto">
          <a:xfrm>
            <a:off x="73025" y="2946400"/>
            <a:ext cx="30607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그림 29">
            <a:extLst>
              <a:ext uri="{FF2B5EF4-FFF2-40B4-BE49-F238E27FC236}">
                <a16:creationId xmlns:a16="http://schemas.microsoft.com/office/drawing/2014/main" id="{882C24F8-799A-43AE-A008-C4BDAA10F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22946" r="8684" b="12823"/>
          <a:stretch>
            <a:fillRect/>
          </a:stretch>
        </p:blipFill>
        <p:spPr bwMode="auto">
          <a:xfrm>
            <a:off x="3314700" y="2952750"/>
            <a:ext cx="26162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B96C9AF2-B8C8-4483-BE3F-F53C0ECA2130}"/>
              </a:ext>
            </a:extLst>
          </p:cNvPr>
          <p:cNvSpPr/>
          <p:nvPr/>
        </p:nvSpPr>
        <p:spPr>
          <a:xfrm>
            <a:off x="180975" y="1817688"/>
            <a:ext cx="2844800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지난 상반기 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‘</a:t>
            </a: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코로나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19’</a:t>
            </a: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사태로 인하여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학원으로 인가되어 있는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+mn-ea"/>
                <a:ea typeface="+mn-ea"/>
              </a:rPr>
              <a:t>맥세스는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교육부의 관리감독 하에 철저한 교육장의 방역소독을 진행 하였습니다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A942610B-7F6D-41E8-8EF7-FC65E5313D9F}"/>
              </a:ext>
            </a:extLst>
          </p:cNvPr>
          <p:cNvSpPr/>
          <p:nvPr/>
        </p:nvSpPr>
        <p:spPr>
          <a:xfrm>
            <a:off x="182563" y="1370013"/>
            <a:ext cx="3027362" cy="4064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184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kern="0" dirty="0" err="1"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교육전</a:t>
            </a:r>
            <a:endParaRPr kumimoji="0" lang="ko-KR" altLang="en-US" sz="1400" b="1" kern="0" dirty="0">
              <a:solidFill>
                <a:prstClr val="whit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22F380C6-112A-42F3-A98E-B4731D0F7645}"/>
              </a:ext>
            </a:extLst>
          </p:cNvPr>
          <p:cNvSpPr/>
          <p:nvPr/>
        </p:nvSpPr>
        <p:spPr>
          <a:xfrm>
            <a:off x="3168650" y="1377950"/>
            <a:ext cx="3028950" cy="4064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184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kern="0" dirty="0" err="1"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교육중</a:t>
            </a:r>
            <a:endParaRPr kumimoji="0" lang="ko-KR" altLang="en-US" sz="1400" b="1" kern="0" dirty="0">
              <a:solidFill>
                <a:prstClr val="whit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4" name="화살표: 오른쪽 33">
            <a:extLst>
              <a:ext uri="{FF2B5EF4-FFF2-40B4-BE49-F238E27FC236}">
                <a16:creationId xmlns:a16="http://schemas.microsoft.com/office/drawing/2014/main" id="{8F18C18D-A9FB-4D9E-8FF4-DD4C728FEA81}"/>
              </a:ext>
            </a:extLst>
          </p:cNvPr>
          <p:cNvSpPr/>
          <p:nvPr/>
        </p:nvSpPr>
        <p:spPr>
          <a:xfrm>
            <a:off x="6219825" y="1377950"/>
            <a:ext cx="3027363" cy="4064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184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kern="0" dirty="0" err="1"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교육후</a:t>
            </a:r>
            <a:endParaRPr kumimoji="0" lang="ko-KR" altLang="en-US" sz="1400" b="1" kern="0" dirty="0">
              <a:solidFill>
                <a:prstClr val="whit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B1B25CA-F546-43F1-8436-BA141814B45D}"/>
              </a:ext>
            </a:extLst>
          </p:cNvPr>
          <p:cNvSpPr/>
          <p:nvPr/>
        </p:nvSpPr>
        <p:spPr>
          <a:xfrm>
            <a:off x="3154363" y="1800225"/>
            <a:ext cx="2962275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매주 교육 진행 시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교육생 발열체크를 진행하였으며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,  1m </a:t>
            </a: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거리두기 대면강의와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카카오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TV </a:t>
            </a: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를 통한 생방송 교육을 동시에 진행하였습니다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07046BB-F6DF-42F4-AE6C-3AEC7530237E}"/>
              </a:ext>
            </a:extLst>
          </p:cNvPr>
          <p:cNvSpPr/>
          <p:nvPr/>
        </p:nvSpPr>
        <p:spPr>
          <a:xfrm>
            <a:off x="6197600" y="1830388"/>
            <a:ext cx="2960688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15</a:t>
            </a: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주간의 교육을 마치고 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36</a:t>
            </a: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명의 교육생이 무탈하게 제 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31</a:t>
            </a:r>
            <a:r>
              <a:rPr kumimoji="0" lang="ko-KR" altLang="en-US" sz="1400" b="1" dirty="0">
                <a:solidFill>
                  <a:prstClr val="black"/>
                </a:solidFill>
                <a:latin typeface="+mn-ea"/>
                <a:ea typeface="+mn-ea"/>
              </a:rPr>
              <a:t>기 전문가 과정을 수료 하였습니다</a:t>
            </a:r>
            <a:r>
              <a:rPr kumimoji="0" lang="en-US" altLang="ko-KR" sz="1400" b="1" dirty="0">
                <a:solidFill>
                  <a:prstClr val="black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10253" name="그림 36">
            <a:extLst>
              <a:ext uri="{FF2B5EF4-FFF2-40B4-BE49-F238E27FC236}">
                <a16:creationId xmlns:a16="http://schemas.microsoft.com/office/drawing/2014/main" id="{6A5AFFEF-F136-447F-B8C8-CB102CE3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998788"/>
            <a:ext cx="28162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D69DDA9C-EEE8-4E0A-A2DE-E6E4B4A20D42}"/>
              </a:ext>
            </a:extLst>
          </p:cNvPr>
          <p:cNvSpPr/>
          <p:nvPr/>
        </p:nvSpPr>
        <p:spPr>
          <a:xfrm>
            <a:off x="906463" y="5553075"/>
            <a:ext cx="7912100" cy="33020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b="1" kern="0" dirty="0">
                <a:solidFill>
                  <a:srgbClr val="002060"/>
                </a:solidFill>
                <a:latin typeface="+mn-ea"/>
                <a:ea typeface="+mn-ea"/>
              </a:rPr>
              <a:t>‘</a:t>
            </a:r>
            <a:r>
              <a:rPr kumimoji="0" lang="ko-KR" altLang="en-US" sz="1800" b="1" kern="0" dirty="0">
                <a:solidFill>
                  <a:srgbClr val="002060"/>
                </a:solidFill>
                <a:latin typeface="+mn-ea"/>
                <a:ea typeface="+mn-ea"/>
              </a:rPr>
              <a:t>제</a:t>
            </a:r>
            <a:r>
              <a:rPr kumimoji="0" lang="en-US" altLang="ko-KR" sz="1800" b="1" kern="0" dirty="0">
                <a:solidFill>
                  <a:srgbClr val="002060"/>
                </a:solidFill>
                <a:latin typeface="+mn-ea"/>
                <a:ea typeface="+mn-ea"/>
              </a:rPr>
              <a:t>32</a:t>
            </a:r>
            <a:r>
              <a:rPr kumimoji="0" lang="ko-KR" altLang="en-US" sz="1800" b="1" kern="0" dirty="0">
                <a:solidFill>
                  <a:srgbClr val="002060"/>
                </a:solidFill>
                <a:latin typeface="+mn-ea"/>
                <a:ea typeface="+mn-ea"/>
              </a:rPr>
              <a:t>기 전문가 과정</a:t>
            </a:r>
            <a:r>
              <a:rPr kumimoji="0" lang="en-US" altLang="ko-KR" sz="1800" b="1" kern="0" dirty="0">
                <a:solidFill>
                  <a:srgbClr val="002060"/>
                </a:solidFill>
                <a:latin typeface="+mn-ea"/>
                <a:ea typeface="+mn-ea"/>
              </a:rPr>
              <a:t>’</a:t>
            </a:r>
            <a:r>
              <a:rPr kumimoji="0" lang="ko-KR" altLang="en-US" sz="1800" b="1" kern="0" dirty="0">
                <a:solidFill>
                  <a:srgbClr val="002060"/>
                </a:solidFill>
                <a:latin typeface="+mn-ea"/>
                <a:ea typeface="+mn-ea"/>
              </a:rPr>
              <a:t> 안심하시고 지금바로 등록하세요</a:t>
            </a:r>
            <a:r>
              <a:rPr kumimoji="0" lang="en-US" altLang="ko-KR" sz="1800" b="1" kern="0" dirty="0">
                <a:solidFill>
                  <a:srgbClr val="002060"/>
                </a:solidFill>
                <a:latin typeface="+mn-ea"/>
                <a:ea typeface="+mn-ea"/>
              </a:rPr>
              <a:t>!</a:t>
            </a:r>
            <a:endParaRPr kumimoji="0" lang="ko-KR" altLang="en-US" sz="1800" b="1" kern="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10255" name="그림 38">
            <a:extLst>
              <a:ext uri="{FF2B5EF4-FFF2-40B4-BE49-F238E27FC236}">
                <a16:creationId xmlns:a16="http://schemas.microsoft.com/office/drawing/2014/main" id="{F0F598AE-C7F9-414E-A958-CBF23FC0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57207" r="51700" b="12823"/>
          <a:stretch>
            <a:fillRect/>
          </a:stretch>
        </p:blipFill>
        <p:spPr bwMode="auto">
          <a:xfrm>
            <a:off x="4683125" y="2998788"/>
            <a:ext cx="12319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그림 39">
            <a:extLst>
              <a:ext uri="{FF2B5EF4-FFF2-40B4-BE49-F238E27FC236}">
                <a16:creationId xmlns:a16="http://schemas.microsoft.com/office/drawing/2014/main" id="{B52174C6-1E99-4473-B1B6-891B8D4B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6" t="14142" r="15138" b="36543"/>
          <a:stretch>
            <a:fillRect/>
          </a:stretch>
        </p:blipFill>
        <p:spPr bwMode="auto">
          <a:xfrm>
            <a:off x="3297238" y="3975100"/>
            <a:ext cx="26082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그림 40">
            <a:extLst>
              <a:ext uri="{FF2B5EF4-FFF2-40B4-BE49-F238E27FC236}">
                <a16:creationId xmlns:a16="http://schemas.microsoft.com/office/drawing/2014/main" id="{96011445-AF8D-4705-BD98-6E7642E7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68813"/>
            <a:ext cx="4048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1A762E18-3DE5-47A8-BBDE-70A1BD7FADB1}"/>
              </a:ext>
            </a:extLst>
          </p:cNvPr>
          <p:cNvSpPr/>
          <p:nvPr/>
        </p:nvSpPr>
        <p:spPr>
          <a:xfrm rot="10800000">
            <a:off x="3990975" y="5132388"/>
            <a:ext cx="1495425" cy="220662"/>
          </a:xfrm>
          <a:prstGeom prst="triangle">
            <a:avLst/>
          </a:prstGeom>
          <a:solidFill>
            <a:srgbClr val="2E75B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41" kern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5">
            <a:extLst>
              <a:ext uri="{FF2B5EF4-FFF2-40B4-BE49-F238E27FC236}">
                <a16:creationId xmlns:a16="http://schemas.microsoft.com/office/drawing/2014/main" id="{2B7DC024-0D06-46C4-A973-A05507AC4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1036638"/>
            <a:ext cx="8208963" cy="1855787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 anchor="ctr"/>
          <a:lstStyle>
            <a:lvl1pPr marL="182563" indent="-18256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과정은 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[FC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핵심전략 및 전술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개점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머천다이징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이르는 프랜차이즈 비즈니스모델을 이해하고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본사 직원으로써 갖추어야 할 직무능력 및 소양을 교육합니다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ts val="675"/>
              </a:lnSpc>
            </a:pP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ts val="1350"/>
              </a:lnSpc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과정은 프랜차이즈 시스템을 분석하여 문제점을 발견하고 수강생 스스로가 그에 대한 합리적인 해결책 및 회사의 방향을 제시할 수 있도록  실무능력을 배양합니다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ts val="675"/>
              </a:lnSpc>
            </a:pP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ts val="1350"/>
              </a:lnSpc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과정에서 사용하는 교재는 본 과정을 통해서만 입수할 수 있는 전문 노하우로서 실무에 즉각 활용할 수 있는 업무 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Tool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제공합니다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ts val="675"/>
              </a:lnSpc>
            </a:pP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ts val="1350"/>
              </a:lnSpc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 강사진은 </a:t>
            </a:r>
            <a:r>
              <a:rPr lang="ko-KR" altLang="en-US" u="sng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대표강사</a:t>
            </a:r>
            <a:r>
              <a:rPr lang="en-US" altLang="ko-KR" u="sng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u="sng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서민교 대표</a:t>
            </a:r>
            <a:r>
              <a:rPr lang="en-US" altLang="ko-KR" u="sng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)52H/80H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강의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외 실무 경험이 풍부하고 맥세스 프랜차이즈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 과정을 이수한 국내 최고의 프랜차이즈 전문가로 구성되어 있습니다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11267" name="Rectangle 56">
            <a:extLst>
              <a:ext uri="{FF2B5EF4-FFF2-40B4-BE49-F238E27FC236}">
                <a16:creationId xmlns:a16="http://schemas.microsoft.com/office/drawing/2014/main" id="{A016C161-B28A-49CF-AAB1-7CD7F5497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944813"/>
            <a:ext cx="8208963" cy="1450975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 anchor="ctr"/>
          <a:lstStyle>
            <a:lvl1pPr marL="274638" indent="-274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just"/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과정에서는 팀 별 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 방식을 운영하여 프랜차이즈 실무에 대한 실습과 지도를 통해 다양한 실전 경험을 학습하게 됩니다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/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 수료 후 교육내용 대하여 만족하지 못할 경우 적절한 시간을 배정하여 수강생 개인별 지도를 해드립니다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buFontTx/>
              <a:buAutoNum type="circleNumDbPlain" startAt="3"/>
            </a:pP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 수강생이 본사의 실무 수행에 어려움이 있어 상담을 요청할 경우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교육기간 중 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경영전문 컨설턴트의 멘토링을 받으실 수 있습니다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algn="just">
              <a:buFontTx/>
              <a:buAutoNum type="circleNumDbPlain" startAt="3"/>
            </a:pP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단위 교육을 온라인으로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매주 수요일까지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복습 교육을 받을 수 있습니다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124" name="Rectangle 57">
            <a:extLst>
              <a:ext uri="{FF2B5EF4-FFF2-40B4-BE49-F238E27FC236}">
                <a16:creationId xmlns:a16="http://schemas.microsoft.com/office/drawing/2014/main" id="{FAE3DB86-21DB-4FBF-A75B-8D743023D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4446588"/>
            <a:ext cx="8208963" cy="1081087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 anchor="ctr"/>
          <a:lstStyle>
            <a:lvl1pPr marL="341313" indent="-3413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marL="274638" indent="-274638" algn="just">
              <a:lnSpc>
                <a:spcPts val="1350"/>
              </a:lnSpc>
              <a:defRPr/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74638" indent="-274638" algn="just">
              <a:lnSpc>
                <a:spcPts val="135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 FC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시스템을 분석하여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ISSUE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도출하고 그에 따른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MISSION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완수하는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팀별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Project&gt;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통해 업무역량을 강화시킵니다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74638" indent="-274638" algn="just">
              <a:lnSpc>
                <a:spcPts val="775"/>
              </a:lnSpc>
              <a:defRPr/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74638" indent="-274638" algn="just">
              <a:lnSpc>
                <a:spcPts val="135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 별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Project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최종보고서를 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해당사업장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CEO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에게 제출하여 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교육성과에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대하여 공유하고 있으며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개인별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실무 역량 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확보뿐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아니라 자사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Loyalty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제고에 기여토록 하고 있습니다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ct val="120000"/>
              </a:lnSpc>
              <a:defRPr/>
            </a:pPr>
            <a:endParaRPr lang="en-US" altLang="ko-KR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11269" name="Rectangle 66">
            <a:extLst>
              <a:ext uri="{FF2B5EF4-FFF2-40B4-BE49-F238E27FC236}">
                <a16:creationId xmlns:a16="http://schemas.microsoft.com/office/drawing/2014/main" id="{E5FCBF1D-9426-416B-9CD4-7B50C479B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036638"/>
            <a:ext cx="1081087" cy="1855787"/>
          </a:xfrm>
          <a:prstGeom prst="rect">
            <a:avLst/>
          </a:prstGeom>
          <a:solidFill>
            <a:srgbClr val="001848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en-US" altLang="ko-KR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Ⅰ]</a:t>
            </a:r>
          </a:p>
          <a:p>
            <a:pPr algn="ctr"/>
            <a:endParaRPr lang="en-US" altLang="ko-KR" sz="14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3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커리큘럼 </a:t>
            </a:r>
          </a:p>
          <a:p>
            <a:pPr algn="ctr"/>
            <a:r>
              <a:rPr lang="ko-KR" altLang="en-US" sz="13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</a:p>
          <a:p>
            <a:pPr algn="ctr"/>
            <a:r>
              <a:rPr lang="ko-KR" altLang="en-US" sz="13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강사진</a:t>
            </a:r>
          </a:p>
        </p:txBody>
      </p:sp>
      <p:sp>
        <p:nvSpPr>
          <p:cNvPr id="11270" name="Rectangle 68">
            <a:extLst>
              <a:ext uri="{FF2B5EF4-FFF2-40B4-BE49-F238E27FC236}">
                <a16:creationId xmlns:a16="http://schemas.microsoft.com/office/drawing/2014/main" id="{6F041A7E-C838-4C0D-BB0F-FDD550919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684213"/>
            <a:ext cx="1674812" cy="288925"/>
          </a:xfrm>
          <a:prstGeom prst="rect">
            <a:avLst/>
          </a:prstGeom>
          <a:solidFill>
            <a:srgbClr val="001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특징</a:t>
            </a:r>
          </a:p>
        </p:txBody>
      </p:sp>
      <p:sp>
        <p:nvSpPr>
          <p:cNvPr id="11271" name="Rectangle 69">
            <a:extLst>
              <a:ext uri="{FF2B5EF4-FFF2-40B4-BE49-F238E27FC236}">
                <a16:creationId xmlns:a16="http://schemas.microsoft.com/office/drawing/2014/main" id="{555DBF6D-B37F-423C-8390-A89A0A3F9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944813"/>
            <a:ext cx="1081087" cy="1450975"/>
          </a:xfrm>
          <a:prstGeom prst="rect">
            <a:avLst/>
          </a:prstGeom>
          <a:solidFill>
            <a:srgbClr val="001848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en-US" altLang="ko-KR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Ⅱ]</a:t>
            </a:r>
          </a:p>
          <a:p>
            <a:pPr algn="ctr"/>
            <a:endParaRPr lang="en-US" altLang="ko-KR" sz="8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3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성취도 </a:t>
            </a:r>
          </a:p>
          <a:p>
            <a:pPr algn="ctr"/>
            <a:r>
              <a:rPr lang="ko-KR" altLang="en-US" sz="13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향상을 </a:t>
            </a:r>
          </a:p>
          <a:p>
            <a:pPr algn="ctr"/>
            <a:r>
              <a:rPr lang="ko-KR" altLang="en-US" sz="13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위한 </a:t>
            </a:r>
          </a:p>
          <a:p>
            <a:pPr algn="ctr"/>
            <a:r>
              <a:rPr lang="ko-KR" altLang="en-US" sz="13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外 </a:t>
            </a:r>
          </a:p>
          <a:p>
            <a:pPr algn="ctr"/>
            <a:r>
              <a:rPr lang="en-US" altLang="ko-KR" sz="13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Program</a:t>
            </a:r>
          </a:p>
        </p:txBody>
      </p:sp>
      <p:sp>
        <p:nvSpPr>
          <p:cNvPr id="11272" name="Rectangle 70">
            <a:extLst>
              <a:ext uri="{FF2B5EF4-FFF2-40B4-BE49-F238E27FC236}">
                <a16:creationId xmlns:a16="http://schemas.microsoft.com/office/drawing/2014/main" id="{4A4E0AA1-6A01-483F-8C01-4B52F7B1A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4446588"/>
            <a:ext cx="1081087" cy="1081087"/>
          </a:xfrm>
          <a:prstGeom prst="rect">
            <a:avLst/>
          </a:prstGeom>
          <a:solidFill>
            <a:srgbClr val="001848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en-US" altLang="ko-KR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Ⅲ]</a:t>
            </a:r>
          </a:p>
          <a:p>
            <a:pPr algn="ctr"/>
            <a:endParaRPr lang="en-US" altLang="ko-KR" sz="8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3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Team </a:t>
            </a:r>
          </a:p>
          <a:p>
            <a:pPr algn="ctr"/>
            <a:r>
              <a:rPr lang="en-US" altLang="ko-KR" sz="13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Project</a:t>
            </a:r>
          </a:p>
          <a:p>
            <a:pPr algn="ctr"/>
            <a:r>
              <a:rPr lang="en-US" altLang="ko-KR" sz="13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수행</a:t>
            </a:r>
          </a:p>
        </p:txBody>
      </p:sp>
      <p:sp>
        <p:nvSpPr>
          <p:cNvPr id="5129" name="Rectangle 71">
            <a:extLst>
              <a:ext uri="{FF2B5EF4-FFF2-40B4-BE49-F238E27FC236}">
                <a16:creationId xmlns:a16="http://schemas.microsoft.com/office/drawing/2014/main" id="{4C013BA4-367F-4884-B6CD-5B45D569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5580063"/>
            <a:ext cx="8208963" cy="396875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 anchor="ctr"/>
          <a:lstStyle>
            <a:lvl1pPr marL="341313" indent="-3413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ko-KR" sz="1250" b="1" i="1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50" b="1" i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 프랜차이즈 전문가  과정</a:t>
            </a:r>
            <a:r>
              <a:rPr lang="en-US" altLang="ko-KR" sz="1250" b="1" i="1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50" b="1" i="1">
                <a:latin typeface="맑은 고딕" panose="020B0503020000020004" pitchFamily="50" charset="-127"/>
                <a:ea typeface="맑은 고딕" panose="020B0503020000020004" pitchFamily="50" charset="-127"/>
              </a:rPr>
              <a:t>을 이수하면 당신은 회사에 꼭 필요한 핵심일꾼이 되어 있을 것입니다 </a:t>
            </a:r>
            <a:r>
              <a:rPr lang="en-US" altLang="ko-KR" sz="1250" b="1" i="1">
                <a:latin typeface="맑은 고딕" panose="020B0503020000020004" pitchFamily="50" charset="-127"/>
                <a:ea typeface="맑은 고딕" panose="020B0503020000020004" pitchFamily="50" charset="-127"/>
              </a:rPr>
              <a:t>! !</a:t>
            </a:r>
          </a:p>
        </p:txBody>
      </p:sp>
      <p:sp>
        <p:nvSpPr>
          <p:cNvPr id="11274" name="Rectangle 72">
            <a:extLst>
              <a:ext uri="{FF2B5EF4-FFF2-40B4-BE49-F238E27FC236}">
                <a16:creationId xmlns:a16="http://schemas.microsoft.com/office/drawing/2014/main" id="{ABC393A5-BD11-457E-8CA4-94E59763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5580063"/>
            <a:ext cx="1081087" cy="396875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sz="1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기대효과</a:t>
            </a:r>
            <a:endParaRPr lang="ko-KR" altLang="en-US" sz="13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275" name="Rectangle 2">
            <a:extLst>
              <a:ext uri="{FF2B5EF4-FFF2-40B4-BE49-F238E27FC236}">
                <a16:creationId xmlns:a16="http://schemas.microsoft.com/office/drawing/2014/main" id="{73DFBB48-531A-41C4-BA00-DFD1A2E7A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771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Ⅲ.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교육특징 및 기대효과</a:t>
            </a:r>
          </a:p>
        </p:txBody>
      </p:sp>
      <p:sp>
        <p:nvSpPr>
          <p:cNvPr id="11276" name="슬라이드 번호 개체 틀 1">
            <a:extLst>
              <a:ext uri="{FF2B5EF4-FFF2-40B4-BE49-F238E27FC236}">
                <a16:creationId xmlns:a16="http://schemas.microsoft.com/office/drawing/2014/main" id="{001B52D7-1F27-418F-A110-50303C24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27763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FC4BC41A-8CEC-447F-80D4-840A11DE102F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4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0469052-9EF0-4BE2-8C9B-B3175EC1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779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Ⅲ.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교육특징 및 기대효과</a:t>
            </a:r>
          </a:p>
        </p:txBody>
      </p:sp>
      <p:sp>
        <p:nvSpPr>
          <p:cNvPr id="12291" name="슬라이드 번호 개체 틀 1">
            <a:extLst>
              <a:ext uri="{FF2B5EF4-FFF2-40B4-BE49-F238E27FC236}">
                <a16:creationId xmlns:a16="http://schemas.microsoft.com/office/drawing/2014/main" id="{ABF7F594-965B-459F-9B10-3D53B876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27763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82ED77D4-C60E-4624-A568-1E08055B5F6A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5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18E76-630D-41F5-8377-8F2677E3E109}"/>
              </a:ext>
            </a:extLst>
          </p:cNvPr>
          <p:cNvSpPr txBox="1"/>
          <p:nvPr/>
        </p:nvSpPr>
        <p:spPr>
          <a:xfrm>
            <a:off x="182563" y="614363"/>
            <a:ext cx="90360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latin typeface="+mn-ea"/>
                <a:ea typeface="+mn-ea"/>
              </a:rPr>
              <a:t>자랑스런</a:t>
            </a:r>
            <a:r>
              <a:rPr lang="en-US" altLang="ko-KR" sz="1600" b="1" dirty="0">
                <a:latin typeface="+mn-ea"/>
                <a:ea typeface="+mn-ea"/>
              </a:rPr>
              <a:t>, </a:t>
            </a:r>
            <a:r>
              <a:rPr lang="ko-KR" altLang="en-US" sz="1600" b="1" dirty="0" err="1">
                <a:latin typeface="+mn-ea"/>
                <a:ea typeface="+mn-ea"/>
              </a:rPr>
              <a:t>맥세스</a:t>
            </a:r>
            <a:r>
              <a:rPr lang="ko-KR" altLang="en-US" sz="1600" b="1" dirty="0">
                <a:latin typeface="+mn-ea"/>
                <a:ea typeface="+mn-ea"/>
              </a:rPr>
              <a:t> 전문가 과정 수료생의 </a:t>
            </a:r>
            <a:r>
              <a:rPr lang="en-US" altLang="ko-KR" sz="1600" b="1" dirty="0">
                <a:latin typeface="+mn-ea"/>
                <a:ea typeface="+mn-ea"/>
              </a:rPr>
              <a:t>‘</a:t>
            </a:r>
            <a:r>
              <a:rPr lang="ko-KR" altLang="en-US" sz="1600" b="1" dirty="0">
                <a:latin typeface="+mn-ea"/>
                <a:ea typeface="+mn-ea"/>
              </a:rPr>
              <a:t>성장</a:t>
            </a:r>
            <a:r>
              <a:rPr lang="en-US" altLang="ko-KR" sz="1600" b="1" dirty="0">
                <a:latin typeface="+mn-ea"/>
                <a:ea typeface="+mn-ea"/>
              </a:rPr>
              <a:t>&amp;</a:t>
            </a:r>
            <a:r>
              <a:rPr lang="ko-KR" altLang="en-US" sz="1600" b="1" dirty="0" err="1">
                <a:latin typeface="+mn-ea"/>
                <a:ea typeface="+mn-ea"/>
              </a:rPr>
              <a:t>성과＇는</a:t>
            </a:r>
            <a:r>
              <a:rPr lang="ko-KR" altLang="en-US" sz="1600" b="1" dirty="0">
                <a:latin typeface="+mn-ea"/>
                <a:ea typeface="+mn-ea"/>
              </a:rPr>
              <a:t> 다음과 같습니다</a:t>
            </a:r>
            <a:r>
              <a:rPr lang="en-US" altLang="ko-KR" sz="1600" b="1" dirty="0">
                <a:latin typeface="+mn-ea"/>
                <a:ea typeface="+mn-ea"/>
              </a:rPr>
              <a:t>.</a:t>
            </a:r>
            <a:endParaRPr lang="ko-KR" altLang="en-US" sz="1600" b="1" dirty="0">
              <a:latin typeface="+mn-ea"/>
              <a:ea typeface="+mn-ea"/>
            </a:endParaRPr>
          </a:p>
        </p:txBody>
      </p:sp>
      <p:graphicFrame>
        <p:nvGraphicFramePr>
          <p:cNvPr id="12293" name="차트 13">
            <a:extLst>
              <a:ext uri="{FF2B5EF4-FFF2-40B4-BE49-F238E27FC236}">
                <a16:creationId xmlns:a16="http://schemas.microsoft.com/office/drawing/2014/main" id="{320FAD44-27EA-4EA3-B0A4-82CEBCAB70FD}"/>
              </a:ext>
            </a:extLst>
          </p:cNvPr>
          <p:cNvGraphicFramePr>
            <a:graphicFrameLocks/>
          </p:cNvGraphicFramePr>
          <p:nvPr/>
        </p:nvGraphicFramePr>
        <p:xfrm>
          <a:off x="560388" y="2290763"/>
          <a:ext cx="4464050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hart" r:id="rId3" imgW="4468755" imgH="3316511" progId="Excel.Chart.8">
                  <p:embed/>
                </p:oleObj>
              </mc:Choice>
              <mc:Fallback>
                <p:oleObj name="Chart" r:id="rId3" imgW="4468755" imgH="3316511" progId="Excel.Chart.8">
                  <p:embed/>
                  <p:pic>
                    <p:nvPicPr>
                      <p:cNvPr id="0" name="차트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2290763"/>
                        <a:ext cx="4464050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34814B0-B350-45DC-B5DA-AED6265457CA}"/>
              </a:ext>
            </a:extLst>
          </p:cNvPr>
          <p:cNvSpPr txBox="1"/>
          <p:nvPr/>
        </p:nvSpPr>
        <p:spPr>
          <a:xfrm>
            <a:off x="1004888" y="2468563"/>
            <a:ext cx="50942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>
                <a:latin typeface="+mn-ea"/>
                <a:ea typeface="+mn-ea"/>
              </a:rPr>
              <a:t>0</a:t>
            </a:r>
            <a:r>
              <a:rPr lang="ko-KR" altLang="en-US" sz="1600" b="1" dirty="0">
                <a:latin typeface="+mn-ea"/>
                <a:ea typeface="+mn-ea"/>
              </a:rPr>
              <a:t>기부터 </a:t>
            </a:r>
            <a:r>
              <a:rPr lang="en-US" altLang="ko-KR" sz="1600" b="1" dirty="0">
                <a:latin typeface="+mn-ea"/>
                <a:ea typeface="+mn-ea"/>
              </a:rPr>
              <a:t>31</a:t>
            </a:r>
            <a:r>
              <a:rPr lang="ko-KR" altLang="en-US" sz="1600" b="1" dirty="0">
                <a:latin typeface="+mn-ea"/>
                <a:ea typeface="+mn-ea"/>
              </a:rPr>
              <a:t>기까지</a:t>
            </a:r>
            <a:endParaRPr lang="en-US" altLang="ko-KR" sz="1600" b="1" dirty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>
                <a:latin typeface="+mn-ea"/>
                <a:ea typeface="+mn-ea"/>
              </a:rPr>
              <a:t> 누적 수료생은 </a:t>
            </a:r>
            <a:endParaRPr lang="en-US" altLang="ko-KR" sz="1600" b="1" dirty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>
                <a:latin typeface="+mn-ea"/>
                <a:ea typeface="+mn-ea"/>
              </a:rPr>
              <a:t>약 </a:t>
            </a:r>
            <a:r>
              <a:rPr lang="en-US" altLang="ko-KR" sz="2800" b="1" dirty="0">
                <a:latin typeface="+mn-ea"/>
                <a:ea typeface="+mn-ea"/>
              </a:rPr>
              <a:t>1,400</a:t>
            </a:r>
            <a:r>
              <a:rPr lang="ko-KR" altLang="en-US" sz="1600" b="1" dirty="0">
                <a:latin typeface="+mn-ea"/>
                <a:ea typeface="+mn-ea"/>
              </a:rPr>
              <a:t>여명</a:t>
            </a:r>
            <a:endParaRPr lang="en-US" altLang="ko-KR" sz="1600" b="1" dirty="0">
              <a:latin typeface="+mn-ea"/>
              <a:ea typeface="+mn-ea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FB15130-41FD-498B-BEB6-6F059E5FF6AD}"/>
              </a:ext>
            </a:extLst>
          </p:cNvPr>
          <p:cNvSpPr/>
          <p:nvPr/>
        </p:nvSpPr>
        <p:spPr>
          <a:xfrm>
            <a:off x="5651500" y="2203450"/>
            <a:ext cx="3462338" cy="8477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77800">
              <a:defRPr/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1. 30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개 미만의 본부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CEO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에서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, 200%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이상 성장한 수료생 기업 다수배출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A427AC-8782-4D33-9888-4649FEEF1682}"/>
              </a:ext>
            </a:extLst>
          </p:cNvPr>
          <p:cNvSpPr txBox="1"/>
          <p:nvPr/>
        </p:nvSpPr>
        <p:spPr>
          <a:xfrm>
            <a:off x="614363" y="4570413"/>
            <a:ext cx="7810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>
                <a:latin typeface="+mn-ea"/>
                <a:ea typeface="+mn-ea"/>
              </a:rPr>
              <a:t>34</a:t>
            </a:r>
            <a:r>
              <a:rPr lang="ko-KR" altLang="en-US" sz="1600" b="1" dirty="0">
                <a:latin typeface="+mn-ea"/>
                <a:ea typeface="+mn-ea"/>
              </a:rPr>
              <a:t>명</a:t>
            </a:r>
            <a:endParaRPr lang="en-US" altLang="ko-KR" sz="1600" b="1" dirty="0">
              <a:latin typeface="+mn-ea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7296C-98D8-40D0-ABFE-942DE5A86729}"/>
              </a:ext>
            </a:extLst>
          </p:cNvPr>
          <p:cNvSpPr txBox="1"/>
          <p:nvPr/>
        </p:nvSpPr>
        <p:spPr>
          <a:xfrm>
            <a:off x="4168775" y="2576513"/>
            <a:ext cx="10287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>
                <a:latin typeface="+mn-ea"/>
                <a:ea typeface="+mn-ea"/>
              </a:rPr>
              <a:t>1,398</a:t>
            </a:r>
            <a:r>
              <a:rPr lang="ko-KR" altLang="en-US" sz="1600" b="1" dirty="0">
                <a:latin typeface="+mn-ea"/>
                <a:ea typeface="+mn-ea"/>
              </a:rPr>
              <a:t>명</a:t>
            </a:r>
            <a:endParaRPr lang="en-US" altLang="ko-KR" sz="1600" b="1" dirty="0">
              <a:latin typeface="+mn-ea"/>
              <a:ea typeface="+mn-ea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65A6984-94DE-455C-B678-BD30ACD59F3D}"/>
              </a:ext>
            </a:extLst>
          </p:cNvPr>
          <p:cNvSpPr/>
          <p:nvPr/>
        </p:nvSpPr>
        <p:spPr>
          <a:xfrm>
            <a:off x="5672138" y="3236913"/>
            <a:ext cx="3462337" cy="8477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2.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사원에서 부장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임직원으로</a:t>
            </a: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marL="177800">
              <a:defRPr/>
            </a:pP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성장한 수료생 다수배출 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73B91F6-EEDC-488A-B60E-DA683876D653}"/>
              </a:ext>
            </a:extLst>
          </p:cNvPr>
          <p:cNvSpPr/>
          <p:nvPr/>
        </p:nvSpPr>
        <p:spPr>
          <a:xfrm>
            <a:off x="5700713" y="4273550"/>
            <a:ext cx="3460750" cy="84931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77800">
              <a:defRPr/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3.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협력사의 매출신장률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30%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이상의 기업으로 성장 배출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8054C2-C2E5-4B13-98BA-2C402477832D}"/>
              </a:ext>
            </a:extLst>
          </p:cNvPr>
          <p:cNvSpPr txBox="1"/>
          <p:nvPr/>
        </p:nvSpPr>
        <p:spPr>
          <a:xfrm>
            <a:off x="685800" y="5376863"/>
            <a:ext cx="5540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latin typeface="+mn-ea"/>
                <a:ea typeface="+mn-ea"/>
              </a:rPr>
              <a:t>2004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AAB411-46D5-4061-B5B4-41EBC5DBDCAD}"/>
              </a:ext>
            </a:extLst>
          </p:cNvPr>
          <p:cNvSpPr txBox="1"/>
          <p:nvPr/>
        </p:nvSpPr>
        <p:spPr>
          <a:xfrm>
            <a:off x="4314825" y="5411788"/>
            <a:ext cx="5556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latin typeface="+mn-ea"/>
                <a:ea typeface="+mn-ea"/>
              </a:rPr>
              <a:t>2020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4B360F9E-96A6-4D7A-A0C2-466E26AA1B3D}"/>
              </a:ext>
            </a:extLst>
          </p:cNvPr>
          <p:cNvSpPr/>
          <p:nvPr/>
        </p:nvSpPr>
        <p:spPr>
          <a:xfrm>
            <a:off x="325438" y="1655763"/>
            <a:ext cx="5221287" cy="4105275"/>
          </a:xfrm>
          <a:prstGeom prst="rightArrow">
            <a:avLst>
              <a:gd name="adj1" fmla="val 100000"/>
              <a:gd name="adj2" fmla="val 11057"/>
            </a:avLst>
          </a:prstGeom>
          <a:noFill/>
          <a:ln>
            <a:solidFill>
              <a:srgbClr val="001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6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3F0E8-7864-4342-A550-1EDAFDCC10FF}"/>
              </a:ext>
            </a:extLst>
          </p:cNvPr>
          <p:cNvSpPr txBox="1"/>
          <p:nvPr/>
        </p:nvSpPr>
        <p:spPr>
          <a:xfrm>
            <a:off x="182563" y="587375"/>
            <a:ext cx="92519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1" dirty="0">
                <a:latin typeface="+mn-ea"/>
                <a:ea typeface="+mn-ea"/>
              </a:rPr>
              <a:t>그 이유는 글로벌 스탠다드에 맞는 프랜차이즈 시스템 구성을 위한 교육과정이기 때문입니다</a:t>
            </a:r>
            <a:r>
              <a:rPr lang="en-US" altLang="ko-KR" b="1" dirty="0">
                <a:latin typeface="+mn-ea"/>
                <a:ea typeface="+mn-ea"/>
              </a:rPr>
              <a:t>.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DF54D5A6-2DAD-4188-8DF7-BED8C0D7B462}"/>
              </a:ext>
            </a:extLst>
          </p:cNvPr>
          <p:cNvSpPr/>
          <p:nvPr/>
        </p:nvSpPr>
        <p:spPr>
          <a:xfrm>
            <a:off x="323850" y="1308100"/>
            <a:ext cx="3887788" cy="261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[1~3</a:t>
            </a:r>
            <a:r>
              <a:rPr kumimoji="0" lang="ko-KR" altLang="en-US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주차</a:t>
            </a:r>
            <a:r>
              <a:rPr kumimoji="0" lang="en-US" altLang="ko-KR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] </a:t>
            </a:r>
            <a:r>
              <a:rPr kumimoji="0" lang="ko-KR" altLang="en-US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입학식 및 </a:t>
            </a:r>
            <a:r>
              <a:rPr kumimoji="0" lang="en-US" altLang="ko-KR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FC </a:t>
            </a:r>
            <a:r>
              <a:rPr kumimoji="0" lang="ko-KR" altLang="en-US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핵심전략 및 전술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066800"/>
            <a:ext cx="719137" cy="503238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FC</a:t>
            </a: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핵심</a:t>
            </a:r>
          </a:p>
          <a:p>
            <a:pPr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전략 및 </a:t>
            </a:r>
          </a:p>
          <a:p>
            <a:pPr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066800"/>
            <a:ext cx="719138" cy="503238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업</a:t>
            </a: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출점</a:t>
            </a: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066800"/>
            <a:ext cx="719138" cy="503238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1066800"/>
            <a:ext cx="719138" cy="503238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066800"/>
            <a:ext cx="719137" cy="503238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1066800"/>
            <a:ext cx="719137" cy="503238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graphicFrame>
        <p:nvGraphicFramePr>
          <p:cNvPr id="49" name="Group 77">
            <a:extLst>
              <a:ext uri="{FF2B5EF4-FFF2-40B4-BE49-F238E27FC236}">
                <a16:creationId xmlns:a16="http://schemas.microsoft.com/office/drawing/2014/main" id="{FCAE17FF-82D8-4898-94FB-6BE385A15D36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649413"/>
          <a:ext cx="9055100" cy="4502150"/>
        </p:xfrm>
        <a:graphic>
          <a:graphicData uri="http://schemas.openxmlformats.org/drawingml/2006/table">
            <a:tbl>
              <a:tblPr/>
              <a:tblGrid>
                <a:gridCol w="504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0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6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740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교육과목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주요강의내용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세부교육내용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교육내용설명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시간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강사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과제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823">
                <a:tc rowSpan="3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핵심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전략 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및 전술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(13H)</a:t>
                      </a:r>
                    </a:p>
                  </a:txBody>
                  <a:tcPr marL="55843" marR="55843" marT="74477" marB="7447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</a:t>
                      </a: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이해와 기획</a:t>
                      </a:r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.Ⅰ</a:t>
                      </a:r>
                      <a:endParaRPr lang="en-US" altLang="ko-KR" sz="10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algn="ctr">
                        <a:defRPr/>
                      </a:pPr>
                      <a:r>
                        <a:rPr lang="en-US" altLang="ko-KR" sz="9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(FC=Franchise)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프랜차이즈란 무엇인가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?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산업의 이해 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(FC)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의 개념 및 특성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장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·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단점의 이해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시스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템의 유형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가맹본사와 가맹점주의 역할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체인 형태별 개념과 특성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정리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-2019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산업동향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&lt;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맥세스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전수 조사 자료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&gt;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업종에 따른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시스템의 특징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비즈니스 포맷형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프랜차이징의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탄생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팀프로젝트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선정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3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</a:t>
                      </a: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이해와 기획</a:t>
                      </a:r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.Ⅱ</a:t>
                      </a:r>
                      <a:endParaRPr lang="en-US" altLang="en-US" sz="11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어떤 장사라도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 될 수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있는가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비즈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콘셉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이해 및 시스템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구조 파악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우량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본사가 되는 조건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로열티 체계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화될 수 있는 장사의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가지 전제조건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를 시작하기 전에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시작 후에 확인해야 할 사항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-FC Biz Concept (Development Sys.-</a:t>
                      </a:r>
                      <a:r>
                        <a:rPr kumimoji="1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OpeningSys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-Operation Sys.-Merchandising Sys.-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관리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Sys.)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의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이해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본사의 절대조건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: 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본사로서 채워야 할 요소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조건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본사로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 성공하는 사내체질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사풍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/CEO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덕목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손쉽게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사업을 전개시키는 것은 큰 상처 원인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로열티 체계 구축을 위한 조건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프랜차이즈경영론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p.17~41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25"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35" marR="54835" marT="70338" marB="70338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입학식</a:t>
                      </a: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맥세스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프랜차이즈 전문가 과정 교육 오리엔테이션 및 입학식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849" marR="55849" marT="74465" marB="74465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1H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교육담당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640"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</a:t>
                      </a: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본사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경영론</a:t>
                      </a: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7.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시스템을 통한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just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본사 경영방법 </a:t>
                      </a:r>
                    </a:p>
                    <a:p>
                      <a:pPr marL="0" marR="0" lvl="0" indent="0" algn="just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8.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비즈니스의 사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just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회적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책임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(CSR)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비즈니스의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산업론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/FC Biz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산업론의 방향 매김 사례연구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-FC Biz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의 기본적 사상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/FC Biz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의 경영이념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사례연구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/FC Biz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Vision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은 왜 필요한가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?/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경영전략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본사와 가맹점주의 사회적 책임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(CSR) 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본사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갑질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상생방법</a:t>
                      </a:r>
                      <a:endParaRPr lang="ko-KR" altLang="en-US" sz="1400" dirty="0"/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프랜차이즈경영론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p.42~109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7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9.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경영기획과 재무관리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기업가치 향상을 추구하는 경영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재무제표의 구조와 보는 방법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재무 분석의 목적과 방법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수익성분석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안정성 분석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캐쉬플로어분석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생산성 분석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3H</a:t>
                      </a: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최성윤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팀구성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공지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1">
            <a:extLst>
              <a:ext uri="{FF2B5EF4-FFF2-40B4-BE49-F238E27FC236}">
                <a16:creationId xmlns:a16="http://schemas.microsoft.com/office/drawing/2014/main" id="{88E6EA4B-53EF-42F2-8B2E-E1EB0857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2050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10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F72B3A4A-852D-4FB8-BB1E-2E4EBE65BE4B}" type="slidenum">
              <a:rPr lang="en-US" altLang="ko-KR" sz="1100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7</a:t>
            </a:fld>
            <a:r>
              <a:rPr lang="en-US" altLang="ko-KR" sz="110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49C9752-ABC1-4116-AEE9-F29B673B3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AB820018-31E2-4AB5-BC72-F145EF7A0540}"/>
              </a:ext>
            </a:extLst>
          </p:cNvPr>
          <p:cNvSpPr/>
          <p:nvPr/>
        </p:nvSpPr>
        <p:spPr>
          <a:xfrm>
            <a:off x="323850" y="833438"/>
            <a:ext cx="3887788" cy="261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[3~6</a:t>
            </a:r>
            <a:r>
              <a:rPr kumimoji="0" lang="ko-KR" altLang="en-US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주차</a:t>
            </a:r>
            <a:r>
              <a:rPr kumimoji="0" lang="en-US" altLang="ko-KR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] FC </a:t>
            </a:r>
            <a:r>
              <a:rPr kumimoji="0" lang="ko-KR" altLang="en-US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 영업</a:t>
            </a:r>
            <a:r>
              <a:rPr kumimoji="0" lang="en-US" altLang="ko-KR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kumimoji="0" lang="ko-KR" altLang="en-US" sz="1400" kern="0" dirty="0" err="1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출점</a:t>
            </a:r>
            <a:r>
              <a:rPr kumimoji="0" lang="en-US" altLang="ko-KR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kumimoji="0" lang="ko-KR" altLang="en-US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시스템</a:t>
            </a:r>
          </a:p>
        </p:txBody>
      </p:sp>
      <p:sp>
        <p:nvSpPr>
          <p:cNvPr id="35" name="AutoShape 1797">
            <a:extLst>
              <a:ext uri="{FF2B5EF4-FFF2-40B4-BE49-F238E27FC236}">
                <a16:creationId xmlns:a16="http://schemas.microsoft.com/office/drawing/2014/main" id="{98370911-824F-4A89-9A00-4616E3917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612775"/>
            <a:ext cx="719137" cy="503238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FC</a:t>
            </a: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핵심</a:t>
            </a:r>
          </a:p>
          <a:p>
            <a:pPr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전략 및 </a:t>
            </a:r>
          </a:p>
          <a:p>
            <a:pPr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전술</a:t>
            </a:r>
          </a:p>
        </p:txBody>
      </p:sp>
      <p:sp>
        <p:nvSpPr>
          <p:cNvPr id="36" name="AutoShape 1817">
            <a:extLst>
              <a:ext uri="{FF2B5EF4-FFF2-40B4-BE49-F238E27FC236}">
                <a16:creationId xmlns:a16="http://schemas.microsoft.com/office/drawing/2014/main" id="{E30A29F7-CE32-43E4-B721-19C0DABC0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12775"/>
            <a:ext cx="719138" cy="503238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kern="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개발영</a:t>
            </a:r>
            <a:endParaRPr lang="ko-KR" altLang="en-US" sz="1000" kern="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업</a:t>
            </a: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000" kern="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출점</a:t>
            </a: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7" name="AutoShape 1818">
            <a:extLst>
              <a:ext uri="{FF2B5EF4-FFF2-40B4-BE49-F238E27FC236}">
                <a16:creationId xmlns:a16="http://schemas.microsoft.com/office/drawing/2014/main" id="{943B1D0A-5617-4D33-8EE0-C26E98F10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612775"/>
            <a:ext cx="719138" cy="503238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8" name="AutoShape 1819">
            <a:extLst>
              <a:ext uri="{FF2B5EF4-FFF2-40B4-BE49-F238E27FC236}">
                <a16:creationId xmlns:a16="http://schemas.microsoft.com/office/drawing/2014/main" id="{9D33AC26-C256-4AE3-9351-A133651BD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12775"/>
            <a:ext cx="719138" cy="503238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9" name="AutoShape 1820">
            <a:extLst>
              <a:ext uri="{FF2B5EF4-FFF2-40B4-BE49-F238E27FC236}">
                <a16:creationId xmlns:a16="http://schemas.microsoft.com/office/drawing/2014/main" id="{EC98FF79-BEC8-491A-B7DA-487D1016A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612775"/>
            <a:ext cx="719137" cy="503238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40" name="AutoShape 1821">
            <a:extLst>
              <a:ext uri="{FF2B5EF4-FFF2-40B4-BE49-F238E27FC236}">
                <a16:creationId xmlns:a16="http://schemas.microsoft.com/office/drawing/2014/main" id="{4EC3E4F5-7C3E-486A-9AB3-4261F34F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612775"/>
            <a:ext cx="719137" cy="503238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graphicFrame>
        <p:nvGraphicFramePr>
          <p:cNvPr id="41" name="Group 235">
            <a:extLst>
              <a:ext uri="{FF2B5EF4-FFF2-40B4-BE49-F238E27FC236}">
                <a16:creationId xmlns:a16="http://schemas.microsoft.com/office/drawing/2014/main" id="{66440CF2-618B-43FF-89E0-061EFD70E6F5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152525"/>
          <a:ext cx="9055100" cy="5146675"/>
        </p:xfrm>
        <a:graphic>
          <a:graphicData uri="http://schemas.openxmlformats.org/drawingml/2006/table">
            <a:tbl>
              <a:tblPr/>
              <a:tblGrid>
                <a:gridCol w="503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4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3126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교육과목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주요강의내용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세부교육내용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교육내용설명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시간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강사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과제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412">
                <a:tc rowSpan="5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ctr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핵심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전략 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및 전술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(13H)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en-US" altLang="ko-KR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Contract </a:t>
                      </a: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기능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11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의 해석과 이해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7800" marR="0" lvl="0" indent="-177800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10.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가맹사업거래법과 시행령 해석</a:t>
                      </a:r>
                    </a:p>
                    <a:p>
                      <a:pPr marL="177800" marR="0" lvl="0" indent="-177800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11.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정보공개서 및 가맹계약서 설계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작성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계약과 가맹사업법의 이해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가맹사업법의 제정 및 그 목적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사업법의 적용범위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가맹사업법의 기본원칙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가맹사업법의 항목별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해석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가맹계약서 이해 및 설계방법</a:t>
                      </a:r>
                    </a:p>
                    <a:p>
                      <a:pPr marL="88900" marR="0" lvl="0" indent="-8890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지속 강화된 가맹사업법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규제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본부 경영시스템으로의 적용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자사 계약서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정보공개서 지참</a:t>
                      </a:r>
                      <a:endParaRPr kumimoji="1" lang="ko-KR" altLang="ko-KR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“</a:t>
                      </a:r>
                      <a:r>
                        <a:rPr lang="ko-KR" altLang="en-US" sz="10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가맹사업노하우 노하우 </a:t>
                      </a:r>
                      <a:r>
                        <a:rPr lang="en-US" altLang="ko-KR" sz="10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70%”</a:t>
                      </a:r>
                      <a:r>
                        <a:rPr lang="ko-KR" altLang="en-US" sz="10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영업지역 설정</a:t>
                      </a:r>
                      <a:r>
                        <a:rPr lang="en-US" altLang="ko-KR" sz="10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0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예상매출액 자료 서면으로 예비 가맹점주에게 어떻게 제공할 것인가</a:t>
                      </a:r>
                      <a:r>
                        <a:rPr lang="en-US" altLang="ko-KR" sz="10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?</a:t>
                      </a:r>
                      <a:endParaRPr lang="ko-KR" altLang="en-US" sz="10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4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Ⅰ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전용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출점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Sys. (18H)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 개발의 전제 조건과</a:t>
                      </a:r>
                      <a:endParaRPr lang="en-US" altLang="ko-KR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 기획</a:t>
                      </a:r>
                      <a:endParaRPr lang="en-US" altLang="ko-KR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 전개전략</a:t>
                      </a:r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unit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화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2. FC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출점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전략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개발조직 및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RFC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목표관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리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(KPI) 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가맹실무패키지 시스템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노동강도 대비 수익성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가맹상품의 다양성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출점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전략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출점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현황 파악 및 분석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데이터 수집 및 분석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(Collect Data &amp; Analyze)/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결정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개발조직 구성 및 주요업무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/RFC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목표관리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-RFC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의 일과 자질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매출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수익예측에 대한 본사 대응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개발영업은 시스템으로 일년의 흐름에 따라 진행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 전개 이론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팀구성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팀프로젝트 컨설턴트 구성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프랜차이즈경영론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p.115~144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7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5.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징벌적 손해배상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가맹점과의 계약까지의 트러블 징벌적 손해배상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징벌적 손해배상에 대한 이해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사례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[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]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맥세스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출신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CEO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특강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시스템 구축 이렇게 했다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CEO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326"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개발실무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전문가 영역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Ⅰ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ctr" latinLnBrk="1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6.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입지∙상권조사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이론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예상매출산정을 위한 영업지역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(T/A)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설정을 위한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Market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조사분석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영업지역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(T/A)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선정 및 등급조정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/No.1.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입지선정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팀프로젝트</a:t>
                      </a:r>
                      <a:b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</a:b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설명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8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7.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도상연습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팀별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객관적 근거 확보를 위한 강사 지도하에 영업지역설정을 위한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상권분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just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석 지도 도상 연습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;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객관적 조사방법 습득</a:t>
                      </a:r>
                    </a:p>
                    <a:p>
                      <a:pPr marL="0" marR="0" lvl="0" indent="0" algn="just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발표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상권선정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개발실무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전문가 영역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Ⅱ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8.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현장 실습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팀별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강사 지도하에 팀별 현장 상권 분석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8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단계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Map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작업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전시간 작성한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8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단계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Map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발표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선정된 입지에 대한 사업계획서 작성 이론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Map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작업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제출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56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개발실무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전문가 영역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Ⅲ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9.Map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작업 발표 및 </a:t>
                      </a:r>
                    </a:p>
                    <a:p>
                      <a:pPr marL="0" marR="0" lvl="0" indent="0" algn="just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사업계획서 작성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사업계획서 작성 상권조사기반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매출예측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타당성 검토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선정된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No.1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후보지 임대차계약 권리계약 방법론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ctr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사업계획서 작성 제출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9048FF8-C4AE-4CAA-8C6E-C3C8E740E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15363" name="슬라이드 번호 개체 틀 1">
            <a:extLst>
              <a:ext uri="{FF2B5EF4-FFF2-40B4-BE49-F238E27FC236}">
                <a16:creationId xmlns:a16="http://schemas.microsoft.com/office/drawing/2014/main" id="{6014287D-9FE4-432B-A871-F43D8308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2050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10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D00612F7-7DAB-48BB-BE4C-E7EB2ACA69B4}" type="slidenum">
              <a:rPr lang="en-US" altLang="ko-KR" sz="1100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8</a:t>
            </a:fld>
            <a:r>
              <a:rPr lang="en-US" altLang="ko-KR" sz="110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7D77C921-99B2-4A8B-B176-D8DFAEA501B8}"/>
              </a:ext>
            </a:extLst>
          </p:cNvPr>
          <p:cNvSpPr/>
          <p:nvPr/>
        </p:nvSpPr>
        <p:spPr>
          <a:xfrm>
            <a:off x="323850" y="831850"/>
            <a:ext cx="3887788" cy="260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[6~7</a:t>
            </a:r>
            <a:r>
              <a:rPr kumimoji="0" lang="ko-KR" altLang="en-US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주차</a:t>
            </a:r>
            <a:r>
              <a:rPr kumimoji="0" lang="en-US" altLang="ko-KR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] FC </a:t>
            </a:r>
            <a:r>
              <a:rPr kumimoji="0" lang="ko-KR" altLang="en-US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개점 </a:t>
            </a:r>
            <a:r>
              <a:rPr kumimoji="0" lang="en-US" altLang="ko-KR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· </a:t>
            </a:r>
            <a:r>
              <a:rPr kumimoji="0" lang="ko-KR" altLang="en-US" sz="1400" kern="0" dirty="0">
                <a:solidFill>
                  <a:srgbClr val="5C92B5">
                    <a:lumMod val="50000"/>
                  </a:srgb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운영 시스템</a:t>
            </a:r>
          </a:p>
        </p:txBody>
      </p:sp>
      <p:sp>
        <p:nvSpPr>
          <p:cNvPr id="33" name="AutoShape 1797">
            <a:extLst>
              <a:ext uri="{FF2B5EF4-FFF2-40B4-BE49-F238E27FC236}">
                <a16:creationId xmlns:a16="http://schemas.microsoft.com/office/drawing/2014/main" id="{FFF169DA-D9AC-4134-BAAB-2BDB798A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649288"/>
            <a:ext cx="719137" cy="503237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DEDEDE">
                <a:lumMod val="90000"/>
              </a:srgb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FC</a:t>
            </a: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핵심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전략 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전술</a:t>
            </a:r>
          </a:p>
        </p:txBody>
      </p:sp>
      <p:sp>
        <p:nvSpPr>
          <p:cNvPr id="34" name="AutoShape 1817">
            <a:extLst>
              <a:ext uri="{FF2B5EF4-FFF2-40B4-BE49-F238E27FC236}">
                <a16:creationId xmlns:a16="http://schemas.microsoft.com/office/drawing/2014/main" id="{469BAAAA-7F70-4A19-9A7C-05BA030B1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49288"/>
            <a:ext cx="719138" cy="503237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kern="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개발영</a:t>
            </a:r>
            <a:endParaRPr lang="ko-KR" altLang="en-US" sz="1000" kern="0" dirty="0">
              <a:solidFill>
                <a:prstClr val="black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defRPr/>
            </a:pPr>
            <a:r>
              <a:rPr lang="ko-KR" altLang="en-US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업</a:t>
            </a: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000" kern="0" dirty="0" err="1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출점</a:t>
            </a: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>
              <a:defRPr/>
            </a:pPr>
            <a:r>
              <a:rPr lang="en-US" altLang="ko-KR" sz="1000" kern="0" dirty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5" name="AutoShape 1818">
            <a:extLst>
              <a:ext uri="{FF2B5EF4-FFF2-40B4-BE49-F238E27FC236}">
                <a16:creationId xmlns:a16="http://schemas.microsoft.com/office/drawing/2014/main" id="{B15B11D7-220C-442B-A0F4-9E8D1F5C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649288"/>
            <a:ext cx="719138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개점</a:t>
            </a:r>
          </a:p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6" name="AutoShape 1819">
            <a:extLst>
              <a:ext uri="{FF2B5EF4-FFF2-40B4-BE49-F238E27FC236}">
                <a16:creationId xmlns:a16="http://schemas.microsoft.com/office/drawing/2014/main" id="{9A8A2B30-3019-4FDB-9D47-88F99E71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49288"/>
            <a:ext cx="719138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SV</a:t>
            </a:r>
          </a:p>
          <a:p>
            <a:pPr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7" name="AutoShape 1820">
            <a:extLst>
              <a:ext uri="{FF2B5EF4-FFF2-40B4-BE49-F238E27FC236}">
                <a16:creationId xmlns:a16="http://schemas.microsoft.com/office/drawing/2014/main" id="{021FB564-8382-46FD-AF6F-CFD1910D3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649288"/>
            <a:ext cx="719137" cy="503237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sp>
        <p:nvSpPr>
          <p:cNvPr id="38" name="AutoShape 1821">
            <a:extLst>
              <a:ext uri="{FF2B5EF4-FFF2-40B4-BE49-F238E27FC236}">
                <a16:creationId xmlns:a16="http://schemas.microsoft.com/office/drawing/2014/main" id="{391F6BB1-3265-4A9B-BD18-289E2A77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649288"/>
            <a:ext cx="719137" cy="503237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kern="0">
                <a:solidFill>
                  <a:prstClr val="black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Sys.</a:t>
            </a:r>
          </a:p>
        </p:txBody>
      </p:sp>
      <p:graphicFrame>
        <p:nvGraphicFramePr>
          <p:cNvPr id="39" name="Group 82">
            <a:extLst>
              <a:ext uri="{FF2B5EF4-FFF2-40B4-BE49-F238E27FC236}">
                <a16:creationId xmlns:a16="http://schemas.microsoft.com/office/drawing/2014/main" id="{683F961E-7A8E-48AC-921D-8BEF4626216E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211263"/>
          <a:ext cx="9055100" cy="4759325"/>
        </p:xfrm>
        <a:graphic>
          <a:graphicData uri="http://schemas.openxmlformats.org/drawingml/2006/table">
            <a:tbl>
              <a:tblPr/>
              <a:tblGrid>
                <a:gridCol w="50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1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0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017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교육과목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주요강의내용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세부교육내용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교육내용설명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시간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강사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과제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393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Ⅰ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전용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출점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Sys. (18H)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defTabSz="946150"/>
                      <a:endParaRPr lang="ko-KR" altLang="en-US" sz="11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 개발</a:t>
                      </a:r>
                      <a:b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</a:b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발굴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전략</a:t>
                      </a: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266700" marR="0" lvl="0" indent="-26670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10.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사업 규모별  가맹점 발굴 전략</a:t>
                      </a:r>
                    </a:p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266700" marR="0" lvl="0" indent="-26670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11.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 개발 및 홍보 실무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 발굴전략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고객설정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가맹점발굴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 전개전략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홍보 및 광고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인터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넷에 의한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Mass MKT./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개별설득에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의한 적극적 현장모집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/RFC Skill 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Book/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창업 강좌 및 협력자 활용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허위과장정보제공 유형과 대응방법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기업 사례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81"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22" marB="7032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22" marB="7032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22" marB="7032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66700" marR="0" lvl="0" indent="-26670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[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]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 협상론과 해외 진출 방법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22" marB="70322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양광모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98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7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Ⅱ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개점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Sys.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구축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(3H)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개점기획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및 실무</a:t>
                      </a: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77800" marR="0" lvl="0" indent="-177800" algn="just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개점 업무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Flow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및 개점 업무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b="1" u="sng" kern="12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※</a:t>
                      </a:r>
                      <a:r>
                        <a:rPr lang="ko-KR" altLang="en-US" sz="1000" b="1" u="sng" kern="12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선정된 </a:t>
                      </a:r>
                      <a:r>
                        <a:rPr lang="en-US" altLang="ko-KR" sz="1000" b="1" u="sng" kern="12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No.1</a:t>
                      </a:r>
                      <a:r>
                        <a:rPr lang="ko-KR" altLang="en-US" sz="1000" b="1" u="sng" kern="12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입지 개점 진행하기</a:t>
                      </a:r>
                      <a:endParaRPr kumimoji="1" lang="en-US" altLang="ko-KR" sz="1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개점 담당자의 역할 및 임무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개점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Flow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이해하기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점포운영계획서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개점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매뉴얼 작성실무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개점지도방법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피드백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 구축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인수인계의 중요성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김문명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조별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팀프로젝트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미팅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228600" marR="0" lvl="0" indent="-22860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프랜차이즈경영론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p.115~144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67"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7" marR="36557" marT="70346" marB="7034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36557" marR="36557" marT="70346" marB="7034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70338" marB="70338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2.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점포운영계획서 </a:t>
                      </a:r>
                    </a:p>
                    <a:p>
                      <a:pPr marL="0" marR="0" lvl="0" indent="0" algn="just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작성실무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개발시스템에서 선정한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No.1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입지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점포의 운영계획서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작성하기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1H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7" marR="36557" marT="70346" marB="70346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7" marR="36557" marT="70346" marB="70346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3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FC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시스템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Ⅲ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운영시스템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구축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(13.5H)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매출 활성화를 위한 </a:t>
                      </a: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수퍼바이저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시스템</a:t>
                      </a:r>
                      <a:endParaRPr lang="ko-KR" altLang="en-US" sz="1400" dirty="0"/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1.SV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본질과 기능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just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SV=Supervisor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-SV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관계 결속이 가맹점의 장기 지향성에 미치는 영향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-SV Mission &amp; Mind,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자격요건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-SV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가맹점 관리 기본 프로세스와 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(Tool)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-SV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기능에 대한 이해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 SV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활동 성공을  위하여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2H</a:t>
                      </a:r>
                      <a:endParaRPr lang="ko-KR" altLang="en-US" sz="10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조별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팀프로젝트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미팅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→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작성방법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0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중간평가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(1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~7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0.5H</a:t>
                      </a:r>
                      <a:endParaRPr lang="ko-KR" altLang="en-US" sz="10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서민교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endParaRPr lang="ko-KR" altLang="en-US" sz="10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884238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884238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돋움" pitchFamily="50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5687</TotalTime>
  <Words>5075</Words>
  <Application>Microsoft Office PowerPoint</Application>
  <PresentationFormat>사용자 지정</PresentationFormat>
  <Paragraphs>1041</Paragraphs>
  <Slides>23</Slides>
  <Notes>7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9" baseType="lpstr">
      <vt:lpstr>Wingdings</vt:lpstr>
      <vt:lpstr>돋움</vt:lpstr>
      <vt:lpstr>맑은 고딕</vt:lpstr>
      <vt:lpstr>나눔스퀘어_ac ExtraBold</vt:lpstr>
      <vt:lpstr>Agency FB</vt:lpstr>
      <vt:lpstr>HY견고딕</vt:lpstr>
      <vt:lpstr>Times New Roman</vt:lpstr>
      <vt:lpstr>바른돋움Pro 2</vt:lpstr>
      <vt:lpstr>나눔스퀘어_ac Bold</vt:lpstr>
      <vt:lpstr>Arial</vt:lpstr>
      <vt:lpstr>a시월구일1</vt:lpstr>
      <vt:lpstr>굴림</vt:lpstr>
      <vt:lpstr>HY헤드라인M</vt:lpstr>
      <vt:lpstr>1_기본 디자인</vt:lpstr>
      <vt:lpstr>Office 테마</vt:lpstr>
      <vt:lpstr>Microsoft Excel 차트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보광 훼미리마트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프렌차이즈가맹모집</dc:title>
  <dc:creator>장영생</dc:creator>
  <cp:lastModifiedBy>ncq</cp:lastModifiedBy>
  <cp:revision>379</cp:revision>
  <cp:lastPrinted>2020-08-14T04:13:09Z</cp:lastPrinted>
  <dcterms:created xsi:type="dcterms:W3CDTF">2004-09-29T05:44:00Z</dcterms:created>
  <dcterms:modified xsi:type="dcterms:W3CDTF">2020-08-14T04:55:30Z</dcterms:modified>
</cp:coreProperties>
</file>