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54" r:id="rId1"/>
    <p:sldMasterId id="2147484482" r:id="rId2"/>
  </p:sldMasterIdLst>
  <p:notesMasterIdLst>
    <p:notesMasterId r:id="rId22"/>
  </p:notesMasterIdLst>
  <p:handoutMasterIdLst>
    <p:handoutMasterId r:id="rId23"/>
  </p:handoutMasterIdLst>
  <p:sldIdLst>
    <p:sldId id="343" r:id="rId3"/>
    <p:sldId id="345" r:id="rId4"/>
    <p:sldId id="386" r:id="rId5"/>
    <p:sldId id="389" r:id="rId6"/>
    <p:sldId id="384" r:id="rId7"/>
    <p:sldId id="385" r:id="rId8"/>
    <p:sldId id="371" r:id="rId9"/>
    <p:sldId id="390" r:id="rId10"/>
    <p:sldId id="391" r:id="rId11"/>
    <p:sldId id="388" r:id="rId12"/>
    <p:sldId id="392" r:id="rId13"/>
    <p:sldId id="393" r:id="rId14"/>
    <p:sldId id="378" r:id="rId15"/>
    <p:sldId id="369" r:id="rId16"/>
    <p:sldId id="370" r:id="rId17"/>
    <p:sldId id="382" r:id="rId18"/>
    <p:sldId id="380" r:id="rId19"/>
    <p:sldId id="387" r:id="rId20"/>
    <p:sldId id="367" r:id="rId21"/>
  </p:sldIdLst>
  <p:sldSz cx="9725025" cy="6480175"/>
  <p:notesSz cx="6864350" cy="9996488"/>
  <p:embeddedFontLst>
    <p:embeddedFont>
      <p:font typeface="HY그래픽M" panose="02030600000101010101" pitchFamily="18" charset="-127"/>
      <p:regular r:id="rId24"/>
    </p:embeddedFont>
    <p:embeddedFont>
      <p:font typeface="Agency FB" panose="020B0503020202020204" pitchFamily="34" charset="0"/>
      <p:regular r:id="rId25"/>
      <p:bold r:id="rId26"/>
    </p:embeddedFont>
    <p:embeddedFont>
      <p:font typeface="HY견고딕" panose="02030600000101010101" pitchFamily="18" charset="-127"/>
      <p:regular r:id="rId27"/>
    </p:embeddedFont>
    <p:embeddedFont>
      <p:font typeface="HY헤드라인M" panose="02030600000101010101" pitchFamily="18" charset="-127"/>
      <p:regular r:id="rId28"/>
    </p:embeddedFont>
    <p:embeddedFont>
      <p:font typeface="Segoe Script" panose="030B0504020000000003" pitchFamily="66" charset="0"/>
      <p:regular r:id="rId29"/>
      <p:bold r:id="rId30"/>
    </p:embeddedFont>
    <p:embeddedFont>
      <p:font typeface="맑은 고딕" panose="020B0503020000020004" pitchFamily="50" charset="-127"/>
      <p:regular r:id="rId31"/>
      <p:bold r:id="rId32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돋움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orient="horz" pos="363">
          <p15:clr>
            <a:srgbClr val="A4A3A4"/>
          </p15:clr>
        </p15:guide>
        <p15:guide id="3" orient="horz" pos="1179" userDrawn="1">
          <p15:clr>
            <a:srgbClr val="A4A3A4"/>
          </p15:clr>
        </p15:guide>
        <p15:guide id="4" orient="horz" pos="1020">
          <p15:clr>
            <a:srgbClr val="A4A3A4"/>
          </p15:clr>
        </p15:guide>
        <p15:guide id="5" orient="horz" pos="3787" userDrawn="1">
          <p15:clr>
            <a:srgbClr val="A4A3A4"/>
          </p15:clr>
        </p15:guide>
        <p15:guide id="6" orient="horz" pos="3742" userDrawn="1">
          <p15:clr>
            <a:srgbClr val="A4A3A4"/>
          </p15:clr>
        </p15:guide>
        <p15:guide id="7" pos="455" userDrawn="1">
          <p15:clr>
            <a:srgbClr val="A4A3A4"/>
          </p15:clr>
        </p15:guide>
        <p15:guide id="8" pos="886" userDrawn="1">
          <p15:clr>
            <a:srgbClr val="A4A3A4"/>
          </p15:clr>
        </p15:guide>
        <p15:guide id="9" pos="2587" userDrawn="1">
          <p15:clr>
            <a:srgbClr val="A4A3A4"/>
          </p15:clr>
        </p15:guide>
        <p15:guide id="10" pos="4787" userDrawn="1">
          <p15:clr>
            <a:srgbClr val="A4A3A4"/>
          </p15:clr>
        </p15:guide>
        <p15:guide id="11" pos="5081" userDrawn="1">
          <p15:clr>
            <a:srgbClr val="A4A3A4"/>
          </p15:clr>
        </p15:guide>
        <p15:guide id="13" pos="6011">
          <p15:clr>
            <a:srgbClr val="A4A3A4"/>
          </p15:clr>
        </p15:guide>
        <p15:guide id="14" pos="1589" userDrawn="1">
          <p15:clr>
            <a:srgbClr val="A4A3A4"/>
          </p15:clr>
        </p15:guide>
        <p15:guide id="15" pos="54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1848"/>
    <a:srgbClr val="333F50"/>
    <a:srgbClr val="FFC000"/>
    <a:srgbClr val="0000FF"/>
    <a:srgbClr val="002060"/>
    <a:srgbClr val="FF0000"/>
    <a:srgbClr val="EBEBF9"/>
    <a:srgbClr val="FFCC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830" autoAdjust="0"/>
  </p:normalViewPr>
  <p:slideViewPr>
    <p:cSldViewPr>
      <p:cViewPr>
        <p:scale>
          <a:sx n="100" d="100"/>
          <a:sy n="100" d="100"/>
        </p:scale>
        <p:origin x="72" y="-1116"/>
      </p:cViewPr>
      <p:guideLst>
        <p:guide orient="horz" pos="2177"/>
        <p:guide orient="horz" pos="363"/>
        <p:guide orient="horz" pos="1179"/>
        <p:guide orient="horz" pos="1020"/>
        <p:guide orient="horz" pos="3787"/>
        <p:guide orient="horz" pos="3742"/>
        <p:guide pos="455"/>
        <p:guide pos="886"/>
        <p:guide pos="2587"/>
        <p:guide pos="4787"/>
        <p:guide pos="5081"/>
        <p:guide pos="6011"/>
        <p:guide pos="1589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84" y="-102"/>
      </p:cViewPr>
      <p:guideLst>
        <p:guide orient="horz" pos="3149"/>
        <p:guide pos="216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478252-CE10-40E6-B24C-37B043A4C7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0D2567A-927E-455B-9503-7D84EEE673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0064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C06F64F7-C798-4BA3-800C-AE14C6175EC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6505"/>
            <a:ext cx="2974287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FF1DFD8-6BDD-4C53-9D6C-047B814D15A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0064" y="9496505"/>
            <a:ext cx="2974287" cy="49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7EC346C8-C4AC-4048-8EA8-C9B34ABF1CE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3390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CAF31A90-795B-49D0-97EB-7E92FE8E9C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0299F8F-CD3C-4B87-999C-53EA2F24BD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8476" y="0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C2C6E8F1-D0BF-4A0C-8CE8-39115E4A05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229" y="4749046"/>
            <a:ext cx="5491480" cy="449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AF0A65B7-9573-4D0B-862B-4E97734A4E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918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B6BC0009-04CA-4F8D-8007-206FAB231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476" y="9494918"/>
            <a:ext cx="2974287" cy="4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94" tIns="47398" rIns="94794" bIns="47398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0FE6420C-679D-47E8-9A23-4F164427AA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2082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253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8350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DA8DC35-8378-478A-99E9-E329066C8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801" indent="-28569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2771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599880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6989" indent="-228554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fld id="{E13CEB6E-97DA-45F1-8B7D-A164B614C752}" type="slidenum">
              <a:rPr lang="en-US" altLang="ko-KR" smtClean="0">
                <a:latin typeface="굴림" panose="020B0600000101010101" pitchFamily="50" charset="-127"/>
                <a:ea typeface="굴림" panose="020B0600000101010101" pitchFamily="50" charset="-127"/>
              </a:rPr>
              <a:pPr/>
              <a:t>1</a:t>
            </a:fld>
            <a:endParaRPr lang="en-US" altLang="ko-KR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19263DA-C711-4FBC-878B-06209E145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19125" y="749300"/>
            <a:ext cx="5626100" cy="37496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645EDEC-2A1F-4585-9CCE-363D831942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157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7167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79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149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3698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1700" y="1249363"/>
            <a:ext cx="506412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6420C-679D-47E8-9A23-4F164427AA33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166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8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B8A1B8-ABAC-48EB-965E-591402243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936CDAE-5E99-4393-B9AD-1DA289FE63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840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51675" y="258763"/>
            <a:ext cx="2187575" cy="55292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85775" y="258763"/>
            <a:ext cx="6413500" cy="55292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393752-61A0-4A7F-99AF-43910D460E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AD8C5C91-7328-4446-B091-BBC2379E1BC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3408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5628" y="1060529"/>
            <a:ext cx="7293769" cy="2256061"/>
          </a:xfrm>
        </p:spPr>
        <p:txBody>
          <a:bodyPr anchor="b"/>
          <a:lstStyle>
            <a:lvl1pPr algn="ctr"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15628" y="3403592"/>
            <a:ext cx="7293769" cy="1564542"/>
          </a:xfrm>
        </p:spPr>
        <p:txBody>
          <a:bodyPr/>
          <a:lstStyle>
            <a:lvl1pPr marL="0" indent="0" algn="ctr">
              <a:buNone/>
              <a:defRPr sz="1914"/>
            </a:lvl1pPr>
            <a:lvl2pPr marL="364708" indent="0" algn="ctr">
              <a:buNone/>
              <a:defRPr sz="1595"/>
            </a:lvl2pPr>
            <a:lvl3pPr marL="729417" indent="0" algn="ctr">
              <a:buNone/>
              <a:defRPr sz="1436"/>
            </a:lvl3pPr>
            <a:lvl4pPr marL="1094125" indent="0" algn="ctr">
              <a:buNone/>
              <a:defRPr sz="1276"/>
            </a:lvl4pPr>
            <a:lvl5pPr marL="1458834" indent="0" algn="ctr">
              <a:buNone/>
              <a:defRPr sz="1276"/>
            </a:lvl5pPr>
            <a:lvl6pPr marL="1823542" indent="0" algn="ctr">
              <a:buNone/>
              <a:defRPr sz="1276"/>
            </a:lvl6pPr>
            <a:lvl7pPr marL="2188251" indent="0" algn="ctr">
              <a:buNone/>
              <a:defRPr sz="1276"/>
            </a:lvl7pPr>
            <a:lvl8pPr marL="2552959" indent="0" algn="ctr">
              <a:buNone/>
              <a:defRPr sz="1276"/>
            </a:lvl8pPr>
            <a:lvl9pPr marL="2917668" indent="0" algn="ctr">
              <a:buNone/>
              <a:defRPr sz="1276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4D4BC6B-27E1-438F-BFF6-D4142AC97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D683B-67B9-4CD3-A49A-E0BBEF2F0256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93B671-EEB5-4868-A922-E14EBFDDC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A55FF74-80B1-4A9E-AADE-928E843D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A5DE133-B759-4F1B-ACB6-E21FA5B99D5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5994061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52B706-FA26-473F-AC5C-E4B25AC5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85BD-98A0-47BB-8F11-368FD623295A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BB79E89-831C-4E39-B3D8-9856C148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0C502-98B7-45CB-B525-BC18814E5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7D8F95-A732-463D-8537-247B3AF7831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25267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3530" y="1615545"/>
            <a:ext cx="8387834" cy="2695572"/>
          </a:xfrm>
        </p:spPr>
        <p:txBody>
          <a:bodyPr anchor="b"/>
          <a:lstStyle>
            <a:lvl1pPr>
              <a:defRPr sz="4786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3530" y="4336618"/>
            <a:ext cx="8387834" cy="1417538"/>
          </a:xfrm>
        </p:spPr>
        <p:txBody>
          <a:bodyPr/>
          <a:lstStyle>
            <a:lvl1pPr marL="0" indent="0">
              <a:buNone/>
              <a:defRPr sz="1914">
                <a:solidFill>
                  <a:schemeClr val="tx1">
                    <a:tint val="75000"/>
                  </a:schemeClr>
                </a:solidFill>
              </a:defRPr>
            </a:lvl1pPr>
            <a:lvl2pPr marL="364708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2pPr>
            <a:lvl3pPr marL="729417" indent="0">
              <a:buNone/>
              <a:defRPr sz="1436">
                <a:solidFill>
                  <a:schemeClr val="tx1">
                    <a:tint val="75000"/>
                  </a:schemeClr>
                </a:solidFill>
              </a:defRPr>
            </a:lvl3pPr>
            <a:lvl4pPr marL="109412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4pPr>
            <a:lvl5pPr marL="1458834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5pPr>
            <a:lvl6pPr marL="1823542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6pPr>
            <a:lvl7pPr marL="2188251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7pPr>
            <a:lvl8pPr marL="2552959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8pPr>
            <a:lvl9pPr marL="2917668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7ED64A-48B4-4377-B20B-0DFF2455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E6FE-EB37-411F-B54A-80A12F550BA8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672759-05C7-4E26-856C-E23D9F509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6698D61-4FF7-4493-9FA5-DCBE43A2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489D7331-9262-4D15-A8F9-C3244224906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79381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68595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23294" y="1725046"/>
            <a:ext cx="4133136" cy="4111612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DAC2CE47-1553-4691-AE3D-A36697B4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C95A1-7B9D-4767-898A-6024B427F783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F5E0562E-84E6-436E-BDFB-6A4352F7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1C2C1250-A937-4892-9E29-FA8D5CE6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D336FFEF-A129-450F-841C-F3A4D76EB5C7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699749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2" y="345010"/>
            <a:ext cx="8387834" cy="125253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69863" y="1588543"/>
            <a:ext cx="4114141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69863" y="2367064"/>
            <a:ext cx="4114141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23294" y="1588543"/>
            <a:ext cx="4134402" cy="778521"/>
          </a:xfrm>
        </p:spPr>
        <p:txBody>
          <a:bodyPr anchor="b"/>
          <a:lstStyle>
            <a:lvl1pPr marL="0" indent="0">
              <a:buNone/>
              <a:defRPr sz="1914" b="1"/>
            </a:lvl1pPr>
            <a:lvl2pPr marL="364708" indent="0">
              <a:buNone/>
              <a:defRPr sz="1595" b="1"/>
            </a:lvl2pPr>
            <a:lvl3pPr marL="729417" indent="0">
              <a:buNone/>
              <a:defRPr sz="1436" b="1"/>
            </a:lvl3pPr>
            <a:lvl4pPr marL="1094125" indent="0">
              <a:buNone/>
              <a:defRPr sz="1276" b="1"/>
            </a:lvl4pPr>
            <a:lvl5pPr marL="1458834" indent="0">
              <a:buNone/>
              <a:defRPr sz="1276" b="1"/>
            </a:lvl5pPr>
            <a:lvl6pPr marL="1823542" indent="0">
              <a:buNone/>
              <a:defRPr sz="1276" b="1"/>
            </a:lvl6pPr>
            <a:lvl7pPr marL="2188251" indent="0">
              <a:buNone/>
              <a:defRPr sz="1276" b="1"/>
            </a:lvl7pPr>
            <a:lvl8pPr marL="2552959" indent="0">
              <a:buNone/>
              <a:defRPr sz="1276" b="1"/>
            </a:lvl8pPr>
            <a:lvl9pPr marL="2917668" indent="0">
              <a:buNone/>
              <a:defRPr sz="1276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23294" y="2367064"/>
            <a:ext cx="4134402" cy="3481594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>
            <a:extLst>
              <a:ext uri="{FF2B5EF4-FFF2-40B4-BE49-F238E27FC236}">
                <a16:creationId xmlns:a16="http://schemas.microsoft.com/office/drawing/2014/main" id="{45C6C62B-EB4F-4A2E-9874-4A66C4FE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7F4B-C619-4384-B55E-E0D0B505382E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8" name="바닥글 개체 틀 4">
            <a:extLst>
              <a:ext uri="{FF2B5EF4-FFF2-40B4-BE49-F238E27FC236}">
                <a16:creationId xmlns:a16="http://schemas.microsoft.com/office/drawing/2014/main" id="{C4F369E4-319B-44AA-972E-72E8E25A3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>
            <a:extLst>
              <a:ext uri="{FF2B5EF4-FFF2-40B4-BE49-F238E27FC236}">
                <a16:creationId xmlns:a16="http://schemas.microsoft.com/office/drawing/2014/main" id="{8C0E02F5-E4CC-48DB-B478-B5E58BE1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5A2D76F3-7A31-43CC-A0EA-63C28FFB9B5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49274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>
            <a:extLst>
              <a:ext uri="{FF2B5EF4-FFF2-40B4-BE49-F238E27FC236}">
                <a16:creationId xmlns:a16="http://schemas.microsoft.com/office/drawing/2014/main" id="{1D56EFE3-1F36-48F6-A7AB-D38AA2A0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607F-EAD9-4212-B716-E2B75D0A8014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4" name="바닥글 개체 틀 4">
            <a:extLst>
              <a:ext uri="{FF2B5EF4-FFF2-40B4-BE49-F238E27FC236}">
                <a16:creationId xmlns:a16="http://schemas.microsoft.com/office/drawing/2014/main" id="{F90562AD-8BF1-4EBF-A09C-451814D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>
            <a:extLst>
              <a:ext uri="{FF2B5EF4-FFF2-40B4-BE49-F238E27FC236}">
                <a16:creationId xmlns:a16="http://schemas.microsoft.com/office/drawing/2014/main" id="{E6A7FB45-4C8C-46B6-A896-9D5C941C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F91F933-B628-4A44-96AA-6C196D5196A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2367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>
            <a:extLst>
              <a:ext uri="{FF2B5EF4-FFF2-40B4-BE49-F238E27FC236}">
                <a16:creationId xmlns:a16="http://schemas.microsoft.com/office/drawing/2014/main" id="{62193258-44DE-45E9-BC3C-7CF8CDC24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0E58B-5823-4F0D-983F-2C39C1CFECC0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3" name="바닥글 개체 틀 4">
            <a:extLst>
              <a:ext uri="{FF2B5EF4-FFF2-40B4-BE49-F238E27FC236}">
                <a16:creationId xmlns:a16="http://schemas.microsoft.com/office/drawing/2014/main" id="{51B964DA-E932-46CF-B402-B732A8703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>
            <a:extLst>
              <a:ext uri="{FF2B5EF4-FFF2-40B4-BE49-F238E27FC236}">
                <a16:creationId xmlns:a16="http://schemas.microsoft.com/office/drawing/2014/main" id="{76FC61B2-A480-4B7A-AF84-E9E8EC02A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009389B4-94BC-4207-9E31-D18D8C16D47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3740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34402" y="933026"/>
            <a:ext cx="4923294" cy="4605124"/>
          </a:xfrm>
        </p:spPr>
        <p:txBody>
          <a:bodyPr/>
          <a:lstStyle>
            <a:lvl1pPr>
              <a:defRPr sz="2553"/>
            </a:lvl1pPr>
            <a:lvl2pPr>
              <a:defRPr sz="2234"/>
            </a:lvl2pPr>
            <a:lvl3pPr>
              <a:defRPr sz="1914"/>
            </a:lvl3pPr>
            <a:lvl4pPr>
              <a:defRPr sz="1595"/>
            </a:lvl4pPr>
            <a:lvl5pPr>
              <a:defRPr sz="1595"/>
            </a:lvl5pPr>
            <a:lvl6pPr>
              <a:defRPr sz="1595"/>
            </a:lvl6pPr>
            <a:lvl7pPr>
              <a:defRPr sz="1595"/>
            </a:lvl7pPr>
            <a:lvl8pPr>
              <a:defRPr sz="1595"/>
            </a:lvl8pPr>
            <a:lvl9pPr>
              <a:defRPr sz="1595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3B449DB8-4B88-47D6-8080-6944870C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4D32-A73A-4760-BB96-8D9E5DADD9FB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E875D34-9D68-4FA0-9D2F-CB83EF3E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019D018B-38A0-4A14-BE19-0D09DDCE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B0C0A8F4-D21E-4297-8C1D-05BFB4AB03AC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4906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5775" y="1511300"/>
            <a:ext cx="8753475" cy="4276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56514D7-BF4E-4417-AE38-B42331449D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2C5F95E-3637-48D9-B512-A58C01B401F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99137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9863" y="432012"/>
            <a:ext cx="3136573" cy="1512041"/>
          </a:xfrm>
        </p:spPr>
        <p:txBody>
          <a:bodyPr anchor="b"/>
          <a:lstStyle>
            <a:lvl1pPr>
              <a:defRPr sz="2553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134402" y="933026"/>
            <a:ext cx="4923294" cy="4605124"/>
          </a:xfrm>
        </p:spPr>
        <p:txBody>
          <a:bodyPr rtlCol="0">
            <a:normAutofit/>
          </a:bodyPr>
          <a:lstStyle>
            <a:lvl1pPr marL="0" indent="0">
              <a:buNone/>
              <a:defRPr sz="2553"/>
            </a:lvl1pPr>
            <a:lvl2pPr marL="364708" indent="0">
              <a:buNone/>
              <a:defRPr sz="2234"/>
            </a:lvl2pPr>
            <a:lvl3pPr marL="729417" indent="0">
              <a:buNone/>
              <a:defRPr sz="1914"/>
            </a:lvl3pPr>
            <a:lvl4pPr marL="1094125" indent="0">
              <a:buNone/>
              <a:defRPr sz="1595"/>
            </a:lvl4pPr>
            <a:lvl5pPr marL="1458834" indent="0">
              <a:buNone/>
              <a:defRPr sz="1595"/>
            </a:lvl5pPr>
            <a:lvl6pPr marL="1823542" indent="0">
              <a:buNone/>
              <a:defRPr sz="1595"/>
            </a:lvl6pPr>
            <a:lvl7pPr marL="2188251" indent="0">
              <a:buNone/>
              <a:defRPr sz="1595"/>
            </a:lvl7pPr>
            <a:lvl8pPr marL="2552959" indent="0">
              <a:buNone/>
              <a:defRPr sz="1595"/>
            </a:lvl8pPr>
            <a:lvl9pPr marL="2917668" indent="0">
              <a:buNone/>
              <a:defRPr sz="1595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9863" y="1944052"/>
            <a:ext cx="3136573" cy="3601598"/>
          </a:xfrm>
        </p:spPr>
        <p:txBody>
          <a:bodyPr/>
          <a:lstStyle>
            <a:lvl1pPr marL="0" indent="0">
              <a:buNone/>
              <a:defRPr sz="1276"/>
            </a:lvl1pPr>
            <a:lvl2pPr marL="364708" indent="0">
              <a:buNone/>
              <a:defRPr sz="1117"/>
            </a:lvl2pPr>
            <a:lvl3pPr marL="729417" indent="0">
              <a:buNone/>
              <a:defRPr sz="957"/>
            </a:lvl3pPr>
            <a:lvl4pPr marL="1094125" indent="0">
              <a:buNone/>
              <a:defRPr sz="798"/>
            </a:lvl4pPr>
            <a:lvl5pPr marL="1458834" indent="0">
              <a:buNone/>
              <a:defRPr sz="798"/>
            </a:lvl5pPr>
            <a:lvl6pPr marL="1823542" indent="0">
              <a:buNone/>
              <a:defRPr sz="798"/>
            </a:lvl6pPr>
            <a:lvl7pPr marL="2188251" indent="0">
              <a:buNone/>
              <a:defRPr sz="798"/>
            </a:lvl7pPr>
            <a:lvl8pPr marL="2552959" indent="0">
              <a:buNone/>
              <a:defRPr sz="798"/>
            </a:lvl8pPr>
            <a:lvl9pPr marL="2917668" indent="0">
              <a:buNone/>
              <a:defRPr sz="798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3">
            <a:extLst>
              <a:ext uri="{FF2B5EF4-FFF2-40B4-BE49-F238E27FC236}">
                <a16:creationId xmlns:a16="http://schemas.microsoft.com/office/drawing/2014/main" id="{BEE9D912-6E81-4DF3-8B48-C5DA9DF25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0B11-772F-4785-BBD9-FA56CDA4C335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6" name="바닥글 개체 틀 4">
            <a:extLst>
              <a:ext uri="{FF2B5EF4-FFF2-40B4-BE49-F238E27FC236}">
                <a16:creationId xmlns:a16="http://schemas.microsoft.com/office/drawing/2014/main" id="{1B64D231-6BC5-4D82-A4DD-2699F8904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9B867814-074E-4596-AFDD-55C27D03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9BAFEA97-6850-45E0-80AE-B77E5CEF527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5902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699C3CD-67EC-45AE-9321-0A0193D11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C8502-6E1A-45BE-8907-3F6964094F2F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89A020C-412A-49BB-B8A3-C5AE7B4F1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42BD19-C212-4B3D-BE33-8DCC60C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C36B2C7-32D5-4B77-9021-0485AE10B1A5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8651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59471" y="345009"/>
            <a:ext cx="2096959" cy="549164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68595" y="345009"/>
            <a:ext cx="6169313" cy="549164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1DAA1B-CD2D-44E2-B746-705E2A29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826A1-3125-405D-B172-EA41F2D758BA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3AC68EA-A1E5-4DCC-AF8C-471132BE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50D393-5665-4CC2-A6EF-B53E7FEB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27B179CA-C5B3-482F-9387-ACA23FB1E143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159726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31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350" y="4164013"/>
            <a:ext cx="8266113" cy="12874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8350" y="2746375"/>
            <a:ext cx="8266113" cy="14176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444751-2286-4969-B645-3CDECAD6DAB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82D1C647-3107-4F6E-8627-D1279124E401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9694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85775" y="1511300"/>
            <a:ext cx="4300538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38713" y="1511300"/>
            <a:ext cx="4300537" cy="4276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28E659-86A0-4A77-A86B-4A8C5C17729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3FBBAAE4-0166-4EB8-8605-08794540AC59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5401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775" y="1450975"/>
            <a:ext cx="4297363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5775" y="2055813"/>
            <a:ext cx="4297363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940300" y="1450975"/>
            <a:ext cx="4298950" cy="6048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940300" y="2055813"/>
            <a:ext cx="4298950" cy="37322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D95329-1FD6-4C94-A295-01F182A13C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C53883A9-AABD-427C-8226-5E738264B0D4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3686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8753475" cy="10810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3FA9F6E9-B0A2-47E3-AC3C-E2095ED16F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C419A20-9378-4E08-8174-29DDC9AFE4A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9844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5B08939B-1D40-4434-80E4-D9DF308E60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18FADA33-C1FF-4C5C-8886-70B30972F00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468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775" y="258763"/>
            <a:ext cx="3200400" cy="10969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02063" y="258763"/>
            <a:ext cx="5437187" cy="5529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85775" y="1355725"/>
            <a:ext cx="3200400" cy="4432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E2AD90-B1A7-49EE-8649-EC39CF58A6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65926A70-5D92-406C-BA36-BB16E6AD3EF6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2634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6588" y="4535488"/>
            <a:ext cx="5834062" cy="536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06588" y="579438"/>
            <a:ext cx="5834062" cy="3887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06588" y="5072063"/>
            <a:ext cx="5834062" cy="760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62CE5-C053-4E92-81B1-4988E8A68EB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- </a:t>
            </a:r>
            <a:fld id="{76ED1FBB-9850-437F-8D41-25AE8410730B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0857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64EB33F4-BA21-4624-AD68-08FCFF297E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1027" name="Picture 5" descr="맥써스로고">
            <a:extLst>
              <a:ext uri="{FF2B5EF4-FFF2-40B4-BE49-F238E27FC236}">
                <a16:creationId xmlns:a16="http://schemas.microsoft.com/office/drawing/2014/main" id="{AB915C50-7CC4-495C-8EE2-7F23FD0C9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Rectangle 6">
            <a:extLst>
              <a:ext uri="{FF2B5EF4-FFF2-40B4-BE49-F238E27FC236}">
                <a16:creationId xmlns:a16="http://schemas.microsoft.com/office/drawing/2014/main" id="{4380BA8A-2C5C-40EA-A5CB-7AD2EF851B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3300" y="6151563"/>
            <a:ext cx="919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>
                <a:latin typeface="바른돋움Pro 2" pitchFamily="18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953C2BD-E183-4A1B-8810-C4BFE8A12E6F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8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>
            <a:extLst>
              <a:ext uri="{FF2B5EF4-FFF2-40B4-BE49-F238E27FC236}">
                <a16:creationId xmlns:a16="http://schemas.microsoft.com/office/drawing/2014/main" id="{D8C73ADE-87B3-4922-AEAA-CCEDB99C3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68338" y="344488"/>
            <a:ext cx="838835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2051" name="텍스트 개체 틀 2">
            <a:extLst>
              <a:ext uri="{FF2B5EF4-FFF2-40B4-BE49-F238E27FC236}">
                <a16:creationId xmlns:a16="http://schemas.microsoft.com/office/drawing/2014/main" id="{587FF8C5-F298-461D-9023-555639F54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1725613"/>
            <a:ext cx="838835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4CF0B85-8BF5-4DB5-BCED-CBF3AD924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8338" y="6005513"/>
            <a:ext cx="2189162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9EAAEE-F1B2-47F2-BA2A-2D6A7CD87810}" type="datetimeFigureOut">
              <a:rPr lang="ko-KR" altLang="en-US"/>
              <a:pPr>
                <a:defRPr/>
              </a:pPr>
              <a:t>2021-07-08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2731411-9CC1-42ED-B5E6-00EC6E458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21038" y="6005513"/>
            <a:ext cx="3282950" cy="34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47D3B1-6F1D-4A92-BD40-45BA6724D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67525" y="6005513"/>
            <a:ext cx="2189163" cy="3460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 altLang="ko-KR"/>
              <a:t>- </a:t>
            </a:r>
            <a:fld id="{87A36070-438A-4A7F-B8F2-66A41083DFE0}" type="slidenum">
              <a:rPr lang="en-US" altLang="ko-KR" smtClean="0"/>
              <a:pPr>
                <a:defRPr/>
              </a:pPr>
              <a:t>‹#›</a:t>
            </a:fld>
            <a:r>
              <a:rPr lang="en-US" altLang="ko-KR"/>
              <a:t> -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FE0A68-4C9C-4E84-99BD-EE5B627FBA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563" y="552450"/>
            <a:ext cx="9359900" cy="46038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/>
          </a:p>
        </p:txBody>
      </p:sp>
      <p:pic>
        <p:nvPicPr>
          <p:cNvPr id="2056" name="Picture 5" descr="맥써스로고">
            <a:extLst>
              <a:ext uri="{FF2B5EF4-FFF2-40B4-BE49-F238E27FC236}">
                <a16:creationId xmlns:a16="http://schemas.microsoft.com/office/drawing/2014/main" id="{03EDF595-D52E-4077-BFD1-779CA9BD99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4725"/>
            <a:ext cx="10445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08" r:id="rId2"/>
    <p:sldLayoutId id="2147484809" r:id="rId3"/>
    <p:sldLayoutId id="2147484810" r:id="rId4"/>
    <p:sldLayoutId id="2147484811" r:id="rId5"/>
    <p:sldLayoutId id="2147484812" r:id="rId6"/>
    <p:sldLayoutId id="2147484813" r:id="rId7"/>
    <p:sldLayoutId id="2147484814" r:id="rId8"/>
    <p:sldLayoutId id="2147484815" r:id="rId9"/>
    <p:sldLayoutId id="2147484816" r:id="rId10"/>
    <p:sldLayoutId id="2147484817" r:id="rId11"/>
    <p:sldLayoutId id="2147484819" r:id="rId12"/>
  </p:sldLayoutIdLst>
  <p:hf hdr="0" ftr="0" dt="0"/>
  <p:txStyles>
    <p:titleStyle>
      <a:lvl1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l" defTabSz="728663" rtl="0" eaLnBrk="0" fontAlgn="base" latinLnBrk="1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l" defTabSz="728663" rtl="0" fontAlgn="base" latinLnBrk="1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180975" indent="-180975" algn="l" defTabSz="728663" rtl="0" eaLnBrk="0" fontAlgn="base" latinLnBrk="1" hangingPunct="0">
        <a:lnSpc>
          <a:spcPct val="90000"/>
        </a:lnSpc>
        <a:spcBef>
          <a:spcPts val="8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25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76350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9888" indent="-180975" algn="l" defTabSz="728663" rtl="0" eaLnBrk="0" fontAlgn="base" latinLnBrk="1" hangingPunct="0">
        <a:lnSpc>
          <a:spcPct val="90000"/>
        </a:lnSpc>
        <a:spcBef>
          <a:spcPts val="4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05896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370605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735313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3100022" indent="-182354" algn="l" defTabSz="729417" rtl="0" eaLnBrk="1" latinLnBrk="1" hangingPunct="1">
        <a:lnSpc>
          <a:spcPct val="90000"/>
        </a:lnSpc>
        <a:spcBef>
          <a:spcPts val="399"/>
        </a:spcBef>
        <a:buFont typeface="Arial" panose="020B0604020202020204" pitchFamily="34" charset="0"/>
        <a:buChar char="•"/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1pPr>
      <a:lvl2pPr marL="36470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2pPr>
      <a:lvl3pPr marL="729417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3pPr>
      <a:lvl4pPr marL="1094125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4pPr>
      <a:lvl5pPr marL="1458834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5pPr>
      <a:lvl6pPr marL="1823542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6pPr>
      <a:lvl7pPr marL="2188251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7pPr>
      <a:lvl8pPr marL="2552959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668" algn="l" defTabSz="729417" rtl="0" eaLnBrk="1" latinLnBrk="1" hangingPunct="1">
        <a:defRPr sz="14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maxedu1@naver.com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>
            <a:extLst>
              <a:ext uri="{FF2B5EF4-FFF2-40B4-BE49-F238E27FC236}">
                <a16:creationId xmlns:a16="http://schemas.microsoft.com/office/drawing/2014/main" id="{B42142E4-EA36-411E-A25B-CB1E7442A1BD}"/>
              </a:ext>
            </a:extLst>
          </p:cNvPr>
          <p:cNvSpPr/>
          <p:nvPr/>
        </p:nvSpPr>
        <p:spPr bwMode="auto">
          <a:xfrm>
            <a:off x="634132" y="1223963"/>
            <a:ext cx="422838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r>
              <a:rPr lang="ko-KR" altLang="en-US" sz="1400" b="1" dirty="0">
                <a:latin typeface="+mn-ea"/>
                <a:ea typeface="+mn-ea"/>
              </a:rPr>
              <a:t>미래를 준비하는 </a:t>
            </a:r>
            <a:r>
              <a:rPr lang="ko-KR" altLang="en-US" sz="1400" b="1" dirty="0" err="1">
                <a:latin typeface="+mn-ea"/>
                <a:ea typeface="+mn-ea"/>
              </a:rPr>
              <a:t>맥세스</a:t>
            </a:r>
            <a:r>
              <a:rPr lang="en-US" altLang="ko-KR" sz="1400" b="1" dirty="0">
                <a:latin typeface="+mn-ea"/>
                <a:ea typeface="+mn-ea"/>
              </a:rPr>
              <a:t>, </a:t>
            </a:r>
            <a:r>
              <a:rPr lang="ko-KR" altLang="en-US" sz="1400" b="1" dirty="0" err="1">
                <a:latin typeface="+mn-ea"/>
                <a:ea typeface="+mn-ea"/>
              </a:rPr>
              <a:t>맥세스</a:t>
            </a:r>
            <a:r>
              <a:rPr lang="ko-KR" altLang="en-US" sz="1400" b="1" dirty="0">
                <a:latin typeface="+mn-ea"/>
                <a:ea typeface="+mn-ea"/>
              </a:rPr>
              <a:t> 신화는 계속된다</a:t>
            </a:r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1BD3D937-4DD1-4C05-9C1F-09FF40C84921}"/>
              </a:ext>
            </a:extLst>
          </p:cNvPr>
          <p:cNvSpPr/>
          <p:nvPr/>
        </p:nvSpPr>
        <p:spPr bwMode="auto">
          <a:xfrm>
            <a:off x="541338" y="1584325"/>
            <a:ext cx="8642350" cy="1439863"/>
          </a:xfrm>
          <a:prstGeom prst="roundRect">
            <a:avLst>
              <a:gd name="adj" fmla="val 10203"/>
            </a:avLst>
          </a:prstGeom>
          <a:solidFill>
            <a:schemeClr val="bg1"/>
          </a:solidFill>
          <a:ln w="190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defTabSz="884238" eaLnBrk="1" latinLnBrk="1" hangingPunct="1">
              <a:defRPr/>
            </a:pPr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3010ED30-811B-4B7B-867B-040248395C24}"/>
              </a:ext>
            </a:extLst>
          </p:cNvPr>
          <p:cNvSpPr txBox="1"/>
          <p:nvPr/>
        </p:nvSpPr>
        <p:spPr bwMode="auto">
          <a:xfrm>
            <a:off x="541338" y="1827213"/>
            <a:ext cx="8642350" cy="978473"/>
          </a:xfrm>
          <a:prstGeom prst="rect">
            <a:avLst/>
          </a:prstGeom>
          <a:ln w="22225">
            <a:noFill/>
          </a:ln>
        </p:spPr>
        <p:txBody>
          <a:bodyPr lIns="0" tIns="2540" rIns="0" bIns="0">
            <a:spAutoFit/>
          </a:bodyPr>
          <a:lstStyle/>
          <a:p>
            <a:pPr algn="ctr" eaLnBrk="1" latinLnBrk="1" hangingPunct="1">
              <a:lnSpc>
                <a:spcPct val="120000"/>
              </a:lnSpc>
              <a:tabLst>
                <a:tab pos="7265670" algn="l"/>
              </a:tabLst>
              <a:defRPr/>
            </a:pP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&lt;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제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34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기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&gt;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코로나 시대</a:t>
            </a:r>
            <a:r>
              <a:rPr lang="en-US" altLang="ko-KR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, </a:t>
            </a:r>
            <a:r>
              <a:rPr lang="ko-KR" altLang="en-US" sz="24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제대로 배워야 살아남는다</a:t>
            </a:r>
            <a:endParaRPr lang="en-US" altLang="ko-KR" sz="2400" b="1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  <a:p>
            <a:pPr algn="ctr" eaLnBrk="1" latinLnBrk="1" hangingPunct="1">
              <a:lnSpc>
                <a:spcPct val="120000"/>
              </a:lnSpc>
              <a:tabLst>
                <a:tab pos="7265670" algn="l"/>
              </a:tabLst>
              <a:defRPr/>
            </a:pPr>
            <a:r>
              <a:rPr lang="ko-KR" altLang="en-US" sz="3200" b="1" dirty="0" err="1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맥세스</a:t>
            </a:r>
            <a:r>
              <a:rPr lang="ko-KR" altLang="en-US" sz="3200" b="1" dirty="0">
                <a:latin typeface="HY견고딕" panose="02030600000101010101" pitchFamily="18" charset="-127"/>
                <a:ea typeface="HY견고딕" panose="02030600000101010101" pitchFamily="18" charset="-127"/>
                <a:cs typeface="Arial"/>
              </a:rPr>
              <a:t> 실무형 프랜차이즈 전문가 과정 모집</a:t>
            </a:r>
            <a:endParaRPr lang="en-US" altLang="ko-KR" sz="3200" b="1" dirty="0">
              <a:latin typeface="HY견고딕" panose="02030600000101010101" pitchFamily="18" charset="-127"/>
              <a:ea typeface="HY견고딕" panose="02030600000101010101" pitchFamily="18" charset="-127"/>
              <a:cs typeface="Arial"/>
            </a:endParaRPr>
          </a:p>
        </p:txBody>
      </p:sp>
      <p:sp>
        <p:nvSpPr>
          <p:cNvPr id="52" name="직사각형 49">
            <a:extLst>
              <a:ext uri="{FF2B5EF4-FFF2-40B4-BE49-F238E27FC236}">
                <a16:creationId xmlns:a16="http://schemas.microsoft.com/office/drawing/2014/main" id="{86FA75BC-23C9-4D73-8DDE-17F28EFB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239" y="4968279"/>
            <a:ext cx="900113" cy="39687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53" name="TextBox 44">
            <a:extLst>
              <a:ext uri="{FF2B5EF4-FFF2-40B4-BE49-F238E27FC236}">
                <a16:creationId xmlns:a16="http://schemas.microsoft.com/office/drawing/2014/main" id="{35DC8E67-8226-405C-86FC-10D033EBB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39" y="5021144"/>
            <a:ext cx="900113" cy="27622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 dirty="0" err="1">
                <a:solidFill>
                  <a:schemeClr val="bg1"/>
                </a:solidFill>
                <a:latin typeface="+mn-ea"/>
                <a:ea typeface="+mn-ea"/>
              </a:rPr>
              <a:t>주최∙주관</a:t>
            </a:r>
            <a:endParaRPr lang="ko-KR" altLang="en-US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4" name="TextBox 46">
            <a:extLst>
              <a:ext uri="{FF2B5EF4-FFF2-40B4-BE49-F238E27FC236}">
                <a16:creationId xmlns:a16="http://schemas.microsoft.com/office/drawing/2014/main" id="{77249090-7A99-441D-9569-8E0C06764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427" y="5009497"/>
            <a:ext cx="2266950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주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맥세스컨설팅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56" name="TextBox 48">
            <a:extLst>
              <a:ext uri="{FF2B5EF4-FFF2-40B4-BE49-F238E27FC236}">
                <a16:creationId xmlns:a16="http://schemas.microsoft.com/office/drawing/2014/main" id="{D9DA946A-4DC9-4007-932C-8527B5FF8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0427" y="5467883"/>
            <a:ext cx="2266950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/>
          <a:p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맥세스총동문회</a:t>
            </a:r>
            <a:endParaRPr lang="en-US" altLang="ko-KR" b="1" dirty="0">
              <a:solidFill>
                <a:srgbClr val="000000"/>
              </a:solidFill>
              <a:latin typeface="+mn-ea"/>
              <a:ea typeface="+mn-ea"/>
            </a:endParaRPr>
          </a:p>
          <a:p>
            <a:r>
              <a:rPr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사</a:t>
            </a:r>
            <a:r>
              <a:rPr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ko-KR" altLang="en-US" b="1" dirty="0" err="1">
                <a:solidFill>
                  <a:srgbClr val="000000"/>
                </a:solidFill>
                <a:latin typeface="+mn-ea"/>
                <a:ea typeface="+mn-ea"/>
              </a:rPr>
              <a:t>외식프랜차이즈진흥원</a:t>
            </a:r>
            <a:endParaRPr lang="ko-KR" altLang="en-US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11" name="직사각형 49">
            <a:extLst>
              <a:ext uri="{FF2B5EF4-FFF2-40B4-BE49-F238E27FC236}">
                <a16:creationId xmlns:a16="http://schemas.microsoft.com/office/drawing/2014/main" id="{0E5C4EA0-35B3-4A04-8E18-31D3F01CB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239" y="5500268"/>
            <a:ext cx="900113" cy="396875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8842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endParaRPr lang="ko-KR" altLang="en-US" b="1">
              <a:latin typeface="+mn-ea"/>
              <a:ea typeface="+mn-ea"/>
            </a:endParaRPr>
          </a:p>
        </p:txBody>
      </p:sp>
      <p:sp>
        <p:nvSpPr>
          <p:cNvPr id="55" name="TextBox 47">
            <a:extLst>
              <a:ext uri="{FF2B5EF4-FFF2-40B4-BE49-F238E27FC236}">
                <a16:creationId xmlns:a16="http://schemas.microsoft.com/office/drawing/2014/main" id="{1A303648-A9F3-44E1-A0F2-0B4D8406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239" y="5555036"/>
            <a:ext cx="900113" cy="287338"/>
          </a:xfrm>
          <a:prstGeom prst="rect">
            <a:avLst/>
          </a:prstGeom>
          <a:solidFill>
            <a:srgbClr val="1843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09" rIns="91418" bIns="45709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 dirty="0">
                <a:solidFill>
                  <a:schemeClr val="bg1"/>
                </a:solidFill>
                <a:latin typeface="+mn-ea"/>
                <a:ea typeface="+mn-ea"/>
              </a:rPr>
              <a:t>후     원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ACDFF37-A015-4605-A53F-D8B1AFEDA191}"/>
              </a:ext>
            </a:extLst>
          </p:cNvPr>
          <p:cNvGrpSpPr/>
          <p:nvPr/>
        </p:nvGrpSpPr>
        <p:grpSpPr>
          <a:xfrm>
            <a:off x="731955" y="3054973"/>
            <a:ext cx="5416512" cy="2916871"/>
            <a:chOff x="731955" y="3054973"/>
            <a:chExt cx="5416512" cy="2916871"/>
          </a:xfrm>
        </p:grpSpPr>
        <p:pic>
          <p:nvPicPr>
            <p:cNvPr id="57" name="그림 3">
              <a:extLst>
                <a:ext uri="{FF2B5EF4-FFF2-40B4-BE49-F238E27FC236}">
                  <a16:creationId xmlns:a16="http://schemas.microsoft.com/office/drawing/2014/main" id="{4E9DED15-AD0E-4DD9-9D6C-C7B46E090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3" t="18497" r="8667" b="14992"/>
            <a:stretch>
              <a:fillRect/>
            </a:stretch>
          </p:blipFill>
          <p:spPr bwMode="auto">
            <a:xfrm>
              <a:off x="731955" y="3054973"/>
              <a:ext cx="5416512" cy="291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48B0710F-A003-4F3F-BD2D-F073EB0108E0}"/>
                </a:ext>
              </a:extLst>
            </p:cNvPr>
            <p:cNvSpPr/>
            <p:nvPr/>
          </p:nvSpPr>
          <p:spPr>
            <a:xfrm>
              <a:off x="4718496" y="4788259"/>
              <a:ext cx="12601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867CEACA-3B04-47A4-846C-BF80EC429D29}"/>
                </a:ext>
              </a:extLst>
            </p:cNvPr>
            <p:cNvSpPr/>
            <p:nvPr/>
          </p:nvSpPr>
          <p:spPr>
            <a:xfrm>
              <a:off x="4888327" y="4662917"/>
              <a:ext cx="1260140" cy="180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9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9562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점포를 다스리는 </a:t>
            </a:r>
            <a:r>
              <a:rPr lang="ko-KR" altLang="en-US" sz="1600" b="1" dirty="0" err="1">
                <a:latin typeface="+mn-ea"/>
                <a:ea typeface="+mn-ea"/>
              </a:rPr>
              <a:t>수퍼바이저의</a:t>
            </a:r>
            <a:r>
              <a:rPr lang="ko-KR" altLang="en-US" sz="1600" b="1" dirty="0">
                <a:latin typeface="+mn-ea"/>
                <a:ea typeface="+mn-ea"/>
              </a:rPr>
              <a:t> 업무부터 프랜차이즈의 핵심 지원 시스템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697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latin typeface="+mn-ea"/>
                <a:ea typeface="+mn-ea"/>
              </a:rPr>
              <a:t>수퍼바이저는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r>
              <a:rPr lang="en-US" altLang="ko-KR" b="1" dirty="0">
                <a:latin typeface="+mn-ea"/>
                <a:ea typeface="+mn-ea"/>
              </a:rPr>
              <a:t>“</a:t>
            </a:r>
            <a:r>
              <a:rPr lang="ko-KR" altLang="en-US" b="1" dirty="0">
                <a:latin typeface="+mn-ea"/>
                <a:ea typeface="+mn-ea"/>
              </a:rPr>
              <a:t>점포 컨설턴트</a:t>
            </a:r>
            <a:r>
              <a:rPr lang="en-US" altLang="ko-KR" b="1" dirty="0">
                <a:latin typeface="+mn-ea"/>
                <a:ea typeface="+mn-ea"/>
              </a:rPr>
              <a:t>”</a:t>
            </a:r>
            <a:r>
              <a:rPr lang="ko-KR" altLang="en-US" b="1" dirty="0">
                <a:latin typeface="+mn-ea"/>
                <a:ea typeface="+mn-ea"/>
              </a:rPr>
              <a:t>다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r>
              <a:rPr lang="ko-KR" altLang="en-US" b="1" dirty="0">
                <a:latin typeface="+mn-ea"/>
                <a:ea typeface="+mn-ea"/>
              </a:rPr>
              <a:t> 점포의 손익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프로모션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경영지도를 총괄하는 </a:t>
            </a:r>
            <a:r>
              <a:rPr lang="ko-KR" altLang="en-US" b="1" dirty="0" err="1">
                <a:latin typeface="+mn-ea"/>
                <a:ea typeface="+mn-ea"/>
              </a:rPr>
              <a:t>수퍼바이저의</a:t>
            </a:r>
            <a:r>
              <a:rPr lang="ko-KR" altLang="en-US" b="1" dirty="0">
                <a:latin typeface="+mn-ea"/>
                <a:ea typeface="+mn-ea"/>
              </a:rPr>
              <a:t> 핵심 기능과 점포 관리 비법</a:t>
            </a:r>
            <a:endParaRPr lang="en-US" altLang="ko-KR" b="1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</a:rPr>
              <a:t>어디서도 배울 수 없는 프랜차이즈 특화 노무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인사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교육훈련 프로그램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3951"/>
              </p:ext>
            </p:extLst>
          </p:nvPr>
        </p:nvGraphicFramePr>
        <p:xfrm>
          <a:off x="213677" y="1452263"/>
          <a:ext cx="9328787" cy="4592907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9">
                  <a:extLst>
                    <a:ext uri="{9D8B030D-6E8A-4147-A177-3AD203B41FA5}">
                      <a16:colId xmlns:a16="http://schemas.microsoft.com/office/drawing/2014/main" val="850034997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362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7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 단합을 위한 청평 워크샵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(1~7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강까지 중간평가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기 단합을 위한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워크샵워크샵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66700" marR="0" lvl="0" indent="-26670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97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이익창출을 위한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수퍼바이저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점포 생산성을 높이는 방법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점포 생산성 향상의 체계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박세현</a:t>
                      </a:r>
                    </a:p>
                  </a:txBody>
                  <a:tcPr marL="36551" marR="36551" marT="70320" marB="7032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76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점포의 기능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(H/W , S/W)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Store Biz Plan / Local Store Merchandising(LSM)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개업 전후 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개업 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4-6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개월의 활동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강호상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998111"/>
                  </a:ext>
                </a:extLst>
              </a:tr>
              <a:tr h="3964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특강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직원에서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CEO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되다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!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본부 구축 이렇게 했다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!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CEO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84726"/>
                  </a:ext>
                </a:extLst>
              </a:tr>
              <a:tr h="420621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10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5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SV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 업무표준 규정을 통한 경영시스템 관리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부진점 판단 및 활성화 방법 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/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폐점 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김인호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749700"/>
                  </a:ext>
                </a:extLst>
              </a:tr>
              <a:tr h="3696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폐점 프로세스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본부의 합리적인 가맹점 폐점 프로세스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폐점사유에 따른 폐점업무 진행 방법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9372"/>
                  </a:ext>
                </a:extLst>
              </a:tr>
              <a:tr h="2772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2563" marR="0" lvl="0" indent="-182563" algn="l" defTabSz="946150" rtl="0" eaLnBrk="1" fontAlgn="base" latinLnBrk="1" hangingPunct="1">
                        <a:lnSpc>
                          <a:spcPts val="1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CRS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평가발표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CRS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>
                          <a:latin typeface="+mn-ea"/>
                          <a:ea typeface="+mn-ea"/>
                        </a:rPr>
                        <a:t>평가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baseline="0">
                          <a:latin typeface="+mn-ea"/>
                          <a:ea typeface="+mn-ea"/>
                        </a:rPr>
                        <a:t>내용 분석 후 매출활성화 방안 우수팀 발표</a:t>
                      </a:r>
                      <a:r>
                        <a:rPr lang="en-US" altLang="ko-KR" sz="900" b="1" baseline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992024"/>
                  </a:ext>
                </a:extLst>
              </a:tr>
              <a:tr h="519765">
                <a:tc rowSpan="3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11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시스템</a:t>
                      </a:r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Ⅵ</a:t>
                      </a:r>
                    </a:p>
                    <a:p>
                      <a:pPr algn="ctr"/>
                      <a:endParaRPr lang="en-US" altLang="ko-KR" sz="10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1000" b="1" spc="-150" dirty="0">
                          <a:latin typeface="+mn-ea"/>
                          <a:ea typeface="+mn-ea"/>
                        </a:rPr>
                        <a:t>지원시스템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 구축</a:t>
                      </a: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(5H)</a:t>
                      </a:r>
                      <a:endParaRPr lang="ko-KR" altLang="en-US" sz="10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indent="-180975" latinLnBrk="1">
                        <a:buFont typeface="+mj-lt"/>
                        <a:buAutoNum type="arabicPeriod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en-US" altLang="ko-KR" sz="9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 dirty="0">
                          <a:latin typeface="+mn-ea"/>
                          <a:ea typeface="+mn-ea"/>
                        </a:rPr>
                        <a:t>노무관리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및 가맹점 노사관리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단체협약권 및 본사 대응 방안</a:t>
                      </a:r>
                      <a:endParaRPr kumimoji="1" lang="en-US" altLang="ko-KR" sz="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단체교섭권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;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법률 개정안의 내용과 파급효과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안원복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9050"/>
                  </a:ext>
                </a:extLst>
              </a:tr>
              <a:tr h="36961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indent="-180975" latinLnBrk="1">
                        <a:buFont typeface="+mj-lt"/>
                        <a:buAutoNum type="arabicPeriod" startAt="2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en-US" altLang="ko-KR" sz="900" b="1" baseline="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900" b="1" baseline="0" dirty="0">
                          <a:latin typeface="+mn-ea"/>
                          <a:ea typeface="+mn-ea"/>
                        </a:rPr>
                        <a:t>인사조직체계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인사전략과 조직체계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외식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도소매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서비스사례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와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KPI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사례중심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김상민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6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6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6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6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880127"/>
                  </a:ext>
                </a:extLst>
              </a:tr>
              <a:tr h="524694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35171" marB="3517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교육훈련 프로그램 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및 직원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교육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{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의의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   방법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 훈련의 커리큘럼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}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p.332~349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253626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A17A513-BEA8-45CC-804D-174861411622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4C8886-6E9C-49CF-92D1-150796E8524F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967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10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포스트코로나 시대 프랜차이즈의 필수</a:t>
            </a:r>
            <a:r>
              <a:rPr lang="en-US" altLang="ko-KR" sz="1600" b="1" dirty="0">
                <a:latin typeface="+mn-ea"/>
                <a:ea typeface="+mn-ea"/>
              </a:rPr>
              <a:t> ‘</a:t>
            </a:r>
            <a:r>
              <a:rPr lang="ko-KR" altLang="en-US" sz="1600" b="1" dirty="0" err="1">
                <a:latin typeface="+mn-ea"/>
                <a:ea typeface="+mn-ea"/>
              </a:rPr>
              <a:t>언택트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en-US" altLang="ko-KR" sz="1600" b="1" dirty="0">
                <a:latin typeface="+mn-ea"/>
                <a:ea typeface="+mn-ea"/>
              </a:rPr>
              <a:t>&amp;</a:t>
            </a:r>
            <a:r>
              <a:rPr lang="ko-KR" altLang="en-US" sz="1600" b="1" dirty="0">
                <a:latin typeface="+mn-ea"/>
                <a:ea typeface="+mn-ea"/>
              </a:rPr>
              <a:t> </a:t>
            </a:r>
            <a:r>
              <a:rPr lang="ko-KR" altLang="en-US" sz="1600" b="1" dirty="0" err="1">
                <a:latin typeface="+mn-ea"/>
                <a:ea typeface="+mn-ea"/>
              </a:rPr>
              <a:t>컨택트</a:t>
            </a:r>
            <a:r>
              <a:rPr lang="ko-KR" altLang="en-US" sz="1600" b="1" dirty="0">
                <a:latin typeface="+mn-ea"/>
                <a:ea typeface="+mn-ea"/>
              </a:rPr>
              <a:t> 마케팅 전략</a:t>
            </a:r>
            <a:r>
              <a:rPr lang="en-US" altLang="ko-KR" sz="1600" b="1" dirty="0">
                <a:latin typeface="+mn-ea"/>
                <a:ea typeface="+mn-ea"/>
              </a:rPr>
              <a:t>’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30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코로나 이후</a:t>
            </a: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ko-KR" altLang="en-US" b="1" dirty="0">
                <a:latin typeface="+mn-ea"/>
                <a:ea typeface="+mn-ea"/>
              </a:rPr>
              <a:t>필수가 되어버린 </a:t>
            </a:r>
            <a:r>
              <a:rPr lang="en-US" altLang="ko-KR" b="1" dirty="0">
                <a:latin typeface="+mn-ea"/>
                <a:ea typeface="+mn-ea"/>
              </a:rPr>
              <a:t>SNS </a:t>
            </a:r>
            <a:r>
              <a:rPr lang="ko-KR" altLang="en-US" b="1" dirty="0">
                <a:latin typeface="+mn-ea"/>
                <a:ea typeface="+mn-ea"/>
              </a:rPr>
              <a:t>마케팅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배달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포장</a:t>
            </a:r>
            <a:r>
              <a:rPr lang="en-US" altLang="ko-KR" b="1" dirty="0">
                <a:latin typeface="+mn-ea"/>
                <a:ea typeface="+mn-ea"/>
              </a:rPr>
              <a:t>, HMR </a:t>
            </a:r>
            <a:r>
              <a:rPr lang="ko-KR" altLang="en-US" b="1" dirty="0">
                <a:latin typeface="+mn-ea"/>
                <a:ea typeface="+mn-ea"/>
              </a:rPr>
              <a:t>서비스</a:t>
            </a:r>
            <a:endParaRPr lang="en-US" altLang="ko-KR" b="1" dirty="0">
              <a:latin typeface="+mn-ea"/>
              <a:ea typeface="+mn-ea"/>
            </a:endParaRPr>
          </a:p>
          <a:p>
            <a:r>
              <a:rPr lang="ko-KR" altLang="en-US" b="1" dirty="0">
                <a:latin typeface="+mn-ea"/>
                <a:ea typeface="+mn-ea"/>
              </a:rPr>
              <a:t>프랜차이즈에 접목한 상품전략과 지식재산권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매출 고공행진의 마케팅 전략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831629"/>
              </p:ext>
            </p:extLst>
          </p:nvPr>
        </p:nvGraphicFramePr>
        <p:xfrm>
          <a:off x="213677" y="1452259"/>
          <a:ext cx="9328786" cy="4559603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8">
                  <a:extLst>
                    <a:ext uri="{9D8B030D-6E8A-4147-A177-3AD203B41FA5}">
                      <a16:colId xmlns:a16="http://schemas.microsoft.com/office/drawing/2014/main" val="940425294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5723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29">
                <a:tc rowSpan="2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12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Sys MD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(15.5H)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기획 및 실무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마케팅 전략  수립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사례 중심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 이해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외부 및 내부 상황 분석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/Key Issue &amp;Resolution/Marketing Objective &amp; Strategy /Action Plan/Budget Review 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매출분석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리브랜딩 사례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판매촉진 기획 방법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사례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p.252~269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9129050"/>
                  </a:ext>
                </a:extLst>
              </a:tr>
              <a:tr h="66043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14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지적재산권 확보 및 대응전략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 재산권 확보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지적재산권 개념 및 중요성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법적으로 보호 받을 수 있는 지적 재산권의 종류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법적 대응 절차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(FC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에서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BI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역할 및 중요성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기획 및 관리 시 유의점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지적재산권에 관한 분쟁 사례 및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판례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김민철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브랜드피해 사례 연구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880127"/>
                  </a:ext>
                </a:extLst>
              </a:tr>
              <a:tr h="45169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13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쉽고 빠르게 적용하는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SNS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본부의 효율적인 </a:t>
                      </a: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SNS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rial" charset="0"/>
                        </a:rPr>
                        <a:t>활용방안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rial" charset="0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김태현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(CEO21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403977"/>
                  </a:ext>
                </a:extLst>
              </a:tr>
              <a:tr h="364378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68" marB="3516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4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브랜드 전략을 통한 마케팅 전략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언택트시대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컨택하는 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브랜드 전략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김동환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752407"/>
                  </a:ext>
                </a:extLst>
              </a:tr>
              <a:tr h="38477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5"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 배달 마케팅 전략</a:t>
                      </a: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배달 시스템 이해 및 높은 매출의 지속 운영 관리방법</a:t>
                      </a: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1.5H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지현우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31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76966"/>
                  </a:ext>
                </a:extLst>
              </a:tr>
              <a:tr h="334773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9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강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~ 13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강까지 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최종평가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0.5H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서민교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72" marB="4567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 프로젝트 제출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711897"/>
                  </a:ext>
                </a:extLst>
              </a:tr>
              <a:tr h="512409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14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+mj-lt"/>
                        <a:buAutoNum type="arabicPeriod" startAt="6"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신상품 메뉴개발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신상품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메뉴</a:t>
                      </a:r>
                      <a:r>
                        <a:rPr lang="en-US" altLang="ko-KR" sz="900" b="1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개발 방법과 프로세스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en-US" altLang="ko-KR" sz="900" b="1">
                          <a:latin typeface="+mn-ea"/>
                          <a:ea typeface="+mn-ea"/>
                        </a:rPr>
                        <a:t>HMR </a:t>
                      </a:r>
                      <a:r>
                        <a:rPr lang="ko-KR" altLang="en-US" sz="900" b="1">
                          <a:latin typeface="+mn-ea"/>
                          <a:ea typeface="+mn-ea"/>
                        </a:rPr>
                        <a:t>개발 및 판매전략</a:t>
                      </a:r>
                      <a:endParaRPr lang="en-US" altLang="ko-KR" sz="900" b="1">
                        <a:latin typeface="+mn-ea"/>
                        <a:ea typeface="+mn-ea"/>
                      </a:endParaRPr>
                    </a:p>
                    <a:p>
                      <a:pPr marL="228600" indent="-228600" latinLnBrk="1">
                        <a:buFont typeface="+mj-lt"/>
                        <a:buAutoNum type="arabicParenR"/>
                      </a:pPr>
                      <a:r>
                        <a:rPr lang="ko-KR" altLang="en-US" sz="900" b="1">
                          <a:latin typeface="+mn-ea"/>
                          <a:ea typeface="+mn-ea"/>
                        </a:rPr>
                        <a:t>메뉴의 원가관리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조진숙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전문가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28</a:t>
                      </a:r>
                      <a:r>
                        <a:rPr lang="ko-KR" altLang="en-US" sz="700" b="1" dirty="0">
                          <a:latin typeface="+mn-ea"/>
                          <a:ea typeface="+mn-ea"/>
                        </a:rPr>
                        <a:t>기</a:t>
                      </a:r>
                      <a:r>
                        <a:rPr lang="en-US" altLang="ko-KR" sz="7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7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800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0643489"/>
                  </a:ext>
                </a:extLst>
              </a:tr>
              <a:tr h="85498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물류 시스템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물류 전략 및 물류시스템 구축</a:t>
                      </a: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물류시스템 구축의 전제조건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국내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물류현황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자사물류와 아웃 소싱의 비교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 검토 시점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 프로세스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운영노하우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장단점 및 보완책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성공 및 실패사례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35173" marB="3517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오성주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과제물제출 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성적산출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60290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BE3360D-4630-45B1-B4A2-ED8C11303EFD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04CE0A-287A-427E-97C0-CF998E758AA0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259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11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이제는 어디서도 꿀리지 않는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>
                <a:latin typeface="+mn-ea"/>
                <a:ea typeface="+mn-ea"/>
              </a:rPr>
              <a:t>실무형 프랜차이즈 전문가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8301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프랜차이즈 업계 최초로 민간자격등록</a:t>
            </a:r>
            <a:r>
              <a:rPr lang="en-US" altLang="ko-KR" b="1" dirty="0">
                <a:latin typeface="+mn-ea"/>
                <a:ea typeface="+mn-ea"/>
              </a:rPr>
              <a:t>(2013-0608)</a:t>
            </a:r>
            <a:r>
              <a:rPr lang="ko-KR" altLang="en-US" b="1" dirty="0">
                <a:latin typeface="+mn-ea"/>
                <a:ea typeface="+mn-ea"/>
              </a:rPr>
              <a:t>자격증도 취득하여 프랜차이즈 전문가 인증</a:t>
            </a:r>
            <a:r>
              <a:rPr lang="en-US" altLang="ko-KR" b="1" dirty="0">
                <a:latin typeface="+mn-ea"/>
                <a:ea typeface="+mn-ea"/>
              </a:rPr>
              <a:t>!</a:t>
            </a:r>
          </a:p>
          <a:p>
            <a:r>
              <a:rPr lang="ko-KR" altLang="en-US" b="1" dirty="0">
                <a:latin typeface="+mn-ea"/>
                <a:ea typeface="+mn-ea"/>
              </a:rPr>
              <a:t>성공을 향한 발걸음의 시작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r>
              <a:rPr lang="ko-KR" altLang="en-US" b="1" dirty="0">
                <a:latin typeface="+mn-ea"/>
                <a:ea typeface="+mn-ea"/>
              </a:rPr>
              <a:t> </a:t>
            </a:r>
            <a:endParaRPr lang="en-US" altLang="ko-KR" b="1" dirty="0">
              <a:latin typeface="+mn-ea"/>
              <a:ea typeface="+mn-ea"/>
            </a:endParaRPr>
          </a:p>
        </p:txBody>
      </p:sp>
      <p:graphicFrame>
        <p:nvGraphicFramePr>
          <p:cNvPr id="15" name="Group 102">
            <a:extLst>
              <a:ext uri="{FF2B5EF4-FFF2-40B4-BE49-F238E27FC236}">
                <a16:creationId xmlns:a16="http://schemas.microsoft.com/office/drawing/2014/main" id="{9EE6E7B8-279D-4CAC-A676-E2BACA3FE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63498"/>
              </p:ext>
            </p:extLst>
          </p:nvPr>
        </p:nvGraphicFramePr>
        <p:xfrm>
          <a:off x="217487" y="1556963"/>
          <a:ext cx="9324976" cy="4264298"/>
        </p:xfrm>
        <a:graphic>
          <a:graphicData uri="http://schemas.openxmlformats.org/drawingml/2006/table">
            <a:tbl>
              <a:tblPr/>
              <a:tblGrid>
                <a:gridCol w="518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91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0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3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34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35176" marB="3517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441"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보고회 및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(5H)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경영사 자격증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급 시험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맥세스컨설팅이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주최 및 주관하는 민간자격증으로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등록번호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2013-0608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을 획득하였으며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업계 종사자로서 갖추어야할 직무 능력을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검정하여 자격을 부여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업계의 양질의 전문가를 양성을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목표로 두고 있음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28600" marR="0" lvl="0" indent="-22860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Am10:30~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1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비즈니스모델 성공전략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 모델 확인 및 업종에 맞는 성공전략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445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8" marR="36558" marT="70351" marB="70351" anchor="ctr" horzOverflow="overflow"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상생경영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유망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 성장하기 위한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가맹본부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상생 경영 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6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marL="37232" marR="37232" marT="74465" marB="74465" anchor="ctr" horzOverflow="overflow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최종정리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14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 동안 학습한 주요 내용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Review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 모델과 성정전략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0.5H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수료식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진행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수료증 증정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공로상 및 성적우수자 포상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기념촬영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교육담당</a:t>
                      </a: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5" marR="36555" marT="70363" marB="70363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1862A49-8CD7-4BE1-9B0D-A92668ACB307}"/>
              </a:ext>
            </a:extLst>
          </p:cNvPr>
          <p:cNvSpPr txBox="1"/>
          <p:nvPr/>
        </p:nvSpPr>
        <p:spPr>
          <a:xfrm>
            <a:off x="6851534" y="5803509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AF630F-4F9F-47F2-A3BD-E3E9763C97DD}"/>
              </a:ext>
            </a:extLst>
          </p:cNvPr>
          <p:cNvSpPr txBox="1"/>
          <p:nvPr/>
        </p:nvSpPr>
        <p:spPr>
          <a:xfrm>
            <a:off x="139392" y="584703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0C1E36C-D9B6-4434-8E79-B6BCD015428E}"/>
              </a:ext>
            </a:extLst>
          </p:cNvPr>
          <p:cNvGrpSpPr/>
          <p:nvPr/>
        </p:nvGrpSpPr>
        <p:grpSpPr>
          <a:xfrm>
            <a:off x="4699070" y="2023678"/>
            <a:ext cx="2318477" cy="1514195"/>
            <a:chOff x="5058639" y="2007128"/>
            <a:chExt cx="2318477" cy="1514195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0DA03857-8642-4B42-8704-197E4CBC0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117"/>
            <a:stretch/>
          </p:blipFill>
          <p:spPr>
            <a:xfrm>
              <a:off x="5058639" y="2007128"/>
              <a:ext cx="2318477" cy="1514195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3F835E1-00B5-485F-94B7-59597DE44948}"/>
                </a:ext>
              </a:extLst>
            </p:cNvPr>
            <p:cNvSpPr/>
            <p:nvPr/>
          </p:nvSpPr>
          <p:spPr>
            <a:xfrm>
              <a:off x="6271288" y="2507976"/>
              <a:ext cx="959589" cy="512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16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번호 개체 틀 1">
            <a:extLst>
              <a:ext uri="{FF2B5EF4-FFF2-40B4-BE49-F238E27FC236}">
                <a16:creationId xmlns:a16="http://schemas.microsoft.com/office/drawing/2014/main" id="{894006A7-0BEF-484F-9E1A-E84C5AED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A0D89E98-315A-4445-A3BE-0B831111AAF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DF21F04-0F70-4A94-8AD4-C65B56A42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25" name="Rectangle 47">
            <a:extLst>
              <a:ext uri="{FF2B5EF4-FFF2-40B4-BE49-F238E27FC236}">
                <a16:creationId xmlns:a16="http://schemas.microsoft.com/office/drawing/2014/main" id="{0BFABE26-906D-4149-BB49-7BA31BDF3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689773"/>
            <a:ext cx="8964613" cy="4286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10797" rIns="91413" bIns="1079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정규 교육 후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18:10 ~ 20:00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까지 종각 주요 브랜드를 방문하여 점포진단을 통한 매출활성화 컨설팅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체크</a:t>
            </a:r>
            <a:endParaRPr lang="en-US" altLang="ko-KR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→이것만 알아도 교육성과 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 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달성</a:t>
            </a:r>
            <a:r>
              <a:rPr lang="en-US" altLang="ko-KR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b="1" kern="0" dirty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6" name="Group 77">
            <a:extLst>
              <a:ext uri="{FF2B5EF4-FFF2-40B4-BE49-F238E27FC236}">
                <a16:creationId xmlns:a16="http://schemas.microsoft.com/office/drawing/2014/main" id="{DEE8FDBE-E1AB-4471-BB41-1A7825215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06478"/>
              </p:ext>
            </p:extLst>
          </p:nvPr>
        </p:nvGraphicFramePr>
        <p:xfrm>
          <a:off x="323850" y="1259867"/>
          <a:ext cx="4248150" cy="4291008"/>
        </p:xfrm>
        <a:graphic>
          <a:graphicData uri="http://schemas.openxmlformats.org/drawingml/2006/table">
            <a:tbl>
              <a:tblPr/>
              <a:tblGrid>
                <a:gridCol w="65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63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주차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회합과 현장교육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미친닭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입학식 축하연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이바돔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조선화로집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하남에프앤비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+mn-ea"/>
                        </a:rPr>
                        <a:t>하남돼지집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㈜김승용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FS 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용범이네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인계동껍데기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바이올푸드글로벌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유가네닭갈비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교대이층집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에프앤디파트너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오늘와인한잔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총 동문 체육대회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9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활 동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 별 모임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)-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팀별 지정된 브랜드 </a:t>
                      </a: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</a:t>
                      </a: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11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교촌에프앤비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교촌치킨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야외수업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13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원앤원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박가부대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14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세광그린푸드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- 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오목집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825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이바돔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–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조선화로집</a:t>
                      </a:r>
                    </a:p>
                  </a:txBody>
                  <a:tcPr marL="89782" marR="89782" marT="43197" marB="4319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7" name="AutoShape 8">
            <a:extLst>
              <a:ext uri="{FF2B5EF4-FFF2-40B4-BE49-F238E27FC236}">
                <a16:creationId xmlns:a16="http://schemas.microsoft.com/office/drawing/2014/main" id="{220AB534-4BD7-4B3A-A442-4D24350245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01691" y="3499867"/>
            <a:ext cx="1344635" cy="177006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88386" tIns="44193" rIns="88386" bIns="44193"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black"/>
              </a:solidFill>
              <a:latin typeface="돋움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8" name="Group 77">
            <a:extLst>
              <a:ext uri="{FF2B5EF4-FFF2-40B4-BE49-F238E27FC236}">
                <a16:creationId xmlns:a16="http://schemas.microsoft.com/office/drawing/2014/main" id="{A9BA2AA7-D8A3-4BE3-A14B-F7DBDF528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05262"/>
              </p:ext>
            </p:extLst>
          </p:nvPr>
        </p:nvGraphicFramePr>
        <p:xfrm>
          <a:off x="4932363" y="1288442"/>
          <a:ext cx="4356100" cy="3563937"/>
        </p:xfrm>
        <a:graphic>
          <a:graphicData uri="http://schemas.openxmlformats.org/drawingml/2006/table">
            <a:tbl>
              <a:tblPr/>
              <a:tblGrid>
                <a:gridCol w="111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508"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CRS </a:t>
                      </a: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평가 항목 중심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그래픽M" pitchFamily="18" charset="-127"/>
                        <a:ea typeface="HY그래픽M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551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전방기능</a:t>
                      </a:r>
                      <a:endParaRPr kumimoji="1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외부시설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흡입율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요인 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중앙기능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내부시설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청결상태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인력관리 및 고객응대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구매율 요인 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6939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후방기능 </a:t>
                      </a:r>
                      <a:endParaRPr lang="en-US" altLang="ko-KR" sz="105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및 </a:t>
                      </a:r>
                      <a:endParaRPr lang="en-US" altLang="ko-KR" sz="105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 latinLnBrk="1"/>
                      <a:r>
                        <a:rPr lang="ko-KR" altLang="en-US" sz="1050" b="1" dirty="0">
                          <a:latin typeface="맑은 고딕" pitchFamily="50" charset="-127"/>
                          <a:ea typeface="맑은 고딕" pitchFamily="50" charset="-127"/>
                        </a:rPr>
                        <a:t>기타서비스</a:t>
                      </a: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운영 및 청결상태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서비스 시설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중앙기능 지원요인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파악하기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9788" marR="89788" marT="43196" marB="4319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4651" name="Picture 3" descr="D:\기존데이터\바탕화면\이화수육개장\KakaoTalk_Moim_6LmRmDqy2MYymtNJTjqkP4LbuQbW4W.jpg">
            <a:extLst>
              <a:ext uri="{FF2B5EF4-FFF2-40B4-BE49-F238E27FC236}">
                <a16:creationId xmlns:a16="http://schemas.microsoft.com/office/drawing/2014/main" id="{210BED26-5D27-47E4-ADF2-59779987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2615592"/>
            <a:ext cx="16192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2" name="Picture 5">
            <a:extLst>
              <a:ext uri="{FF2B5EF4-FFF2-40B4-BE49-F238E27FC236}">
                <a16:creationId xmlns:a16="http://schemas.microsoft.com/office/drawing/2014/main" id="{72A9B840-FC86-4B9F-BBFA-6BE2CDDD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799" y="3755417"/>
            <a:ext cx="1590675" cy="114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53" name="Picture 2" descr="D:\기존데이터\바탕화면\이화수육개장\KakaoTalk_20171204_160320669.jpg">
            <a:extLst>
              <a:ext uri="{FF2B5EF4-FFF2-40B4-BE49-F238E27FC236}">
                <a16:creationId xmlns:a16="http://schemas.microsoft.com/office/drawing/2014/main" id="{1ACBA7CA-F61F-47A8-A49D-04E128D3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2"/>
          <a:stretch>
            <a:fillRect/>
          </a:stretch>
        </p:blipFill>
        <p:spPr bwMode="auto">
          <a:xfrm>
            <a:off x="7670800" y="1523392"/>
            <a:ext cx="16097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55">
            <a:extLst>
              <a:ext uri="{FF2B5EF4-FFF2-40B4-BE49-F238E27FC236}">
                <a16:creationId xmlns:a16="http://schemas.microsoft.com/office/drawing/2014/main" id="{9CA5AFD5-F66C-4509-8FAC-BC5D708A1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8" y="5804402"/>
            <a:ext cx="8351838" cy="261584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1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교육장 관철동 인근동문 매장으로 선정하여 진행하며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당일 사정에 따라 방문업체는 변경될 수 있습니다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33" name="Rectangle 255">
            <a:extLst>
              <a:ext uri="{FF2B5EF4-FFF2-40B4-BE49-F238E27FC236}">
                <a16:creationId xmlns:a16="http://schemas.microsoft.com/office/drawing/2014/main" id="{77AEF6F8-F7AB-49D2-8F28-EE47EDA4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8" y="5601773"/>
            <a:ext cx="7326313" cy="261584"/>
          </a:xfrm>
          <a:prstGeom prst="rect">
            <a:avLst/>
          </a:prstGeom>
          <a:noFill/>
          <a:ln>
            <a:noFill/>
          </a:ln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u"/>
              <a:defRPr/>
            </a:pP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철저한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CRS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평가 →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가맹점 경쟁력이 프랜차이즈 기업 성과에 미치는 영향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(15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 2H = 30H 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연장 수업</a:t>
            </a:r>
            <a:r>
              <a:rPr lang="en-US" altLang="ko-KR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1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</p:txBody>
      </p:sp>
      <p:sp>
        <p:nvSpPr>
          <p:cNvPr id="34" name="이등변 삼각형 33">
            <a:extLst>
              <a:ext uri="{FF2B5EF4-FFF2-40B4-BE49-F238E27FC236}">
                <a16:creationId xmlns:a16="http://schemas.microsoft.com/office/drawing/2014/main" id="{AEF362C5-3A5A-44D1-8A9B-AF045169FD17}"/>
              </a:ext>
            </a:extLst>
          </p:cNvPr>
          <p:cNvSpPr/>
          <p:nvPr/>
        </p:nvSpPr>
        <p:spPr>
          <a:xfrm rot="10800000">
            <a:off x="6878736" y="4999525"/>
            <a:ext cx="650875" cy="179387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24657" name="TextBox 34">
            <a:extLst>
              <a:ext uri="{FF2B5EF4-FFF2-40B4-BE49-F238E27FC236}">
                <a16:creationId xmlns:a16="http://schemas.microsoft.com/office/drawing/2014/main" id="{48E682E8-3119-4334-93F4-6A68ED089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76" y="5287589"/>
            <a:ext cx="4383087" cy="2769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가맹점 경영지도에 적용 및 </a:t>
            </a:r>
            <a:r>
              <a:rPr kumimoji="0" lang="en-US" altLang="ko-KR" b="1" dirty="0">
                <a:solidFill>
                  <a:srgbClr val="000000"/>
                </a:solidFill>
                <a:latin typeface="+mn-ea"/>
                <a:ea typeface="+mn-ea"/>
              </a:rPr>
              <a:t>SV </a:t>
            </a:r>
            <a:r>
              <a:rPr kumimoji="0" lang="ko-KR" altLang="en-US" b="1" dirty="0">
                <a:solidFill>
                  <a:srgbClr val="000000"/>
                </a:solidFill>
                <a:latin typeface="+mn-ea"/>
                <a:ea typeface="+mn-ea"/>
              </a:rPr>
              <a:t>평가 척도로 적용하기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번호 개체 틀 1">
            <a:extLst>
              <a:ext uri="{FF2B5EF4-FFF2-40B4-BE49-F238E27FC236}">
                <a16:creationId xmlns:a16="http://schemas.microsoft.com/office/drawing/2014/main" id="{9B01D74C-86F3-4BBB-A8D8-8A1A3AD6D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D78FDD90-174D-4411-B4D9-8BA141E5928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F8EC577-96C4-4A5B-A188-E6DFDAEAB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32" name="순서도: 수행의 시작/종료 31">
            <a:extLst>
              <a:ext uri="{FF2B5EF4-FFF2-40B4-BE49-F238E27FC236}">
                <a16:creationId xmlns:a16="http://schemas.microsoft.com/office/drawing/2014/main" id="{6808C1BA-7A0F-49BE-8D5E-73C58DB71BCF}"/>
              </a:ext>
            </a:extLst>
          </p:cNvPr>
          <p:cNvSpPr/>
          <p:nvPr/>
        </p:nvSpPr>
        <p:spPr>
          <a:xfrm>
            <a:off x="434020" y="1160141"/>
            <a:ext cx="989968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err="1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교육명</a:t>
            </a:r>
            <a:endParaRPr kumimoji="0" lang="ko-KR" altLang="en-US" b="1" kern="0" dirty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33" name="순서도: 수행의 시작/종료 32">
            <a:extLst>
              <a:ext uri="{FF2B5EF4-FFF2-40B4-BE49-F238E27FC236}">
                <a16:creationId xmlns:a16="http://schemas.microsoft.com/office/drawing/2014/main" id="{18B7439D-8D0C-44C6-A90F-79E2674876CC}"/>
              </a:ext>
            </a:extLst>
          </p:cNvPr>
          <p:cNvSpPr/>
          <p:nvPr/>
        </p:nvSpPr>
        <p:spPr>
          <a:xfrm>
            <a:off x="434020" y="1599879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교육대상</a:t>
            </a:r>
          </a:p>
        </p:txBody>
      </p:sp>
      <p:sp>
        <p:nvSpPr>
          <p:cNvPr id="34" name="순서도: 수행의 시작/종료 33">
            <a:extLst>
              <a:ext uri="{FF2B5EF4-FFF2-40B4-BE49-F238E27FC236}">
                <a16:creationId xmlns:a16="http://schemas.microsoft.com/office/drawing/2014/main" id="{40B8B02C-8E21-4025-BEA9-EEC64040AAE3}"/>
              </a:ext>
            </a:extLst>
          </p:cNvPr>
          <p:cNvSpPr/>
          <p:nvPr/>
        </p:nvSpPr>
        <p:spPr>
          <a:xfrm>
            <a:off x="434020" y="3254315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정원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396328C-096B-41A0-8CFD-96A84B38F1A6}"/>
              </a:ext>
            </a:extLst>
          </p:cNvPr>
          <p:cNvSpPr/>
          <p:nvPr/>
        </p:nvSpPr>
        <p:spPr>
          <a:xfrm>
            <a:off x="1411288" y="1152204"/>
            <a:ext cx="812323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제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34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기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실무형 프랜차이즈 전문가 과정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D0A1AA25-BEDB-4F67-9EE2-B48BB4E10628}"/>
              </a:ext>
            </a:extLst>
          </p:cNvPr>
          <p:cNvSpPr/>
          <p:nvPr/>
        </p:nvSpPr>
        <p:spPr>
          <a:xfrm>
            <a:off x="1462087" y="1544316"/>
            <a:ext cx="6280745" cy="181133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t"/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분쟁 및 코로나로 인한 직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 〮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가맹점 폐업이 지속 증가하는 본사의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CEO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및 실무자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코로나 시대 신규로 시작하는 브랜드의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FC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시스템 경영에 자신 없는 본사의 임직원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코로나로 인한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NEW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비즈니스 모델 및 프랜차이즈본사 시스템 구축 희망자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대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〮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중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 〮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소기업의 대리점 및 프랜차이즈 실무담당자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marL="1255713" indent="-1255713"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- 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강화 된 가맹사업법 </a:t>
            </a:r>
            <a:r>
              <a:rPr kumimoji="0" lang="en-US" altLang="ko-KR" sz="12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kumimoji="0" lang="ko-KR" altLang="en-US" sz="1200" b="1" kern="0" dirty="0">
                <a:solidFill>
                  <a:prstClr val="black"/>
                </a:solidFill>
                <a:latin typeface="+mn-ea"/>
                <a:ea typeface="+mn-ea"/>
              </a:rPr>
              <a:t>시스템 실무적용에 어려움을 겪는 본사임직원 </a:t>
            </a:r>
            <a:endParaRPr kumimoji="0" lang="en-US" altLang="ko-KR" sz="1200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2497BC59-702C-4BB0-A2DF-0ABB01900D0B}"/>
              </a:ext>
            </a:extLst>
          </p:cNvPr>
          <p:cNvSpPr/>
          <p:nvPr/>
        </p:nvSpPr>
        <p:spPr>
          <a:xfrm>
            <a:off x="1463675" y="3254315"/>
            <a:ext cx="609913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43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~2021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26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목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선착순 접수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/ (1~39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: FC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업계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, 40~43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명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협력업체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1" name="순서도: 수행의 시작/종료 40">
            <a:extLst>
              <a:ext uri="{FF2B5EF4-FFF2-40B4-BE49-F238E27FC236}">
                <a16:creationId xmlns:a16="http://schemas.microsoft.com/office/drawing/2014/main" id="{BAB5A82B-2741-4F36-9C70-7BF597B3B4A6}"/>
              </a:ext>
            </a:extLst>
          </p:cNvPr>
          <p:cNvSpPr/>
          <p:nvPr/>
        </p:nvSpPr>
        <p:spPr>
          <a:xfrm>
            <a:off x="434020" y="3625790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교육장소</a:t>
            </a:r>
          </a:p>
        </p:txBody>
      </p:sp>
      <p:sp>
        <p:nvSpPr>
          <p:cNvPr id="43" name="순서도: 수행의 시작/종료 42">
            <a:extLst>
              <a:ext uri="{FF2B5EF4-FFF2-40B4-BE49-F238E27FC236}">
                <a16:creationId xmlns:a16="http://schemas.microsoft.com/office/drawing/2014/main" id="{FB7DD750-438F-43E0-8ADF-2969071D5C41}"/>
              </a:ext>
            </a:extLst>
          </p:cNvPr>
          <p:cNvSpPr/>
          <p:nvPr/>
        </p:nvSpPr>
        <p:spPr>
          <a:xfrm>
            <a:off x="437195" y="4017902"/>
            <a:ext cx="989968" cy="255588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교육기간</a:t>
            </a:r>
          </a:p>
        </p:txBody>
      </p:sp>
      <p:sp>
        <p:nvSpPr>
          <p:cNvPr id="45" name="순서도: 수행의 시작/종료 44">
            <a:extLst>
              <a:ext uri="{FF2B5EF4-FFF2-40B4-BE49-F238E27FC236}">
                <a16:creationId xmlns:a16="http://schemas.microsoft.com/office/drawing/2014/main" id="{B97AAC4F-36EE-47BA-A690-11298C686D6F}"/>
              </a:ext>
            </a:extLst>
          </p:cNvPr>
          <p:cNvSpPr/>
          <p:nvPr/>
        </p:nvSpPr>
        <p:spPr>
          <a:xfrm>
            <a:off x="434020" y="4414777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교육비</a:t>
            </a:r>
          </a:p>
        </p:txBody>
      </p:sp>
      <p:sp>
        <p:nvSpPr>
          <p:cNvPr id="47" name="순서도: 수행의 시작/종료 46">
            <a:extLst>
              <a:ext uri="{FF2B5EF4-FFF2-40B4-BE49-F238E27FC236}">
                <a16:creationId xmlns:a16="http://schemas.microsoft.com/office/drawing/2014/main" id="{CCA13180-0F9E-4B62-9CC8-5E307EC9B2AE}"/>
              </a:ext>
            </a:extLst>
          </p:cNvPr>
          <p:cNvSpPr/>
          <p:nvPr/>
        </p:nvSpPr>
        <p:spPr>
          <a:xfrm>
            <a:off x="434020" y="4794190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접수방법</a:t>
            </a:r>
          </a:p>
        </p:txBody>
      </p:sp>
      <p:sp>
        <p:nvSpPr>
          <p:cNvPr id="49" name="순서도: 수행의 시작/종료 48">
            <a:extLst>
              <a:ext uri="{FF2B5EF4-FFF2-40B4-BE49-F238E27FC236}">
                <a16:creationId xmlns:a16="http://schemas.microsoft.com/office/drawing/2014/main" id="{0492DF3E-9317-4FE9-A427-EF5AE08B042F}"/>
              </a:ext>
            </a:extLst>
          </p:cNvPr>
          <p:cNvSpPr/>
          <p:nvPr/>
        </p:nvSpPr>
        <p:spPr>
          <a:xfrm>
            <a:off x="429257" y="5178365"/>
            <a:ext cx="989968" cy="257175"/>
          </a:xfrm>
          <a:prstGeom prst="flowChartTerminator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white"/>
                </a:solidFill>
                <a:latin typeface="맑은 고딕"/>
                <a:ea typeface="맑은 고딕" panose="020B0503020000020004" pitchFamily="50" charset="-127"/>
              </a:rPr>
              <a:t>문의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38A5AA3E-3BE5-4E42-B86B-16BBEFB24E00}"/>
              </a:ext>
            </a:extLst>
          </p:cNvPr>
          <p:cNvSpPr/>
          <p:nvPr/>
        </p:nvSpPr>
        <p:spPr>
          <a:xfrm>
            <a:off x="1462089" y="3625790"/>
            <a:ext cx="5812692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서울 종로구 종로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길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17, 3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층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호선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종각역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4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번 출구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도보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분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9C094B7E-141D-4734-B61F-5263B7ACE1A4}"/>
              </a:ext>
            </a:extLst>
          </p:cNvPr>
          <p:cNvSpPr/>
          <p:nvPr/>
        </p:nvSpPr>
        <p:spPr>
          <a:xfrm>
            <a:off x="1487488" y="4019490"/>
            <a:ext cx="6255343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2021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28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~ 12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월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11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77H_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특강포함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매주 토요일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(13:00~18:00)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총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주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8855AF27-860A-412A-8847-EF27846FDEFE}"/>
              </a:ext>
            </a:extLst>
          </p:cNvPr>
          <p:cNvSpPr/>
          <p:nvPr/>
        </p:nvSpPr>
        <p:spPr>
          <a:xfrm>
            <a:off x="1474788" y="4441765"/>
            <a:ext cx="8358187" cy="2571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220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만원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면세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국민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)423701-01-131512 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주식회사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맥세스컨설팅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*(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개강일 이전 수강료 완납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A71A10FE-E74D-4707-B447-3F79070720CF}"/>
              </a:ext>
            </a:extLst>
          </p:cNvPr>
          <p:cNvSpPr/>
          <p:nvPr/>
        </p:nvSpPr>
        <p:spPr>
          <a:xfrm>
            <a:off x="1474788" y="4794190"/>
            <a:ext cx="7816217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#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별첨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2.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신청서 작성 후 메일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maxedu1@naver.com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또는 팩스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(02-3443-3487) 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회신 </a:t>
            </a:r>
            <a:r>
              <a:rPr kumimoji="0" lang="en-US" altLang="ko-KR" b="1" kern="0" dirty="0">
                <a:solidFill>
                  <a:srgbClr val="FF0000"/>
                </a:solidFill>
                <a:latin typeface="+mn-ea"/>
                <a:ea typeface="+mn-ea"/>
              </a:rPr>
              <a:t>/</a:t>
            </a:r>
            <a:r>
              <a:rPr kumimoji="0" lang="ko-KR" altLang="en-US" b="1" kern="0" dirty="0">
                <a:solidFill>
                  <a:srgbClr val="FF0000"/>
                </a:solidFill>
                <a:latin typeface="+mn-ea"/>
                <a:ea typeface="+mn-ea"/>
              </a:rPr>
              <a:t>전화접수 가능</a:t>
            </a: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A35E6C06-45A0-4009-846A-6B496A705528}"/>
              </a:ext>
            </a:extLst>
          </p:cNvPr>
          <p:cNvSpPr/>
          <p:nvPr/>
        </p:nvSpPr>
        <p:spPr>
          <a:xfrm>
            <a:off x="1474789" y="5178365"/>
            <a:ext cx="6952120" cy="25558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맥세스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교육팀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담당자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: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전세연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연구원 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/ </a:t>
            </a:r>
            <a:r>
              <a:rPr kumimoji="0" lang="ko-KR" altLang="en-US" b="1" kern="0" dirty="0" err="1">
                <a:solidFill>
                  <a:prstClr val="black"/>
                </a:solidFill>
                <a:latin typeface="+mn-ea"/>
                <a:ea typeface="+mn-ea"/>
              </a:rPr>
              <a:t>한학희</a:t>
            </a:r>
            <a:r>
              <a:rPr kumimoji="0" lang="ko-KR" altLang="en-US" b="1" kern="0" dirty="0">
                <a:solidFill>
                  <a:prstClr val="black"/>
                </a:solidFill>
                <a:latin typeface="+mn-ea"/>
                <a:ea typeface="+mn-ea"/>
              </a:rPr>
              <a:t> 연구원</a:t>
            </a:r>
            <a:r>
              <a:rPr kumimoji="0" lang="en-US" altLang="ko-KR" b="1" kern="0" dirty="0">
                <a:solidFill>
                  <a:prstClr val="black"/>
                </a:solidFill>
                <a:latin typeface="+mn-ea"/>
                <a:ea typeface="+mn-ea"/>
              </a:rPr>
              <a:t>) Tel : 02-549-2324</a:t>
            </a:r>
            <a:endParaRPr kumimoji="0" lang="ko-KR" altLang="en-US" b="1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56" name="그림 55">
            <a:extLst>
              <a:ext uri="{FF2B5EF4-FFF2-40B4-BE49-F238E27FC236}">
                <a16:creationId xmlns:a16="http://schemas.microsoft.com/office/drawing/2014/main" id="{AD2D3CD8-82A6-4311-A636-562800542E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8299" y="3003486"/>
            <a:ext cx="931873" cy="13430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621" name="TextBox 56">
            <a:extLst>
              <a:ext uri="{FF2B5EF4-FFF2-40B4-BE49-F238E27FC236}">
                <a16:creationId xmlns:a16="http://schemas.microsoft.com/office/drawing/2014/main" id="{109C411D-0094-4B5C-B5BA-CEF607E56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667" y="2723939"/>
            <a:ext cx="1735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kumimoji="0" lang="ko-KR" altLang="en-US" sz="1050" b="1" dirty="0">
                <a:solidFill>
                  <a:srgbClr val="000000"/>
                </a:solidFill>
                <a:latin typeface="+mn-ea"/>
                <a:ea typeface="+mn-ea"/>
              </a:rPr>
              <a:t>강의교재</a:t>
            </a:r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kumimoji="0" lang="ko-KR" altLang="en-US" sz="105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24" name="TextBox 56">
            <a:extLst>
              <a:ext uri="{FF2B5EF4-FFF2-40B4-BE49-F238E27FC236}">
                <a16:creationId xmlns:a16="http://schemas.microsoft.com/office/drawing/2014/main" id="{A49FD4EB-EE30-4F7B-9791-32E59662D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27" y="969457"/>
            <a:ext cx="17351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latinLnBrk="1" hangingPunct="1"/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(FC</a:t>
            </a:r>
            <a:r>
              <a:rPr kumimoji="0" lang="ko-KR" altLang="en-US" sz="1050" b="1" dirty="0">
                <a:solidFill>
                  <a:srgbClr val="000000"/>
                </a:solidFill>
                <a:latin typeface="+mn-ea"/>
                <a:ea typeface="+mn-ea"/>
              </a:rPr>
              <a:t>현황보고서</a:t>
            </a:r>
            <a:r>
              <a:rPr kumimoji="0" lang="en-US" altLang="ko-KR" sz="1050" b="1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endParaRPr kumimoji="0" lang="ko-KR" altLang="en-US" sz="105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4C45395-02DF-4098-B5A8-15B70E4A8A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3" y="1259867"/>
            <a:ext cx="1028019" cy="14065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번호 개체 틀 1">
            <a:extLst>
              <a:ext uri="{FF2B5EF4-FFF2-40B4-BE49-F238E27FC236}">
                <a16:creationId xmlns:a16="http://schemas.microsoft.com/office/drawing/2014/main" id="{FE11A003-7F34-42BC-8E91-B602C863B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3638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BF8EBD60-19BC-43ED-AE81-6CC845EAA367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C0EF07-08CE-424C-A89E-30CAC7B4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  <p:sp>
        <p:nvSpPr>
          <p:cNvPr id="42" name="Rectangle 68">
            <a:extLst>
              <a:ext uri="{FF2B5EF4-FFF2-40B4-BE49-F238E27FC236}">
                <a16:creationId xmlns:a16="http://schemas.microsoft.com/office/drawing/2014/main" id="{1250BB66-360C-47A3-AF8A-B594E9DF8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842963"/>
            <a:ext cx="1674813" cy="28892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 dirty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 특혜</a:t>
            </a:r>
          </a:p>
        </p:txBody>
      </p:sp>
      <p:grpSp>
        <p:nvGrpSpPr>
          <p:cNvPr id="26630" name="그룹 1">
            <a:extLst>
              <a:ext uri="{FF2B5EF4-FFF2-40B4-BE49-F238E27FC236}">
                <a16:creationId xmlns:a16="http://schemas.microsoft.com/office/drawing/2014/main" id="{B6EB5C02-E2F3-43B1-B5A8-F2649F339955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1214438"/>
            <a:ext cx="8709025" cy="3562350"/>
            <a:chOff x="182563" y="1223962"/>
            <a:chExt cx="9359900" cy="3420238"/>
          </a:xfrm>
        </p:grpSpPr>
        <p:sp>
          <p:nvSpPr>
            <p:cNvPr id="45" name="직사각형 10">
              <a:extLst>
                <a:ext uri="{FF2B5EF4-FFF2-40B4-BE49-F238E27FC236}">
                  <a16:creationId xmlns:a16="http://schemas.microsoft.com/office/drawing/2014/main" id="{FBF33265-550B-48F1-A037-10BF5D1C7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223962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수강생 개별 상담 및 현재 프랜차이즈 운영 수강생 무료 방문 컨설팅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선착순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10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명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6" name="직사각형 11">
              <a:extLst>
                <a:ext uri="{FF2B5EF4-FFF2-40B4-BE49-F238E27FC236}">
                  <a16:creationId xmlns:a16="http://schemas.microsoft.com/office/drawing/2014/main" id="{A6355B79-A5F2-4D1E-9112-D89145AEC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1807719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별 프로젝트 산출물 공유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현기수 및 과거 기수 우수 프로젝트 연구 산출물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</a:p>
          </p:txBody>
        </p:sp>
        <p:sp>
          <p:nvSpPr>
            <p:cNvPr id="47" name="직사각형 12">
              <a:extLst>
                <a:ext uri="{FF2B5EF4-FFF2-40B4-BE49-F238E27FC236}">
                  <a16:creationId xmlns:a16="http://schemas.microsoft.com/office/drawing/2014/main" id="{A5C3BA5F-A3E8-4C63-9458-92A3C8B50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389952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과정별 평가 내용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출석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과제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, 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팀 프로젝트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 수료시험 이수시  </a:t>
              </a:r>
              <a:endPara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“프랜차이즈 경영사” 자격증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한국직업능력개발원 등록번호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2013-0608)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시험 응시 자격 부여 </a:t>
              </a:r>
            </a:p>
          </p:txBody>
        </p:sp>
        <p:sp>
          <p:nvSpPr>
            <p:cNvPr id="48" name="직사각형 13">
              <a:extLst>
                <a:ext uri="{FF2B5EF4-FFF2-40B4-BE49-F238E27FC236}">
                  <a16:creationId xmlns:a16="http://schemas.microsoft.com/office/drawing/2014/main" id="{137AD3C4-601B-4A06-B5DB-0A847053B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2973709"/>
              <a:ext cx="8749101" cy="50450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자사 비즈니스모델 반영 여부에 따른 가맹계약서 적정성 검토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 기간 중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9" name="직사각형 14">
              <a:extLst>
                <a:ext uri="{FF2B5EF4-FFF2-40B4-BE49-F238E27FC236}">
                  <a16:creationId xmlns:a16="http://schemas.microsoft.com/office/drawing/2014/main" id="{C21E90A2-EC55-4447-B09D-BD3484915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3557466"/>
              <a:ext cx="8749101" cy="50297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매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회 교육 후 카카오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TV or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유튜브로 복습 기회 제공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교육기간 중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0" name="직사각형 15">
              <a:extLst>
                <a:ext uri="{FF2B5EF4-FFF2-40B4-BE49-F238E27FC236}">
                  <a16:creationId xmlns:a16="http://schemas.microsoft.com/office/drawing/2014/main" id="{45E2332C-3D6D-4A71-BC23-FF7B59C0D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362" y="4139699"/>
              <a:ext cx="8749101" cy="504501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algn="ctr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marL="341313" indent="-341313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미래성장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중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MICC(</a:t>
              </a:r>
              <a:r>
                <a:rPr lang="ko-KR" altLang="en-US" sz="1100" b="1" kern="0" dirty="0" err="1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맥세스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혁신 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 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클럽</a:t>
              </a:r>
              <a:r>
                <a:rPr lang="en-US" altLang="ko-KR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r>
                <a:rPr lang="ko-KR" altLang="en-US" sz="1100" b="1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가입 특전 →  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CEO</a:t>
              </a:r>
              <a:r>
                <a:rPr lang="ko-KR" altLang="en-US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과정 수강 시 정보공개서 무료 작성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kern="0" dirty="0" err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맥세스법률원</a:t>
              </a:r>
              <a:r>
                <a:rPr lang="en-US" altLang="ko-KR" sz="1100" b="1" kern="0" dirty="0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b="1" kern="0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8CADA03C-F957-4832-9720-4FA5C05FF458}"/>
                </a:ext>
              </a:extLst>
            </p:cNvPr>
            <p:cNvSpPr/>
            <p:nvPr/>
          </p:nvSpPr>
          <p:spPr bwMode="auto">
            <a:xfrm>
              <a:off x="182563" y="1223962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1</a:t>
              </a:r>
              <a:endParaRPr kumimoji="0" lang="ko-KR" altLang="en-US" sz="18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011E7130-A1E7-438A-A8B7-97E8947D4268}"/>
                </a:ext>
              </a:extLst>
            </p:cNvPr>
            <p:cNvSpPr/>
            <p:nvPr/>
          </p:nvSpPr>
          <p:spPr bwMode="auto">
            <a:xfrm>
              <a:off x="182563" y="1807719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2</a:t>
              </a: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5B31FA9F-CEB7-4FEF-8C7E-9EF0A5768771}"/>
                </a:ext>
              </a:extLst>
            </p:cNvPr>
            <p:cNvSpPr/>
            <p:nvPr/>
          </p:nvSpPr>
          <p:spPr bwMode="auto">
            <a:xfrm>
              <a:off x="182563" y="2389952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3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B94B1CCE-9B5A-470A-9940-2065FBB1B3C4}"/>
                </a:ext>
              </a:extLst>
            </p:cNvPr>
            <p:cNvSpPr/>
            <p:nvPr/>
          </p:nvSpPr>
          <p:spPr bwMode="auto">
            <a:xfrm>
              <a:off x="182563" y="2973709"/>
              <a:ext cx="532317" cy="5045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4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53F10853-8F6F-4363-8001-45C0992C34CB}"/>
                </a:ext>
              </a:extLst>
            </p:cNvPr>
            <p:cNvSpPr/>
            <p:nvPr/>
          </p:nvSpPr>
          <p:spPr bwMode="auto">
            <a:xfrm>
              <a:off x="182563" y="3557466"/>
              <a:ext cx="532317" cy="502976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itchFamily="18" charset="-127"/>
                  <a:ea typeface="HY견고딕" pitchFamily="18" charset="-127"/>
                </a:rPr>
                <a:t>5</a:t>
              </a:r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5251E932-E8EF-4C6F-88E7-3AD44B28170D}"/>
                </a:ext>
              </a:extLst>
            </p:cNvPr>
            <p:cNvSpPr/>
            <p:nvPr/>
          </p:nvSpPr>
          <p:spPr bwMode="auto">
            <a:xfrm>
              <a:off x="182563" y="4139699"/>
              <a:ext cx="532317" cy="50450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1313" indent="-3413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400" b="1" i="1" kern="0" dirty="0">
                  <a:solidFill>
                    <a:prstClr val="white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endParaRPr kumimoji="0" lang="ko-KR" altLang="en-US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57" name="직사각형 15">
            <a:extLst>
              <a:ext uri="{FF2B5EF4-FFF2-40B4-BE49-F238E27FC236}">
                <a16:creationId xmlns:a16="http://schemas.microsoft.com/office/drawing/2014/main" id="{EB928815-11A8-445A-BF94-D8213F7D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4864100"/>
            <a:ext cx="8140700" cy="525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1,700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여명 </a:t>
            </a:r>
            <a:r>
              <a:rPr lang="ko-KR" altLang="en-US" sz="1100" b="1" kern="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맥세스총동문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주소록 및 소식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이용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기간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정회원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자격부여 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후 동문회 가입 후 이용</a:t>
            </a:r>
            <a:r>
              <a:rPr lang="en-US" altLang="ko-KR" sz="1100" b="1" kern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100" b="1" kern="0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7C812A4B-BB4A-4111-BC10-878D49471C8D}"/>
              </a:ext>
            </a:extLst>
          </p:cNvPr>
          <p:cNvSpPr/>
          <p:nvPr/>
        </p:nvSpPr>
        <p:spPr bwMode="auto">
          <a:xfrm>
            <a:off x="495300" y="4864100"/>
            <a:ext cx="493713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1313" indent="-34131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7</a:t>
            </a:r>
            <a:endParaRPr kumimoji="0" lang="ko-KR" altLang="en-US" sz="1400" b="1" i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직사각형 15">
            <a:extLst>
              <a:ext uri="{FF2B5EF4-FFF2-40B4-BE49-F238E27FC236}">
                <a16:creationId xmlns:a16="http://schemas.microsoft.com/office/drawing/2014/main" id="{2E7A8640-AA3A-41AC-90BF-F85825354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213" y="5470525"/>
            <a:ext cx="8140700" cy="52546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9525" algn="ctr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1100" b="1" kern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온라인 강의 수강 후 오프라인 강의 수강 시 장학금 지급 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ECB6475-9860-419A-9F43-4D0E3940EF26}"/>
              </a:ext>
            </a:extLst>
          </p:cNvPr>
          <p:cNvSpPr/>
          <p:nvPr/>
        </p:nvSpPr>
        <p:spPr bwMode="auto">
          <a:xfrm>
            <a:off x="495300" y="5470525"/>
            <a:ext cx="493713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341313" indent="-341313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i="1" kern="0" dirty="0">
                <a:solidFill>
                  <a:prstClr val="white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endParaRPr kumimoji="0" lang="ko-KR" altLang="en-US" sz="1400" b="1" i="1" kern="0" dirty="0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번호 개체 틀 1">
            <a:extLst>
              <a:ext uri="{FF2B5EF4-FFF2-40B4-BE49-F238E27FC236}">
                <a16:creationId xmlns:a16="http://schemas.microsoft.com/office/drawing/2014/main" id="{290C88C7-B861-488A-A5F2-A447627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29B1CA-90B2-444A-84B6-5D91965DD3F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7653" name="Text Box 6">
            <a:extLst>
              <a:ext uri="{FF2B5EF4-FFF2-40B4-BE49-F238E27FC236}">
                <a16:creationId xmlns:a16="http://schemas.microsoft.com/office/drawing/2014/main" id="{EC641005-4E0A-4A3B-B3A7-0C00E7E4B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316038"/>
            <a:ext cx="92678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</a:pPr>
            <a:endParaRPr lang="en-US" altLang="ko-KR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eaLnBrk="1" latinLnBrk="1" hangingPunct="1">
              <a:lnSpc>
                <a:spcPct val="90000"/>
              </a:lnSpc>
            </a:pPr>
            <a:endParaRPr lang="en-US" altLang="ko-KR" sz="110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graphicFrame>
        <p:nvGraphicFramePr>
          <p:cNvPr id="22" name="Group 83">
            <a:extLst>
              <a:ext uri="{FF2B5EF4-FFF2-40B4-BE49-F238E27FC236}">
                <a16:creationId xmlns:a16="http://schemas.microsoft.com/office/drawing/2014/main" id="{8630CEF6-EAB3-4F2C-846F-CA0D9B61B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6767"/>
              </p:ext>
            </p:extLst>
          </p:nvPr>
        </p:nvGraphicFramePr>
        <p:xfrm>
          <a:off x="323850" y="2916943"/>
          <a:ext cx="8885239" cy="3059444"/>
        </p:xfrm>
        <a:graphic>
          <a:graphicData uri="http://schemas.openxmlformats.org/drawingml/2006/table">
            <a:tbl>
              <a:tblPr/>
              <a:tblGrid>
                <a:gridCol w="1332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6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4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564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소속 및 지위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담당 과목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강호상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팀장                                                           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기업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로 근무 후 가맹점주가 되어 바라보는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수퍼바이징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김동환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하남에프앤비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브랜드전략실장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마케팅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34582"/>
                  </a:ext>
                </a:extLst>
              </a:tr>
              <a:tr h="27798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100" b="1" dirty="0" err="1">
                          <a:latin typeface="맑은 고딕" pitchFamily="50" charset="-127"/>
                          <a:ea typeface="맑은 고딕" pitchFamily="50" charset="-127"/>
                        </a:rPr>
                        <a:t>김문명</a:t>
                      </a:r>
                      <a:endParaRPr lang="ko-KR" altLang="en-US" sz="11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책임연구원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개점개발시스템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92316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진은정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특허법인 더웨이브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변리사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지적재산권 확보 및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BI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김상민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옵티마케어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약학박사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인사조직 체계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(KPI)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4023112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김인호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본아이에프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고문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경영시스템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009429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김태현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마케팅타워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더원에프앤비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CEO21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온라인 마케팅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박세현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맥세스컨설팅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전문위원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코리아세븐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점포관리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안원복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UN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노무법인 공인노무사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노무관리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988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ko-KR" altLang="en-US" sz="1100" b="1" dirty="0">
                          <a:latin typeface="맑은 고딕" pitchFamily="50" charset="-127"/>
                          <a:ea typeface="맑은 고딕" pitchFamily="50" charset="-127"/>
                        </a:rPr>
                        <a:t>조진숙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㈜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교촌에프엔비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R&amp;D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센터장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상무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전문가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신상품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메뉴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개발</a:t>
                      </a:r>
                    </a:p>
                  </a:txBody>
                  <a:tcPr marL="91905" marR="91905" marT="16995" marB="16995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3" name="Rectangle 68">
            <a:extLst>
              <a:ext uri="{FF2B5EF4-FFF2-40B4-BE49-F238E27FC236}">
                <a16:creationId xmlns:a16="http://schemas.microsoft.com/office/drawing/2014/main" id="{902AFFE5-73B1-4F5F-8066-2686C190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00113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주임강사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716" name="TextBox 14">
            <a:extLst>
              <a:ext uri="{FF2B5EF4-FFF2-40B4-BE49-F238E27FC236}">
                <a16:creationId xmlns:a16="http://schemas.microsoft.com/office/drawing/2014/main" id="{BDBF6D5F-FC96-4958-88CF-8DD41C701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1150" y="1223963"/>
            <a:ext cx="2716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1036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1036638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latinLnBrk="1" hangingPunct="1"/>
            <a:r>
              <a:rPr kumimoji="0" lang="ko-KR" altLang="en-US" sz="1800" b="1">
                <a:solidFill>
                  <a:srgbClr val="17375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</a:t>
            </a:r>
          </a:p>
        </p:txBody>
      </p:sp>
      <p:pic>
        <p:nvPicPr>
          <p:cNvPr id="27717" name="그림 15" descr="KakaoTalk_20160227_214905950.jpg">
            <a:extLst>
              <a:ext uri="{FF2B5EF4-FFF2-40B4-BE49-F238E27FC236}">
                <a16:creationId xmlns:a16="http://schemas.microsoft.com/office/drawing/2014/main" id="{80BF1AB9-73B3-4436-9A2E-C3AD92DE5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4442" r="7567" b="19121"/>
          <a:stretch>
            <a:fillRect/>
          </a:stretch>
        </p:blipFill>
        <p:spPr bwMode="auto">
          <a:xfrm>
            <a:off x="323850" y="1258888"/>
            <a:ext cx="1119188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8">
            <a:extLst>
              <a:ext uri="{FF2B5EF4-FFF2-40B4-BE49-F238E27FC236}">
                <a16:creationId xmlns:a16="http://schemas.microsoft.com/office/drawing/2014/main" id="{AA391D97-E593-4DC2-90FB-A6F67379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628019"/>
            <a:ext cx="1800225" cy="288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kern="0">
                <a:solidFill>
                  <a:prstClr val="whit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주요강사진</a:t>
            </a:r>
            <a:endParaRPr lang="en-US" altLang="ko-KR" b="1" kern="0">
              <a:solidFill>
                <a:prstClr val="whit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 Box 75">
            <a:extLst>
              <a:ext uri="{FF2B5EF4-FFF2-40B4-BE49-F238E27FC236}">
                <a16:creationId xmlns:a16="http://schemas.microsoft.com/office/drawing/2014/main" id="{099CDD70-BB88-42E2-9A0F-E76E92C4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1611482"/>
            <a:ext cx="7659687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6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맥세스컨설팅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대표 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경영학박사 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6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맥세스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프랜차이즈 기업부설 연구소 소장</a:t>
            </a:r>
            <a:endParaRPr kumimoji="0" lang="en-US" altLang="ko-KR" sz="16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現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한성대 창업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&amp;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프랜차이즈컨설팅 주임교수</a:t>
            </a:r>
            <a:endParaRPr kumimoji="0" lang="en-US" altLang="ko-KR" sz="1050" b="1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프랜차이즈진흥원 원장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프랜차이즈경영학회 부회장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(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사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외식산업협회 프랜차이즈 분과 위원장</a:t>
            </a:r>
            <a:endParaRPr kumimoji="0" lang="en-US" altLang="ko-KR" sz="1050" b="1" spc="-150" dirty="0">
              <a:solidFill>
                <a:prstClr val="black">
                  <a:lumMod val="65000"/>
                  <a:lumOff val="35000"/>
                </a:prstClr>
              </a:solidFill>
              <a:latin typeface="맑은 고딕" pitchFamily="50" charset="-127"/>
              <a:ea typeface="맑은 고딕" pitchFamily="50" charset="-127"/>
            </a:endParaRPr>
          </a:p>
          <a:p>
            <a:pPr defTabSz="946150" eaLnBrk="1" fontAlgn="auto" latinLnBrk="1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담당과목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] 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 이해와 기획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FC 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본사 경영론 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/ 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운영 시스템 구축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(SV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시스템</a:t>
            </a:r>
            <a:r>
              <a:rPr kumimoji="0" lang="en-US" altLang="ko-KR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) / FC</a:t>
            </a:r>
            <a:r>
              <a:rPr kumimoji="0" lang="ko-KR" alt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맑은 고딕" pitchFamily="50" charset="-127"/>
                <a:ea typeface="맑은 고딕" pitchFamily="50" charset="-127"/>
              </a:rPr>
              <a:t>교육프로그램 구축 外 다수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C0DE14-9D94-45EE-B540-1EA7271A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3155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Ⅴ.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개요 및 강사진 소개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번호 개체 틀 1">
            <a:extLst>
              <a:ext uri="{FF2B5EF4-FFF2-40B4-BE49-F238E27FC236}">
                <a16:creationId xmlns:a16="http://schemas.microsoft.com/office/drawing/2014/main" id="{00D852AE-B1E6-4385-8486-8470FC26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B4BCF84-9DC0-486F-88CF-34AA033B0BD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5606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49" y="719807"/>
            <a:ext cx="5834807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ko-KR" altLang="en-US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교육과정만의 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250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여개 팀 프로젝트 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POOL 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공유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678" name="Rectangle 69">
            <a:extLst>
              <a:ext uri="{FF2B5EF4-FFF2-40B4-BE49-F238E27FC236}">
                <a16:creationId xmlns:a16="http://schemas.microsoft.com/office/drawing/2014/main" id="{09BA9AA7-617B-400A-9AA4-0BB7C25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01" y="5360070"/>
            <a:ext cx="5004557" cy="616868"/>
          </a:xfrm>
          <a:prstGeom prst="rect">
            <a:avLst/>
          </a:prstGeom>
          <a:solidFill>
            <a:srgbClr val="F8F8F8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Team Project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는 해당 사업장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제출하게 하여 교육성과를 공유하게 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15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주차에 최종 발표회를 가지며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각 프로젝트 별 문제점에 대한 대응전략을 수립합니다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          </a:t>
            </a: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BC511BF-137D-4399-8954-F88E609E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1" y="1363414"/>
            <a:ext cx="5834806" cy="389279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ts val="1500"/>
              </a:lnSpc>
              <a:defRPr/>
            </a:pPr>
            <a:r>
              <a:rPr lang="en-US" altLang="ko-KR" sz="14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[ Team Project Theme ]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아래 주제 중 하나를 선정해 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본사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제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업체를 벤치마킹하여 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실무형 보고서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팀</a:t>
            </a:r>
            <a:r>
              <a:rPr lang="en-US" altLang="ko-KR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(Team)</a:t>
            </a:r>
            <a:r>
              <a:rPr lang="ko-KR" altLang="en-US" sz="1100" b="1" dirty="0">
                <a:solidFill>
                  <a:srgbClr val="333F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별로 작성하십시오</a:t>
            </a:r>
            <a:endParaRPr lang="en-US" altLang="ko-KR" sz="1100" b="1" dirty="0">
              <a:solidFill>
                <a:srgbClr val="333F5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ts val="1500"/>
              </a:lnSpc>
              <a:defRPr/>
            </a:pPr>
            <a:br>
              <a:rPr lang="en-US" altLang="ko-KR" sz="1000" b="1" dirty="0">
                <a:solidFill>
                  <a:srgbClr val="000066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가맹사업법 변경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매출액 의무제공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허위과정정보제공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단체협약권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등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대한 대응전략을 수립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2.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기업 사건 사고 유형에 따른 대응 전략 수립 또는 사례 분석 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갑질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대응 전략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징벌적 손해배상 대응 체계 구축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로열티체계와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FC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시스템 구축</a:t>
            </a:r>
            <a:b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출점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전략을 신규 또는 기 운영 중인 프랜차이즈본사를 대상으로 전략을 수립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4.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신규가맹점 발굴전략 수립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가맹점 발굴 전략 및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개점 프로세스별 세부 매뉴얼 설계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6.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가상 프랜차이즈 본사를 선정하고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그 가맹점을 대상으로 운영전략 수립 또는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7.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부진점을 활성화 하기위한 전략과 방법에 대한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8.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비대면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언택트서비스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운영방법과 매뉴얼 설계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9. [MD]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본사를 대상으로 마케팅 전략 수립 및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10. [MD]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신상품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메뉴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개발과정에 대하여 세부적으로 작성하고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해당 판촉전략 수립과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11.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물류시스템을 기획하고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업무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Flow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에 따라 설계 또는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12.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본사의 직원 교육시스템에 대하여 세부적 설계 또는 사례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13.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POS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를 통해 과학적으로 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수퍼바이저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경영지원을 할 수 있는 방법 설계 또는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14.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지원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프랜차이즈 조직을 설계하고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직무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(KPI)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관련 내용 기술과 사례를 연구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500"/>
              </a:lnSpc>
              <a:defRPr/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15. 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전략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해외진출 방법과 전략에 대한 연구</a:t>
            </a:r>
            <a:b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</a:b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16.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이외 기타 주제를 소속된 회사에 필요한 내용 중심으로 선정해도 됩니다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6" y="5360070"/>
            <a:ext cx="760676" cy="6168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Result</a:t>
            </a:r>
          </a:p>
        </p:txBody>
      </p:sp>
      <p:sp>
        <p:nvSpPr>
          <p:cNvPr id="13" name="Rectangle 68">
            <a:extLst>
              <a:ext uri="{FF2B5EF4-FFF2-40B4-BE49-F238E27FC236}">
                <a16:creationId xmlns:a16="http://schemas.microsoft.com/office/drawing/2014/main" id="{D8C092BD-71F7-4E18-AF97-F87A4FEA9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676" y="719807"/>
            <a:ext cx="3168352" cy="5397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defRPr/>
            </a:pP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 자격 취득</a:t>
            </a:r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Rectangle 69">
            <a:extLst>
              <a:ext uri="{FF2B5EF4-FFF2-40B4-BE49-F238E27FC236}">
                <a16:creationId xmlns:a16="http://schemas.microsoft.com/office/drawing/2014/main" id="{09BA9AA7-617B-400A-9AA4-0BB7C25E4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997" y="3456111"/>
            <a:ext cx="3205032" cy="2520826"/>
          </a:xfrm>
          <a:prstGeom prst="rect">
            <a:avLst/>
          </a:prstGeom>
          <a:solidFill>
            <a:srgbClr val="F8F8F8"/>
          </a:solidFill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91413" tIns="45707" rIns="91413" bIns="82775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프랜차이즈 전문가 과정 ”을 기반으로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경영사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자격제도를 새로이 만들어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기업을 중심으로 한 프랜차이즈 업계의 미래를 자랑하는 인재 육성을 도모하고자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“</a:t>
            </a:r>
            <a:r>
              <a:rPr lang="ko-KR" altLang="en-US" sz="10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과정 </a:t>
            </a:r>
            <a:r>
              <a:rPr lang="ko-KR" altLang="en-US" sz="1000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이수자에게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민간자격증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등록번호 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2013-0608) </a:t>
            </a:r>
            <a:r>
              <a:rPr lang="ko-KR" altLang="en-US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취득을 위한 기회를 부여하게 되었습니다</a:t>
            </a:r>
            <a:r>
              <a:rPr lang="en-US" altLang="ko-KR" sz="1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z="1000" b="1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프랜차이즈 전문가 과정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프랜차이즈경영사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미국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CFE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자격제도와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일본 프랜차이즈 경영사 자격제도 보다 높은 레벨로 설정하여 교육이 진행되고 있으며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전문적인 내용을 평가하는 자격 과정입니다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17"/>
          <a:stretch/>
        </p:blipFill>
        <p:spPr>
          <a:xfrm>
            <a:off x="6301997" y="1256597"/>
            <a:ext cx="3257552" cy="212750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94860" y="1943943"/>
            <a:ext cx="13681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FEAD0E8-E3C2-441D-ADC0-12FDA513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233249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Ⅵ.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교육과정 엿보기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5451C50-9BB1-4063-8237-E0839A2C7D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b="-500"/>
          <a:stretch/>
        </p:blipFill>
        <p:spPr>
          <a:xfrm>
            <a:off x="5112176" y="4108623"/>
            <a:ext cx="2495551" cy="1823213"/>
          </a:xfrm>
          <a:prstGeom prst="rect">
            <a:avLst/>
          </a:prstGeom>
        </p:spPr>
      </p:pic>
      <p:sp>
        <p:nvSpPr>
          <p:cNvPr id="30722" name="슬라이드 번호 개체 틀 1">
            <a:extLst>
              <a:ext uri="{FF2B5EF4-FFF2-40B4-BE49-F238E27FC236}">
                <a16:creationId xmlns:a16="http://schemas.microsoft.com/office/drawing/2014/main" id="{B6187590-5636-416F-9243-0D694BAE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9EC1595C-B657-4048-8A43-18D108C0210E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17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7FE041-F281-4965-B9AF-CEA3DFFEA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408" b="11192"/>
          <a:stretch/>
        </p:blipFill>
        <p:spPr>
          <a:xfrm>
            <a:off x="683412" y="1554990"/>
            <a:ext cx="3857638" cy="183874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31ADA91-2587-4584-95BA-299EAB9E6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516"/>
          <a:stretch/>
        </p:blipFill>
        <p:spPr>
          <a:xfrm>
            <a:off x="6359952" y="1344564"/>
            <a:ext cx="1588248" cy="126158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DC17E41-E143-4A08-AD81-609CA252D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18"/>
          <a:stretch/>
        </p:blipFill>
        <p:spPr>
          <a:xfrm>
            <a:off x="5549170" y="2233105"/>
            <a:ext cx="3110750" cy="126158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468C62D-A419-491C-8A43-D260B61119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4" t="8679" r="30719" b="-1284"/>
          <a:stretch/>
        </p:blipFill>
        <p:spPr>
          <a:xfrm>
            <a:off x="7637457" y="4119116"/>
            <a:ext cx="1404156" cy="1823213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3F6BF23-4E0B-4A51-862E-7F5723C55B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15" b="319"/>
          <a:stretch/>
        </p:blipFill>
        <p:spPr>
          <a:xfrm>
            <a:off x="683412" y="4188443"/>
            <a:ext cx="3857638" cy="1743393"/>
          </a:xfrm>
          <a:prstGeom prst="rect">
            <a:avLst/>
          </a:prstGeom>
        </p:spPr>
      </p:pic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F8CF5A14-E03F-4AE2-9E6D-6B3965B9AB3E}"/>
              </a:ext>
            </a:extLst>
          </p:cNvPr>
          <p:cNvSpPr/>
          <p:nvPr/>
        </p:nvSpPr>
        <p:spPr>
          <a:xfrm>
            <a:off x="541338" y="97183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2020</a:t>
            </a:r>
            <a:r>
              <a:rPr lang="ko-KR" altLang="en-US" b="1" dirty="0"/>
              <a:t>년 </a:t>
            </a:r>
            <a:r>
              <a:rPr lang="en-US" altLang="ko-KR" b="1" dirty="0"/>
              <a:t>12</a:t>
            </a:r>
            <a:r>
              <a:rPr lang="ko-KR" altLang="en-US" b="1" dirty="0"/>
              <a:t>월 </a:t>
            </a:r>
            <a:r>
              <a:rPr lang="en-US" altLang="ko-KR" b="1" dirty="0"/>
              <a:t>15</a:t>
            </a:r>
            <a:r>
              <a:rPr lang="ko-KR" altLang="en-US" b="1" dirty="0"/>
              <a:t>일 </a:t>
            </a:r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전문가 과정 </a:t>
            </a:r>
            <a:r>
              <a:rPr lang="ko-KR" altLang="en-US" b="1" dirty="0" err="1"/>
              <a:t>수료식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3126AFF2-C065-4CA2-AEF0-09B1B1814A7D}"/>
              </a:ext>
            </a:extLst>
          </p:cNvPr>
          <p:cNvSpPr/>
          <p:nvPr/>
        </p:nvSpPr>
        <p:spPr>
          <a:xfrm>
            <a:off x="5041901" y="97183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전문가 과정 성적 우수자</a:t>
            </a:r>
            <a:r>
              <a:rPr lang="en-US" altLang="ko-KR" b="1" dirty="0"/>
              <a:t>&gt;</a:t>
            </a:r>
            <a:endParaRPr lang="ko-KR" altLang="en-US" b="1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D2BD8B5-2120-4D4C-863C-14D2FEB7CE02}"/>
              </a:ext>
            </a:extLst>
          </p:cNvPr>
          <p:cNvSpPr/>
          <p:nvPr/>
        </p:nvSpPr>
        <p:spPr>
          <a:xfrm>
            <a:off x="549586" y="3663875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&lt;</a:t>
            </a:r>
            <a:r>
              <a:rPr lang="ko-KR" altLang="en-US" b="1" dirty="0"/>
              <a:t>제</a:t>
            </a:r>
            <a:r>
              <a:rPr lang="en-US" altLang="ko-KR" b="1" dirty="0"/>
              <a:t>32</a:t>
            </a:r>
            <a:r>
              <a:rPr lang="ko-KR" altLang="en-US" b="1" dirty="0"/>
              <a:t>기 야외수업 생존자 </a:t>
            </a:r>
            <a:r>
              <a:rPr lang="en-US" altLang="ko-KR" b="1" dirty="0"/>
              <a:t>(</a:t>
            </a:r>
            <a:r>
              <a:rPr lang="ko-KR" altLang="en-US" b="1" dirty="0"/>
              <a:t>청평</a:t>
            </a:r>
            <a:r>
              <a:rPr lang="en-US" altLang="ko-KR" b="1" dirty="0"/>
              <a:t>)&gt;</a:t>
            </a:r>
            <a:endParaRPr lang="ko-KR" altLang="en-US" b="1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90A7A501-ADB3-44FB-8382-F7C3B6037A3E}"/>
              </a:ext>
            </a:extLst>
          </p:cNvPr>
          <p:cNvSpPr/>
          <p:nvPr/>
        </p:nvSpPr>
        <p:spPr>
          <a:xfrm>
            <a:off x="5033653" y="3672163"/>
            <a:ext cx="4141787" cy="3683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35000">
                <a:schemeClr val="tx2">
                  <a:lumMod val="75000"/>
                </a:schemeClr>
              </a:gs>
              <a:gs pos="69000">
                <a:schemeClr val="tx2">
                  <a:lumMod val="5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2020</a:t>
            </a:r>
            <a:r>
              <a:rPr lang="ko-KR" altLang="en-US" b="1" dirty="0"/>
              <a:t>년 </a:t>
            </a:r>
            <a:r>
              <a:rPr lang="ko-KR" altLang="en-US" b="1" dirty="0" err="1"/>
              <a:t>맥세스총동문</a:t>
            </a:r>
            <a:r>
              <a:rPr lang="ko-KR" altLang="en-US" b="1" dirty="0"/>
              <a:t> </a:t>
            </a:r>
            <a:r>
              <a:rPr lang="ko-KR" altLang="en-US" b="1" dirty="0" err="1"/>
              <a:t>비대면</a:t>
            </a:r>
            <a:r>
              <a:rPr lang="ko-KR" altLang="en-US" b="1" dirty="0"/>
              <a:t> 송년의 밤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8FA405A4-1D00-413E-8757-167CA3888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598734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1.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교육현장 스케치</a:t>
            </a:r>
          </a:p>
        </p:txBody>
      </p:sp>
    </p:spTree>
    <p:extLst>
      <p:ext uri="{BB962C8B-B14F-4D97-AF65-F5344CB8AC3E}">
        <p14:creationId xmlns:p14="http://schemas.microsoft.com/office/powerpoint/2010/main" val="4089006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71">
            <a:extLst>
              <a:ext uri="{FF2B5EF4-FFF2-40B4-BE49-F238E27FC236}">
                <a16:creationId xmlns:a16="http://schemas.microsoft.com/office/drawing/2014/main" id="{5B713AE5-99D0-475B-8C9A-30DA9FE77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4976813"/>
            <a:ext cx="935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상기 본인은 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34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 전문가 과정에 신청합니다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이와 관련하여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교육 운영과 동문회 활동 목적으로  개인정보 보호법 제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조 등의 근거로 개인정보의 수집이용에 동의합니다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2021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년        월        일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spcBef>
                <a:spcPct val="50000"/>
              </a:spcBef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신청자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en-US" altLang="ko-KR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 (</a:t>
            </a:r>
            <a:r>
              <a:rPr lang="ko-KR" altLang="en-US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</a:t>
            </a:r>
            <a:r>
              <a:rPr lang="en-US" altLang="ko-KR" b="1" u="sng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5844" name="모서리가 둥근 직사각형 9">
            <a:extLst>
              <a:ext uri="{FF2B5EF4-FFF2-40B4-BE49-F238E27FC236}">
                <a16:creationId xmlns:a16="http://schemas.microsoft.com/office/drawing/2014/main" id="{A6EE74AB-ADA3-4E51-A074-1D4B155870E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6905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성    명 </a:t>
            </a:r>
          </a:p>
        </p:txBody>
      </p:sp>
      <p:sp>
        <p:nvSpPr>
          <p:cNvPr id="35845" name="모서리가 둥근 직사각형 12">
            <a:extLst>
              <a:ext uri="{FF2B5EF4-FFF2-40B4-BE49-F238E27FC236}">
                <a16:creationId xmlns:a16="http://schemas.microsoft.com/office/drawing/2014/main" id="{F7A1FA87-9D74-4547-9A8F-4AA4186D5E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6905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46" name="모서리가 둥근 직사각형 13">
            <a:extLst>
              <a:ext uri="{FF2B5EF4-FFF2-40B4-BE49-F238E27FC236}">
                <a16:creationId xmlns:a16="http://schemas.microsoft.com/office/drawing/2014/main" id="{959FDBEC-2EE8-45EE-9D68-8985B74E696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0953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847" name="모서리가 둥근 직사각형 14">
            <a:extLst>
              <a:ext uri="{FF2B5EF4-FFF2-40B4-BE49-F238E27FC236}">
                <a16:creationId xmlns:a16="http://schemas.microsoft.com/office/drawing/2014/main" id="{0D3DC50C-53B7-4BFD-8D1E-D7E72373408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4986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    소 </a:t>
            </a:r>
          </a:p>
        </p:txBody>
      </p:sp>
      <p:sp>
        <p:nvSpPr>
          <p:cNvPr id="35848" name="모서리가 둥근 직사각형 15">
            <a:extLst>
              <a:ext uri="{FF2B5EF4-FFF2-40B4-BE49-F238E27FC236}">
                <a16:creationId xmlns:a16="http://schemas.microsoft.com/office/drawing/2014/main" id="{10326B15-1F81-4479-B21B-5F04A4C352E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1901825"/>
            <a:ext cx="1177925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</a:t>
            </a:r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브랜드명 </a:t>
            </a:r>
          </a:p>
        </p:txBody>
      </p:sp>
      <p:sp>
        <p:nvSpPr>
          <p:cNvPr id="35849" name="모서리가 둥근 직사각형 16">
            <a:extLst>
              <a:ext uri="{FF2B5EF4-FFF2-40B4-BE49-F238E27FC236}">
                <a16:creationId xmlns:a16="http://schemas.microsoft.com/office/drawing/2014/main" id="{95114932-9DED-4F32-BF8C-E18344A323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30663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회사주소</a:t>
            </a:r>
          </a:p>
        </p:txBody>
      </p:sp>
      <p:sp>
        <p:nvSpPr>
          <p:cNvPr id="35850" name="모서리가 둥근 직사각형 17">
            <a:extLst>
              <a:ext uri="{FF2B5EF4-FFF2-40B4-BE49-F238E27FC236}">
                <a16:creationId xmlns:a16="http://schemas.microsoft.com/office/drawing/2014/main" id="{C0ED3456-6732-4ED6-B49B-3A6274044B7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2709863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담당부서</a:t>
            </a:r>
          </a:p>
        </p:txBody>
      </p:sp>
      <p:sp>
        <p:nvSpPr>
          <p:cNvPr id="35851" name="모서리가 둥근 직사각형 18">
            <a:extLst>
              <a:ext uri="{FF2B5EF4-FFF2-40B4-BE49-F238E27FC236}">
                <a16:creationId xmlns:a16="http://schemas.microsoft.com/office/drawing/2014/main" id="{03C66B9D-F0A2-47E7-AEDC-7E2139C0D88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6762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생년월일</a:t>
            </a:r>
          </a:p>
        </p:txBody>
      </p:sp>
      <p:sp>
        <p:nvSpPr>
          <p:cNvPr id="35852" name="모서리가 둥근 직사각형 19">
            <a:extLst>
              <a:ext uri="{FF2B5EF4-FFF2-40B4-BE49-F238E27FC236}">
                <a16:creationId xmlns:a16="http://schemas.microsoft.com/office/drawing/2014/main" id="{3BB773C8-A978-40B4-8182-F75527AD4DC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83313" y="676275"/>
            <a:ext cx="3359150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3" name="모서리가 둥근 직사각형 20">
            <a:extLst>
              <a:ext uri="{FF2B5EF4-FFF2-40B4-BE49-F238E27FC236}">
                <a16:creationId xmlns:a16="http://schemas.microsoft.com/office/drawing/2014/main" id="{C891B9AE-5906-49C1-B221-4417627A77B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082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휴대폰번호</a:t>
            </a:r>
          </a:p>
        </p:txBody>
      </p:sp>
      <p:sp>
        <p:nvSpPr>
          <p:cNvPr id="35854" name="모서리가 둥근 직사각형 21">
            <a:extLst>
              <a:ext uri="{FF2B5EF4-FFF2-40B4-BE49-F238E27FC236}">
                <a16:creationId xmlns:a16="http://schemas.microsoft.com/office/drawing/2014/main" id="{7740A670-35CD-4892-B9AE-44901B86263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0969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5" name="모서리가 둥근 직사각형 22">
            <a:extLst>
              <a:ext uri="{FF2B5EF4-FFF2-40B4-BE49-F238E27FC236}">
                <a16:creationId xmlns:a16="http://schemas.microsoft.com/office/drawing/2014/main" id="{1097DE6D-1132-4F00-A29B-3CC18D3D094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084263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6" name="모서리가 둥근 직사각형 23">
            <a:extLst>
              <a:ext uri="{FF2B5EF4-FFF2-40B4-BE49-F238E27FC236}">
                <a16:creationId xmlns:a16="http://schemas.microsoft.com/office/drawing/2014/main" id="{C561DA89-BFEE-4ACE-81B5-2FBABC5CD76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14874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7" name="모서리가 둥근 직사각형 24">
            <a:extLst>
              <a:ext uri="{FF2B5EF4-FFF2-40B4-BE49-F238E27FC236}">
                <a16:creationId xmlns:a16="http://schemas.microsoft.com/office/drawing/2014/main" id="{FC034E9B-CA3A-4610-81CD-43B18197FB7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1893888"/>
            <a:ext cx="1177925" cy="350837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대표자명 </a:t>
            </a:r>
          </a:p>
        </p:txBody>
      </p:sp>
      <p:sp>
        <p:nvSpPr>
          <p:cNvPr id="35858" name="모서리가 둥근 직사각형 25">
            <a:extLst>
              <a:ext uri="{FF2B5EF4-FFF2-40B4-BE49-F238E27FC236}">
                <a16:creationId xmlns:a16="http://schemas.microsoft.com/office/drawing/2014/main" id="{33521283-3EE1-45E8-9616-8FB6ECD83E1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190817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59" name="모서리가 둥근 직사각형 26">
            <a:extLst>
              <a:ext uri="{FF2B5EF4-FFF2-40B4-BE49-F238E27FC236}">
                <a16:creationId xmlns:a16="http://schemas.microsoft.com/office/drawing/2014/main" id="{6010C408-2D13-4165-9896-496987D2D9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1898650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0" name="모서리가 둥근 직사각형 27">
            <a:extLst>
              <a:ext uri="{FF2B5EF4-FFF2-40B4-BE49-F238E27FC236}">
                <a16:creationId xmlns:a16="http://schemas.microsoft.com/office/drawing/2014/main" id="{46855716-98ED-474D-9D96-F0EF1118964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2300288"/>
            <a:ext cx="8107363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1" name="모서리가 둥근 직사각형 28">
            <a:extLst>
              <a:ext uri="{FF2B5EF4-FFF2-40B4-BE49-F238E27FC236}">
                <a16:creationId xmlns:a16="http://schemas.microsoft.com/office/drawing/2014/main" id="{076BEA2D-08F4-4DD7-B8B2-E36674D9215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27051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직    위</a:t>
            </a:r>
          </a:p>
        </p:txBody>
      </p:sp>
      <p:sp>
        <p:nvSpPr>
          <p:cNvPr id="35862" name="모서리가 둥근 직사각형 29">
            <a:extLst>
              <a:ext uri="{FF2B5EF4-FFF2-40B4-BE49-F238E27FC236}">
                <a16:creationId xmlns:a16="http://schemas.microsoft.com/office/drawing/2014/main" id="{0B580F35-D22B-45D4-A7C7-BDBBC2215D2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2719388"/>
            <a:ext cx="3349625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3" name="모서리가 둥근 직사각형 30">
            <a:extLst>
              <a:ext uri="{FF2B5EF4-FFF2-40B4-BE49-F238E27FC236}">
                <a16:creationId xmlns:a16="http://schemas.microsoft.com/office/drawing/2014/main" id="{53C62F78-6059-4233-BC10-245A08247A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2713038"/>
            <a:ext cx="3349625" cy="3524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4" name="모서리가 둥근 직사각형 31">
            <a:extLst>
              <a:ext uri="{FF2B5EF4-FFF2-40B4-BE49-F238E27FC236}">
                <a16:creationId xmlns:a16="http://schemas.microsoft.com/office/drawing/2014/main" id="{EA3E29EB-17B6-4D11-A8B2-8CFB6C6F167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114675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회사전화번호</a:t>
            </a:r>
          </a:p>
        </p:txBody>
      </p:sp>
      <p:sp>
        <p:nvSpPr>
          <p:cNvPr id="35865" name="모서리가 둥근 직사각형 32">
            <a:extLst>
              <a:ext uri="{FF2B5EF4-FFF2-40B4-BE49-F238E27FC236}">
                <a16:creationId xmlns:a16="http://schemas.microsoft.com/office/drawing/2014/main" id="{0E847347-4DDB-4716-AB0B-BEAAC7376A0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945063" y="31115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팩    스</a:t>
            </a:r>
          </a:p>
        </p:txBody>
      </p:sp>
      <p:sp>
        <p:nvSpPr>
          <p:cNvPr id="35866" name="모서리가 둥근 직사각형 33">
            <a:extLst>
              <a:ext uri="{FF2B5EF4-FFF2-40B4-BE49-F238E27FC236}">
                <a16:creationId xmlns:a16="http://schemas.microsoft.com/office/drawing/2014/main" id="{32EEEEB2-A5CC-4434-9A44-6A7DD1DD146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125788"/>
            <a:ext cx="3341687" cy="35083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7" name="모서리가 둥근 직사각형 34">
            <a:extLst>
              <a:ext uri="{FF2B5EF4-FFF2-40B4-BE49-F238E27FC236}">
                <a16:creationId xmlns:a16="http://schemas.microsoft.com/office/drawing/2014/main" id="{2989514A-1A0F-436C-9942-A730F7477E7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192838" y="3121025"/>
            <a:ext cx="3349625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68" name="모서리가 둥근 직사각형 35">
            <a:extLst>
              <a:ext uri="{FF2B5EF4-FFF2-40B4-BE49-F238E27FC236}">
                <a16:creationId xmlns:a16="http://schemas.microsoft.com/office/drawing/2014/main" id="{9B8B451B-BC28-4299-8C9E-8762BB3D825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517900"/>
            <a:ext cx="1177925" cy="35083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수강료결제방법</a:t>
            </a:r>
          </a:p>
        </p:txBody>
      </p:sp>
      <p:sp>
        <p:nvSpPr>
          <p:cNvPr id="35869" name="모서리가 둥근 직사각형 36">
            <a:extLst>
              <a:ext uri="{FF2B5EF4-FFF2-40B4-BE49-F238E27FC236}">
                <a16:creationId xmlns:a16="http://schemas.microsoft.com/office/drawing/2014/main" id="{196D6C1F-2BAC-43B2-BDF4-723477B8BB1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5100" y="3530600"/>
            <a:ext cx="8107363" cy="350838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카드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)  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계좌이체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)  </a:t>
            </a:r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계산서발행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            /</a:t>
            </a:r>
            <a:r>
              <a:rPr lang="ko-KR" altLang="en-US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담당자 </a:t>
            </a:r>
            <a:r>
              <a:rPr lang="en-US" altLang="ko-KR" b="1" u="sng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e-mail:                                               </a:t>
            </a:r>
            <a:r>
              <a:rPr lang="en-US" altLang="ko-KR" b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)</a:t>
            </a:r>
            <a:endParaRPr lang="ko-KR" altLang="en-US" b="1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0" name="모서리가 둥근 직사각형 37">
            <a:extLst>
              <a:ext uri="{FF2B5EF4-FFF2-40B4-BE49-F238E27FC236}">
                <a16:creationId xmlns:a16="http://schemas.microsoft.com/office/drawing/2014/main" id="{84448368-542A-4263-AD34-30206BC683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2563" y="3922713"/>
            <a:ext cx="1177925" cy="908050"/>
          </a:xfrm>
          <a:prstGeom prst="roundRect">
            <a:avLst>
              <a:gd name="adj" fmla="val 12000"/>
            </a:avLst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 eaLnBrk="1" hangingPunct="1"/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수강경로</a:t>
            </a:r>
          </a:p>
        </p:txBody>
      </p:sp>
      <p:sp>
        <p:nvSpPr>
          <p:cNvPr id="35871" name="모서리가 둥근 직사각형 34">
            <a:extLst>
              <a:ext uri="{FF2B5EF4-FFF2-40B4-BE49-F238E27FC236}">
                <a16:creationId xmlns:a16="http://schemas.microsoft.com/office/drawing/2014/main" id="{674FD9F3-6464-4B24-9075-034563FA3117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433513" y="3937000"/>
            <a:ext cx="8108950" cy="895350"/>
          </a:xfrm>
          <a:prstGeom prst="roundRect">
            <a:avLst>
              <a:gd name="adj" fmla="val 8000"/>
            </a:avLst>
          </a:prstGeom>
          <a:noFill/>
          <a:ln w="1270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 defTabSz="9461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 교육을 어떤 통로로 알게 되셨습니까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홈페이지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2.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블로그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3.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페이스북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			4.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광고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뉴스</a:t>
            </a:r>
            <a:endParaRPr lang="en-US" altLang="ko-KR" sz="1000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5.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 소개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ko-KR" altLang="en-US" sz="1000" b="1" dirty="0" err="1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지인성함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:                       )	6. </a:t>
            </a:r>
            <a:r>
              <a:rPr lang="ko-KR" altLang="en-US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기타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1000" b="1" u="sng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                                                                            </a:t>
            </a:r>
            <a:r>
              <a:rPr lang="en-US" altLang="ko-KR" sz="1000" b="1" dirty="0"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)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35872" name="슬라이드 번호 개체 틀 15">
            <a:extLst>
              <a:ext uri="{FF2B5EF4-FFF2-40B4-BE49-F238E27FC236}">
                <a16:creationId xmlns:a16="http://schemas.microsoft.com/office/drawing/2014/main" id="{DC9D71F1-4CA3-4C58-B619-5E18C36A0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- </a:t>
            </a:r>
            <a:fld id="{CF5D0FD8-4FB2-4662-B17B-65E7D6C4D79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</a:rPr>
              <a:pPr/>
              <a:t>18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</a:rPr>
              <a:t> -</a:t>
            </a: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41709025-282E-40C7-B6DE-30BD1C671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83" y="207963"/>
            <a:ext cx="2137069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별첨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2.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신청서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7">
            <a:extLst>
              <a:ext uri="{FF2B5EF4-FFF2-40B4-BE49-F238E27FC236}">
                <a16:creationId xmlns:a16="http://schemas.microsoft.com/office/drawing/2014/main" id="{44180B58-D4FF-4776-8519-AF335489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61063"/>
            <a:ext cx="972502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  <p:sp>
        <p:nvSpPr>
          <p:cNvPr id="7173" name="Rectangle 17">
            <a:extLst>
              <a:ext uri="{FF2B5EF4-FFF2-40B4-BE49-F238E27FC236}">
                <a16:creationId xmlns:a16="http://schemas.microsoft.com/office/drawing/2014/main" id="{0DF6707E-FC57-421C-92C9-A46E1BD15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500"/>
            <a:ext cx="972502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endParaRPr lang="ko-KR" altLang="en-US">
              <a:latin typeface="돋움" panose="020B0600000101010101" pitchFamily="50" charset="-127"/>
            </a:endParaRPr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D7ECFE3A-72B8-41DA-9867-7987DC3B9B19}"/>
              </a:ext>
            </a:extLst>
          </p:cNvPr>
          <p:cNvGrpSpPr>
            <a:grpSpLocks/>
          </p:cNvGrpSpPr>
          <p:nvPr/>
        </p:nvGrpSpPr>
        <p:grpSpPr bwMode="auto">
          <a:xfrm>
            <a:off x="470024" y="937312"/>
            <a:ext cx="3757176" cy="971704"/>
            <a:chOff x="396429" y="1061051"/>
            <a:chExt cx="4226372" cy="1165867"/>
          </a:xfrm>
        </p:grpSpPr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8400A33-B8FA-4E26-9B98-14F079D3D683}"/>
                </a:ext>
              </a:extLst>
            </p:cNvPr>
            <p:cNvSpPr/>
            <p:nvPr/>
          </p:nvSpPr>
          <p:spPr>
            <a:xfrm>
              <a:off x="396429" y="1061051"/>
              <a:ext cx="4226372" cy="923188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400" spc="-130" dirty="0">
                  <a:solidFill>
                    <a:schemeClr val="tx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CONTENTS</a:t>
              </a:r>
            </a:p>
          </p:txBody>
        </p:sp>
        <p:sp>
          <p:nvSpPr>
            <p:cNvPr id="23" name="직사각형 2">
              <a:extLst>
                <a:ext uri="{FF2B5EF4-FFF2-40B4-BE49-F238E27FC236}">
                  <a16:creationId xmlns:a16="http://schemas.microsoft.com/office/drawing/2014/main" id="{DDDCA81B-360C-4846-B136-92B3C02F5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736" y="1857642"/>
              <a:ext cx="4091758" cy="369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1pPr>
              <a:lvl2pPr marL="742950" indent="-28575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2pPr>
              <a:lvl3pPr marL="11430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3pPr>
              <a:lvl4pPr marL="16002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4pPr>
              <a:lvl5pPr marL="2057400" indent="-228600"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defRPr>
              </a:lvl9pPr>
            </a:lstStyle>
            <a:p>
              <a:pPr algn="ctr" eaLnBrk="1" latinLnBrk="1" hangingPunct="1"/>
              <a:r>
                <a:rPr kumimoji="0" lang="en-US" altLang="ko-KR" b="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FC</a:t>
              </a:r>
              <a:r>
                <a:rPr kumimoji="0" lang="ko-KR" altLang="en-US" b="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본사 </a:t>
              </a:r>
              <a:r>
                <a:rPr kumimoji="0" lang="ko-KR" altLang="en-US" b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경영 기획</a:t>
              </a:r>
              <a:endParaRPr kumimoji="0" lang="en-US" altLang="ko-KR" b="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24" name="Rectangle 18">
            <a:extLst>
              <a:ext uri="{FF2B5EF4-FFF2-40B4-BE49-F238E27FC236}">
                <a16:creationId xmlns:a16="http://schemas.microsoft.com/office/drawing/2014/main" id="{BC4F7A83-0220-47C3-8C13-91859C908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27" y="1649665"/>
            <a:ext cx="4537075" cy="384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3" tIns="45707" rIns="91413" bIns="45707">
            <a:spAutoFit/>
          </a:bodyPr>
          <a:lstStyle/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개설목적 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교육진행방식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교육특징 및 기대효과</a:t>
            </a:r>
            <a:endParaRPr lang="ko-KR" altLang="en-US" sz="1600" b="1" dirty="0">
              <a:latin typeface="+mn-ea"/>
              <a:ea typeface="+mn-ea"/>
            </a:endParaRP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kumimoji="0" lang="ko-KR" altLang="en-US" sz="1600" b="1" dirty="0">
                <a:latin typeface="+mn-ea"/>
                <a:ea typeface="+mn-ea"/>
              </a:rPr>
              <a:t>교육 커리큘럼</a:t>
            </a:r>
            <a:endParaRPr lang="ko-KR" altLang="en-US" sz="1600" b="1" dirty="0">
              <a:latin typeface="+mn-ea"/>
              <a:ea typeface="+mn-ea"/>
            </a:endParaRP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교육개요 및 강사진 소개</a:t>
            </a:r>
          </a:p>
          <a:p>
            <a:pPr marL="447675" indent="-447675" defTabSz="914549">
              <a:lnSpc>
                <a:spcPct val="200000"/>
              </a:lnSpc>
              <a:buFont typeface="+mj-lt"/>
              <a:buAutoNum type="romanUcPeriod"/>
              <a:defRPr/>
            </a:pPr>
            <a:r>
              <a:rPr lang="ko-KR" altLang="en-US" sz="1600" b="1" dirty="0">
                <a:latin typeface="+mn-ea"/>
                <a:ea typeface="+mn-ea"/>
              </a:rPr>
              <a:t>교육과정 엿보기</a:t>
            </a:r>
            <a:endParaRPr lang="ko-KR" altLang="en-US" sz="1000" b="1" dirty="0">
              <a:latin typeface="+mn-ea"/>
              <a:ea typeface="+mn-ea"/>
            </a:endParaRPr>
          </a:p>
          <a:p>
            <a:pPr defTabSz="914549">
              <a:lnSpc>
                <a:spcPct val="200000"/>
              </a:lnSpc>
              <a:defRPr/>
            </a:pPr>
            <a:r>
              <a:rPr lang="en-US" altLang="ko-KR" sz="1400" b="1" dirty="0">
                <a:latin typeface="+mn-ea"/>
                <a:ea typeface="+mn-ea"/>
              </a:rPr>
              <a:t>[</a:t>
            </a:r>
            <a:r>
              <a:rPr lang="ko-KR" altLang="en-US" sz="1400" b="1" dirty="0">
                <a:latin typeface="+mn-ea"/>
                <a:ea typeface="+mn-ea"/>
              </a:rPr>
              <a:t>별첨</a:t>
            </a:r>
            <a:r>
              <a:rPr lang="en-US" altLang="ko-KR" sz="1400" b="1" dirty="0">
                <a:latin typeface="+mn-ea"/>
                <a:ea typeface="+mn-ea"/>
              </a:rPr>
              <a:t>]  1. </a:t>
            </a:r>
            <a:r>
              <a:rPr lang="ko-KR" altLang="en-US" sz="1400" b="1" dirty="0">
                <a:latin typeface="+mn-ea"/>
                <a:ea typeface="+mn-ea"/>
              </a:rPr>
              <a:t>교육현장스케치</a:t>
            </a:r>
            <a:r>
              <a:rPr lang="en-US" altLang="ko-KR" sz="1400" b="1" dirty="0">
                <a:latin typeface="+mn-ea"/>
                <a:ea typeface="+mn-ea"/>
              </a:rPr>
              <a:t>  </a:t>
            </a:r>
            <a:endParaRPr kumimoji="0" lang="en-US" altLang="ko-KR" sz="1400" b="1" dirty="0">
              <a:latin typeface="+mn-ea"/>
              <a:ea typeface="+mn-ea"/>
            </a:endParaRPr>
          </a:p>
          <a:p>
            <a:pPr marL="628650" defTabSz="914549">
              <a:lnSpc>
                <a:spcPct val="200000"/>
              </a:lnSpc>
              <a:defRPr/>
            </a:pPr>
            <a:r>
              <a:rPr kumimoji="0" lang="en-US" altLang="ko-KR" sz="1400" b="1" dirty="0">
                <a:latin typeface="+mn-ea"/>
                <a:ea typeface="+mn-ea"/>
              </a:rPr>
              <a:t>2. </a:t>
            </a:r>
            <a:r>
              <a:rPr kumimoji="0" lang="ko-KR" altLang="en-US" sz="1400" b="1" dirty="0">
                <a:latin typeface="+mn-ea"/>
                <a:ea typeface="+mn-ea"/>
              </a:rPr>
              <a:t>교육신청서</a:t>
            </a:r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F6C31D7C-181B-4361-B208-850D66669761}"/>
              </a:ext>
            </a:extLst>
          </p:cNvPr>
          <p:cNvCxnSpPr>
            <a:cxnSpLocks/>
          </p:cNvCxnSpPr>
          <p:nvPr/>
        </p:nvCxnSpPr>
        <p:spPr>
          <a:xfrm>
            <a:off x="4227200" y="1772940"/>
            <a:ext cx="0" cy="35936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3B5872E8-71DE-4EFF-9EAF-9A524AA0385C}"/>
              </a:ext>
            </a:extLst>
          </p:cNvPr>
          <p:cNvSpPr/>
          <p:nvPr/>
        </p:nvSpPr>
        <p:spPr>
          <a:xfrm>
            <a:off x="4862512" y="5299855"/>
            <a:ext cx="3950562" cy="2106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>
                <a:solidFill>
                  <a:schemeClr val="tx1"/>
                </a:solidFill>
                <a:latin typeface="+mn-ea"/>
              </a:rPr>
              <a:t>포스트코로나시대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프랜차이즈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시스템 교육이 답하다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2DAD714-7BD4-4685-9C3D-815B2F912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65" y="1325457"/>
            <a:ext cx="5956308" cy="3913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1">
            <a:extLst>
              <a:ext uri="{FF2B5EF4-FFF2-40B4-BE49-F238E27FC236}">
                <a16:creationId xmlns:a16="http://schemas.microsoft.com/office/drawing/2014/main" id="{C7BD3A10-2FBD-460B-8361-E6CC54E6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21BFBC7E-95E1-4C07-A328-E9675E83BB62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2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C733923-A8AF-407C-A948-0370CF76C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46050"/>
            <a:ext cx="5080182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Ⅰ. [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실무형 프랜차이즈 전문가 과정</a:t>
            </a:r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]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개설 목적 </a:t>
            </a:r>
          </a:p>
        </p:txBody>
      </p:sp>
      <p:sp>
        <p:nvSpPr>
          <p:cNvPr id="4130" name="Rectangle 43">
            <a:extLst>
              <a:ext uri="{FF2B5EF4-FFF2-40B4-BE49-F238E27FC236}">
                <a16:creationId xmlns:a16="http://schemas.microsoft.com/office/drawing/2014/main" id="{1F46C646-21F2-4F69-BBE6-6109CBCCA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95" y="611795"/>
            <a:ext cx="9337870" cy="1021176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/>
          <a:lstStyle/>
          <a:p>
            <a:pPr marL="180975" indent="-180975" defTabSz="914549">
              <a:buFont typeface="Arial" panose="020B0604020202020204" pitchFamily="34" charset="0"/>
              <a:buChar char="•"/>
              <a:defRPr/>
            </a:pP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현 프랜차이즈 업계 브랜드 </a:t>
            </a:r>
            <a:r>
              <a:rPr lang="ko-KR" altLang="en-US" sz="1400" b="1" spc="-50" dirty="0" err="1">
                <a:latin typeface="맑은 고딕" pitchFamily="50" charset="-127"/>
                <a:ea typeface="맑은 고딕" pitchFamily="50" charset="-127"/>
              </a:rPr>
              <a:t>존속년수는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평균 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4.56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! 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또한 </a:t>
            </a:r>
            <a:r>
              <a:rPr lang="ko-KR" altLang="en-US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코로나</a:t>
            </a:r>
            <a:r>
              <a:rPr lang="en-US" altLang="ko-KR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400" b="1" u="sng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로 인해 프랜차이즈 업계는 생사의 갈림길에 서게 되어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프랜차이즈 역량 강화 교육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＇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은 더욱 절실해져 가는 상황임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이에 </a:t>
            </a:r>
            <a:r>
              <a:rPr lang="ko-KR" altLang="en-US" sz="1400" b="1" spc="-50" dirty="0" err="1">
                <a:latin typeface="맑은 고딕" pitchFamily="50" charset="-127"/>
                <a:ea typeface="맑은 고딕" pitchFamily="50" charset="-127"/>
              </a:rPr>
              <a:t>맥세스는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 코로나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19</a:t>
            </a:r>
            <a:r>
              <a:rPr lang="ko-KR" altLang="en-US" sz="1400" b="1" spc="-50" dirty="0">
                <a:latin typeface="맑은 고딕" pitchFamily="50" charset="-127"/>
                <a:ea typeface="맑은 고딕" pitchFamily="50" charset="-127"/>
              </a:rPr>
              <a:t>의 위기를 극복하고 더 나아가 포스트 코로나의 상황에서도 주춤 하지 않는 기업으로 성장할 수 있도록 실무형 프랜차이즈 전문가 과정을 개설하여 전문가 육성을 목표로  운영하고 있음</a:t>
            </a:r>
            <a:r>
              <a:rPr lang="en-US" altLang="ko-KR" sz="1400" b="1" spc="-50" dirty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53" name="Rectangle 41">
            <a:extLst>
              <a:ext uri="{FF2B5EF4-FFF2-40B4-BE49-F238E27FC236}">
                <a16:creationId xmlns:a16="http://schemas.microsoft.com/office/drawing/2014/main" id="{8680F32F-22E5-4832-BBE1-A32C8734E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5069" y="2013781"/>
            <a:ext cx="2832295" cy="324060"/>
          </a:xfrm>
          <a:prstGeom prst="rect">
            <a:avLst/>
          </a:prstGeom>
          <a:solidFill>
            <a:srgbClr val="00206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kumimoji="0" lang="ko-KR" altLang="en-US" b="1" dirty="0" err="1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맥세스</a:t>
            </a:r>
            <a:r>
              <a:rPr kumimoji="0" lang="ko-KR" altLang="en-US" b="1" dirty="0">
                <a:solidFill>
                  <a:schemeClr val="bg1"/>
                </a:solidFill>
                <a:latin typeface="+mj-ea"/>
                <a:ea typeface="+mj-ea"/>
                <a:cs typeface="Arial" panose="020B0604020202020204" pitchFamily="34" charset="0"/>
              </a:rPr>
              <a:t> 교육만의 강점</a:t>
            </a:r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74409440-8F86-434B-81BA-0137B862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787" y="2369585"/>
            <a:ext cx="2841676" cy="33870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lIns="53984" tIns="53984" rIns="53984" bIns="53984"/>
          <a:lstStyle>
            <a:lvl1pPr marL="115888" indent="-11588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현업에 종사하는 강사진 구성 및 강사 강연 장 형식 교육 배제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/ 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대표강사 </a:t>
            </a:r>
            <a:r>
              <a:rPr lang="en-US" altLang="ko-KR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78H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 </a:t>
            </a:r>
            <a:r>
              <a:rPr lang="en-US" altLang="ko-KR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50H </a:t>
            </a:r>
            <a:r>
              <a:rPr lang="ko-KR" altLang="en-US" sz="10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</a:t>
            </a:r>
            <a:endParaRPr lang="en-US" altLang="ko-KR" sz="10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ko-KR" altLang="en-US" sz="50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비용대비 교육효과 국내최고 지향</a:t>
            </a:r>
            <a:b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전문가 육성에 필요한 교육시간 배정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78H/195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만원   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온라인 복습시스템으로 교육효과 증대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개인별 프랜차이즈 실무 역량 확보로 자사 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Loyalty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제고로 현업에 즉시 응용 교육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초기 프랜차이즈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사업 진입과 기존본부의 로열티 체계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프랜차이즈 시스템 구축 기반 마련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체계적 직 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·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가맹점관리체계 구축으로 매출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이익 증대에 기여 방법 제시 교육</a:t>
            </a:r>
            <a:endPara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/>
            <a:endParaRPr lang="en-US" altLang="ko-KR" sz="5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코로나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19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유동적으로 대처할 수 있는 교육 커리큘럼으로 구성</a:t>
            </a:r>
            <a:r>
              <a:rPr lang="en-US" altLang="ko-KR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05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및 포스트코로나에 대비하는 전략 솔루션 제공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E98917FB-4475-4F3D-A019-11758254C6C2}"/>
              </a:ext>
            </a:extLst>
          </p:cNvPr>
          <p:cNvGrpSpPr/>
          <p:nvPr/>
        </p:nvGrpSpPr>
        <p:grpSpPr>
          <a:xfrm>
            <a:off x="233799" y="1778769"/>
            <a:ext cx="2869771" cy="1918185"/>
            <a:chOff x="61913" y="2255696"/>
            <a:chExt cx="3238149" cy="2988861"/>
          </a:xfrm>
        </p:grpSpPr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B2BB93B2-5975-405D-848C-91B8532B02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849" y="2255696"/>
              <a:ext cx="2509425" cy="35963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900" b="1" u="sng" dirty="0">
                  <a:latin typeface="+mn-ea"/>
                  <a:ea typeface="+mn-ea"/>
                </a:rPr>
                <a:t>프랜차이즈 교육과정 </a:t>
              </a:r>
              <a:r>
                <a:rPr lang="en-US" altLang="ko-KR" sz="900" b="1" u="sng" dirty="0">
                  <a:latin typeface="+mn-ea"/>
                  <a:ea typeface="+mn-ea"/>
                </a:rPr>
                <a:t>Matrix</a:t>
              </a:r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B90119F9-CCFA-4F7D-BDAD-FB902F6C89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479722">
              <a:off x="2548615" y="2486538"/>
              <a:ext cx="751447" cy="66239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r>
                <a:rPr lang="en-US" altLang="ko-KR" sz="1000" b="1" dirty="0">
                  <a:solidFill>
                    <a:srgbClr val="ED0309"/>
                  </a:solidFill>
                  <a:latin typeface="+mn-ea"/>
                  <a:ea typeface="+mn-ea"/>
                </a:rPr>
                <a:t>GOAL</a:t>
              </a:r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F6CE8F5B-C316-44AD-AA87-1CD5F1AA0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09" y="3808974"/>
              <a:ext cx="11796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55" name="Text Box 12">
              <a:extLst>
                <a:ext uri="{FF2B5EF4-FFF2-40B4-BE49-F238E27FC236}">
                  <a16:creationId xmlns:a16="http://schemas.microsoft.com/office/drawing/2014/main" id="{EC345B44-D564-4E0E-9EAD-546BDF042B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5161" y="4964730"/>
              <a:ext cx="1350768" cy="279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실무 적용성</a:t>
              </a:r>
            </a:p>
          </p:txBody>
        </p:sp>
        <p:sp>
          <p:nvSpPr>
            <p:cNvPr id="56" name="Text Box 13">
              <a:extLst>
                <a:ext uri="{FF2B5EF4-FFF2-40B4-BE49-F238E27FC236}">
                  <a16:creationId xmlns:a16="http://schemas.microsoft.com/office/drawing/2014/main" id="{270A5B65-F400-46FE-8E0F-14C084386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13" y="3683565"/>
              <a:ext cx="750427" cy="476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실무</a:t>
              </a:r>
              <a:endParaRPr lang="en-US" altLang="ko-KR" sz="800" b="1">
                <a:latin typeface="+mn-ea"/>
                <a:ea typeface="+mn-ea"/>
              </a:endParaRP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전문성</a:t>
              </a:r>
            </a:p>
          </p:txBody>
        </p:sp>
        <p:sp>
          <p:nvSpPr>
            <p:cNvPr id="70" name="Line 14">
              <a:extLst>
                <a:ext uri="{FF2B5EF4-FFF2-40B4-BE49-F238E27FC236}">
                  <a16:creationId xmlns:a16="http://schemas.microsoft.com/office/drawing/2014/main" id="{4B83C0D3-D82D-4878-B290-A47FA4D2B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5930" y="5028857"/>
              <a:ext cx="487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76" name="Text Box 15">
              <a:extLst>
                <a:ext uri="{FF2B5EF4-FFF2-40B4-BE49-F238E27FC236}">
                  <a16:creationId xmlns:a16="http://schemas.microsoft.com/office/drawing/2014/main" id="{DF5DC743-128F-4E24-B5D1-8B9EB27E9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0215" y="488492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高</a:t>
              </a:r>
            </a:p>
          </p:txBody>
        </p:sp>
        <p:sp>
          <p:nvSpPr>
            <p:cNvPr id="80" name="Text Box 16">
              <a:extLst>
                <a:ext uri="{FF2B5EF4-FFF2-40B4-BE49-F238E27FC236}">
                  <a16:creationId xmlns:a16="http://schemas.microsoft.com/office/drawing/2014/main" id="{C8E94E69-838F-4A58-AD65-E712ACE089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666" y="247793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高</a:t>
              </a:r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08A677E2-AE62-4AE8-BD72-078EE81DE2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9409" y="5028857"/>
              <a:ext cx="4112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2" name="Text Box 18">
              <a:extLst>
                <a:ext uri="{FF2B5EF4-FFF2-40B4-BE49-F238E27FC236}">
                  <a16:creationId xmlns:a16="http://schemas.microsoft.com/office/drawing/2014/main" id="{A989ABC1-D1FC-47F2-BFC6-91F4FD95E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165" y="4884922"/>
              <a:ext cx="276156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900" b="1">
                  <a:latin typeface="+mn-ea"/>
                  <a:ea typeface="+mn-ea"/>
                </a:rPr>
                <a:t>低</a:t>
              </a:r>
            </a:p>
          </p:txBody>
        </p:sp>
        <p:sp>
          <p:nvSpPr>
            <p:cNvPr id="83" name="Text Box 19">
              <a:extLst>
                <a:ext uri="{FF2B5EF4-FFF2-40B4-BE49-F238E27FC236}">
                  <a16:creationId xmlns:a16="http://schemas.microsoft.com/office/drawing/2014/main" id="{453366B3-9622-488B-81CC-F7D7313971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4148" y="3139179"/>
              <a:ext cx="274655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B</a:t>
              </a:r>
            </a:p>
          </p:txBody>
        </p:sp>
        <p:sp>
          <p:nvSpPr>
            <p:cNvPr id="84" name="Text Box 20">
              <a:extLst>
                <a:ext uri="{FF2B5EF4-FFF2-40B4-BE49-F238E27FC236}">
                  <a16:creationId xmlns:a16="http://schemas.microsoft.com/office/drawing/2014/main" id="{D8508549-EFAB-4A2E-8722-3FDEA61E6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169" y="4173799"/>
              <a:ext cx="274655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C</a:t>
              </a:r>
            </a:p>
          </p:txBody>
        </p:sp>
        <p:sp>
          <p:nvSpPr>
            <p:cNvPr id="85" name="Text Box 21">
              <a:extLst>
                <a:ext uri="{FF2B5EF4-FFF2-40B4-BE49-F238E27FC236}">
                  <a16:creationId xmlns:a16="http://schemas.microsoft.com/office/drawing/2014/main" id="{AE9B19D7-0A13-41F4-8AF1-8996AD497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0329" y="4173799"/>
              <a:ext cx="279159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>
                  <a:solidFill>
                    <a:srgbClr val="FF3300"/>
                  </a:solidFill>
                  <a:latin typeface="+mn-ea"/>
                  <a:ea typeface="+mn-ea"/>
                </a:rPr>
                <a:t>D</a:t>
              </a:r>
            </a:p>
          </p:txBody>
        </p:sp>
        <p:sp>
          <p:nvSpPr>
            <p:cNvPr id="86" name="Oval 22">
              <a:extLst>
                <a:ext uri="{FF2B5EF4-FFF2-40B4-BE49-F238E27FC236}">
                  <a16:creationId xmlns:a16="http://schemas.microsoft.com/office/drawing/2014/main" id="{C04EE6DE-D919-45EE-A637-EEBAFB1B5B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81448">
              <a:off x="1401162" y="2713403"/>
              <a:ext cx="920222" cy="215283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7" name="AutoShape 23">
              <a:extLst>
                <a:ext uri="{FF2B5EF4-FFF2-40B4-BE49-F238E27FC236}">
                  <a16:creationId xmlns:a16="http://schemas.microsoft.com/office/drawing/2014/main" id="{42810DED-86F5-41FB-A710-0E01843F9B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054211">
              <a:off x="2510284" y="2914042"/>
              <a:ext cx="371777" cy="325932"/>
            </a:xfrm>
            <a:prstGeom prst="rightArrow">
              <a:avLst>
                <a:gd name="adj1" fmla="val 50000"/>
                <a:gd name="adj2" fmla="val 6286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8" name="Rectangle 28">
              <a:extLst>
                <a:ext uri="{FF2B5EF4-FFF2-40B4-BE49-F238E27FC236}">
                  <a16:creationId xmlns:a16="http://schemas.microsoft.com/office/drawing/2014/main" id="{F09ED418-685C-4E0A-B560-57D973EAC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078" y="3808974"/>
              <a:ext cx="11781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89" name="Rectangle 29">
              <a:extLst>
                <a:ext uri="{FF2B5EF4-FFF2-40B4-BE49-F238E27FC236}">
                  <a16:creationId xmlns:a16="http://schemas.microsoft.com/office/drawing/2014/main" id="{FFAC4DB0-74B3-4244-B9F5-D9A9326BC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9078" y="2751552"/>
              <a:ext cx="11781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0" name="Rectangle 30">
              <a:extLst>
                <a:ext uri="{FF2B5EF4-FFF2-40B4-BE49-F238E27FC236}">
                  <a16:creationId xmlns:a16="http://schemas.microsoft.com/office/drawing/2014/main" id="{714F31E3-62CC-435C-B4DC-387D9704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409" y="2751552"/>
              <a:ext cx="1179670" cy="1051723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1" name="Line 31">
              <a:extLst>
                <a:ext uri="{FF2B5EF4-FFF2-40B4-BE49-F238E27FC236}">
                  <a16:creationId xmlns:a16="http://schemas.microsoft.com/office/drawing/2014/main" id="{878563CE-FD4C-4DA6-8A45-264BE47B5A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783" y="4045540"/>
              <a:ext cx="0" cy="8393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2" name="Line 32">
              <a:extLst>
                <a:ext uri="{FF2B5EF4-FFF2-40B4-BE49-F238E27FC236}">
                  <a16:creationId xmlns:a16="http://schemas.microsoft.com/office/drawing/2014/main" id="{8EA631FA-983C-4C00-B4A0-434733D716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8783" y="2751552"/>
              <a:ext cx="0" cy="84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8386" tIns="44193" rIns="88386" bIns="44193"/>
            <a:lstStyle/>
            <a:p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3" name="Text Box 33">
              <a:extLst>
                <a:ext uri="{FF2B5EF4-FFF2-40B4-BE49-F238E27FC236}">
                  <a16:creationId xmlns:a16="http://schemas.microsoft.com/office/drawing/2014/main" id="{D87821F3-8785-429D-B2E9-28D64316E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0256" y="3124928"/>
              <a:ext cx="222128" cy="35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ko-KR" sz="900" b="1" dirty="0">
                  <a:solidFill>
                    <a:srgbClr val="FF3300"/>
                  </a:solidFill>
                  <a:latin typeface="+mn-ea"/>
                  <a:ea typeface="+mn-ea"/>
                </a:rPr>
                <a:t>A</a:t>
              </a:r>
            </a:p>
          </p:txBody>
        </p:sp>
        <p:sp>
          <p:nvSpPr>
            <p:cNvPr id="94" name="Oval 34">
              <a:extLst>
                <a:ext uri="{FF2B5EF4-FFF2-40B4-BE49-F238E27FC236}">
                  <a16:creationId xmlns:a16="http://schemas.microsoft.com/office/drawing/2014/main" id="{86C50D67-CADC-4F05-BCD6-3873072B9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5675" y="3186113"/>
              <a:ext cx="66675" cy="63500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sz="800" b="1">
                <a:latin typeface="+mn-ea"/>
                <a:ea typeface="+mn-ea"/>
              </a:endParaRPr>
            </a:p>
          </p:txBody>
        </p:sp>
        <p:sp>
          <p:nvSpPr>
            <p:cNvPr id="95" name="Text Box 35">
              <a:extLst>
                <a:ext uri="{FF2B5EF4-FFF2-40B4-BE49-F238E27FC236}">
                  <a16:creationId xmlns:a16="http://schemas.microsoft.com/office/drawing/2014/main" id="{663E6344-48CB-45BC-A747-96DACE4A9B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684" y="3324440"/>
              <a:ext cx="1034086" cy="33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800" b="1">
                  <a:latin typeface="+mn-ea"/>
                  <a:ea typeface="+mn-ea"/>
                </a:rPr>
                <a:t>맥세스</a:t>
              </a:r>
            </a:p>
          </p:txBody>
        </p:sp>
        <p:sp>
          <p:nvSpPr>
            <p:cNvPr id="96" name="Text Box 46">
              <a:extLst>
                <a:ext uri="{FF2B5EF4-FFF2-40B4-BE49-F238E27FC236}">
                  <a16:creationId xmlns:a16="http://schemas.microsoft.com/office/drawing/2014/main" id="{B6805F46-A8BD-48E7-8BF9-678F8AB4E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66" y="3405672"/>
              <a:ext cx="841979" cy="335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ko-KR" altLang="en-US" sz="800" b="1" dirty="0">
                  <a:latin typeface="+mn-ea"/>
                  <a:ea typeface="+mn-ea"/>
                </a:rPr>
                <a:t>단체</a:t>
              </a:r>
            </a:p>
          </p:txBody>
        </p:sp>
        <p:sp>
          <p:nvSpPr>
            <p:cNvPr id="97" name="Oval 47">
              <a:extLst>
                <a:ext uri="{FF2B5EF4-FFF2-40B4-BE49-F238E27FC236}">
                  <a16:creationId xmlns:a16="http://schemas.microsoft.com/office/drawing/2014/main" id="{C6693F4B-E80E-4EEF-9C55-E17CEC5E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0" y="3511550"/>
              <a:ext cx="66675" cy="65088"/>
            </a:xfrm>
            <a:prstGeom prst="star7">
              <a:avLst/>
            </a:pr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wrap="none" lIns="88386" tIns="44193" rIns="88386" bIns="44193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>
                <a:defRPr/>
              </a:pPr>
              <a:endParaRPr lang="ko-KR" altLang="en-US" sz="800" b="1">
                <a:latin typeface="+mn-ea"/>
                <a:ea typeface="+mn-ea"/>
              </a:endParaRPr>
            </a:p>
          </p:txBody>
        </p:sp>
      </p:grpSp>
      <p:sp>
        <p:nvSpPr>
          <p:cNvPr id="98" name="Text Box 46">
            <a:extLst>
              <a:ext uri="{FF2B5EF4-FFF2-40B4-BE49-F238E27FC236}">
                <a16:creationId xmlns:a16="http://schemas.microsoft.com/office/drawing/2014/main" id="{E444DDAF-9B87-4981-9EA1-1ED0C6D0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661" y="2901259"/>
            <a:ext cx="574328" cy="21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ko-KR" altLang="en-US" sz="800" b="1" dirty="0">
                <a:latin typeface="+mn-ea"/>
                <a:ea typeface="+mn-ea"/>
              </a:rPr>
              <a:t>대학교</a:t>
            </a:r>
          </a:p>
        </p:txBody>
      </p:sp>
      <p:sp>
        <p:nvSpPr>
          <p:cNvPr id="99" name="Oval 47">
            <a:extLst>
              <a:ext uri="{FF2B5EF4-FFF2-40B4-BE49-F238E27FC236}">
                <a16:creationId xmlns:a16="http://schemas.microsoft.com/office/drawing/2014/main" id="{E95BD598-8C6A-4495-8980-5D5936086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028" y="2981312"/>
            <a:ext cx="45480" cy="41772"/>
          </a:xfrm>
          <a:prstGeom prst="star7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endParaRPr lang="ko-KR" altLang="en-US" sz="800" b="1">
              <a:latin typeface="+mn-ea"/>
              <a:ea typeface="+mn-ea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2DA3E019-A950-4FC4-9F39-7B4304D0C69C}"/>
              </a:ext>
            </a:extLst>
          </p:cNvPr>
          <p:cNvGrpSpPr/>
          <p:nvPr/>
        </p:nvGrpSpPr>
        <p:grpSpPr>
          <a:xfrm>
            <a:off x="497750" y="3908834"/>
            <a:ext cx="2596144" cy="1982042"/>
            <a:chOff x="569593" y="1888622"/>
            <a:chExt cx="4526643" cy="3156065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C40E5A3A-65EF-46E6-8D5D-8BC94565D0D5}"/>
                </a:ext>
              </a:extLst>
            </p:cNvPr>
            <p:cNvSpPr/>
            <p:nvPr/>
          </p:nvSpPr>
          <p:spPr>
            <a:xfrm>
              <a:off x="3275648" y="2099809"/>
              <a:ext cx="1256266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/>
            </a:p>
          </p:txBody>
        </p:sp>
        <p:sp>
          <p:nvSpPr>
            <p:cNvPr id="103" name="Rectangle 41">
              <a:extLst>
                <a:ext uri="{FF2B5EF4-FFF2-40B4-BE49-F238E27FC236}">
                  <a16:creationId xmlns:a16="http://schemas.microsoft.com/office/drawing/2014/main" id="{BEF24200-22E7-4C72-9B6D-44EBA450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977" y="1888622"/>
              <a:ext cx="4400873" cy="32406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1413" tIns="45707" rIns="91413" bIns="45707" anchor="ctr"/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/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포스트코로나 시대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,</a:t>
              </a:r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 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FC</a:t>
              </a:r>
              <a:r>
                <a:rPr kumimoji="0" lang="ko-KR" altLang="en-US" sz="900" b="1" u="sng" dirty="0">
                  <a:latin typeface="+mj-ea"/>
                  <a:ea typeface="+mj-ea"/>
                  <a:cs typeface="Arial" panose="020B0604020202020204" pitchFamily="34" charset="0"/>
                </a:rPr>
                <a:t> 산업 예측 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(</a:t>
              </a:r>
              <a:r>
                <a:rPr kumimoji="0" lang="en-US" altLang="ko-KR" sz="900" b="1" u="sng" dirty="0">
                  <a:solidFill>
                    <a:srgbClr val="FF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K</a:t>
              </a:r>
              <a:r>
                <a:rPr kumimoji="0" lang="ko-KR" altLang="en-US" sz="900" b="1" u="sng" dirty="0">
                  <a:solidFill>
                    <a:srgbClr val="FF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자 성장곡선</a:t>
              </a:r>
              <a:r>
                <a:rPr kumimoji="0" lang="en-US" altLang="ko-KR" sz="900" b="1" u="sng" dirty="0">
                  <a:latin typeface="+mj-ea"/>
                  <a:ea typeface="+mj-ea"/>
                  <a:cs typeface="Arial" panose="020B0604020202020204" pitchFamily="34" charset="0"/>
                </a:rPr>
                <a:t>)</a:t>
              </a:r>
            </a:p>
          </p:txBody>
        </p: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EE1BBCA1-CFA2-4A62-B076-2575B60885F2}"/>
                </a:ext>
              </a:extLst>
            </p:cNvPr>
            <p:cNvGrpSpPr/>
            <p:nvPr/>
          </p:nvGrpSpPr>
          <p:grpSpPr>
            <a:xfrm>
              <a:off x="569593" y="2363728"/>
              <a:ext cx="4292919" cy="2670044"/>
              <a:chOff x="845952" y="832077"/>
              <a:chExt cx="5569653" cy="3575925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B2D0C67D-28CB-4C00-96FF-8DA8B46C6E5A}"/>
                  </a:ext>
                </a:extLst>
              </p:cNvPr>
              <p:cNvSpPr txBox="1"/>
              <p:nvPr/>
            </p:nvSpPr>
            <p:spPr>
              <a:xfrm>
                <a:off x="5115346" y="2197020"/>
                <a:ext cx="1156021" cy="1772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TO BE </a:t>
                </a:r>
              </a:p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or</a:t>
                </a:r>
                <a:r>
                  <a:rPr lang="ko-KR" altLang="en-US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 </a:t>
                </a:r>
                <a:endParaRPr lang="en-US" altLang="ko-KR" sz="800" b="1" dirty="0">
                  <a:solidFill>
                    <a:schemeClr val="bg1"/>
                  </a:solidFill>
                  <a:latin typeface="Segoe Script" panose="030B0504020000000003" pitchFamily="66" charset="0"/>
                  <a:ea typeface="나눔스퀘어_ac Bold" panose="020B0600000101010101" pitchFamily="50" charset="-127"/>
                </a:endParaRPr>
              </a:p>
              <a:p>
                <a:pPr algn="ctr"/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NOT</a:t>
                </a:r>
                <a:r>
                  <a:rPr lang="ko-KR" altLang="en-US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 </a:t>
                </a:r>
                <a:r>
                  <a:rPr lang="en-US" altLang="ko-KR" sz="800" b="1" dirty="0">
                    <a:solidFill>
                      <a:schemeClr val="bg1"/>
                    </a:solidFill>
                    <a:latin typeface="Segoe Script" panose="030B0504020000000003" pitchFamily="66" charset="0"/>
                    <a:ea typeface="나눔스퀘어_ac Bold" panose="020B0600000101010101" pitchFamily="50" charset="-127"/>
                  </a:rPr>
                  <a:t>TO BE</a:t>
                </a:r>
                <a:endParaRPr lang="ko-KR" altLang="en-US" sz="800" b="1" dirty="0">
                  <a:solidFill>
                    <a:schemeClr val="bg1"/>
                  </a:solidFill>
                  <a:latin typeface="Segoe Script" panose="030B0504020000000003" pitchFamily="66" charset="0"/>
                  <a:ea typeface="나눔스퀘어_ac Bold" panose="020B0600000101010101" pitchFamily="50" charset="-127"/>
                </a:endParaRPr>
              </a:p>
            </p:txBody>
          </p:sp>
          <p:sp>
            <p:nvSpPr>
              <p:cNvPr id="111" name="Text Box 13">
                <a:extLst>
                  <a:ext uri="{FF2B5EF4-FFF2-40B4-BE49-F238E27FC236}">
                    <a16:creationId xmlns:a16="http://schemas.microsoft.com/office/drawing/2014/main" id="{CA90EB7C-B949-478E-9B7F-2F49CF59F9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053" y="1013166"/>
                <a:ext cx="2712417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ko-KR" sz="500" b="1" i="1" dirty="0">
                    <a:latin typeface="+mn-ea"/>
                    <a:ea typeface="+mn-ea"/>
                  </a:rPr>
                  <a:t> </a:t>
                </a:r>
                <a:r>
                  <a:rPr lang="ko-KR" altLang="en-US" sz="500" b="1" i="1" dirty="0">
                    <a:latin typeface="+mn-ea"/>
                    <a:ea typeface="+mn-ea"/>
                  </a:rPr>
                  <a:t>가맹사업법 규제  강화와</a:t>
                </a:r>
                <a:endParaRPr lang="en-US" altLang="ko-KR" sz="500" b="1" i="1" dirty="0">
                  <a:latin typeface="+mn-ea"/>
                  <a:ea typeface="+mn-ea"/>
                </a:endParaRPr>
              </a:p>
            </p:txBody>
          </p:sp>
          <p:sp>
            <p:nvSpPr>
              <p:cNvPr id="112" name="Text Box 13">
                <a:extLst>
                  <a:ext uri="{FF2B5EF4-FFF2-40B4-BE49-F238E27FC236}">
                    <a16:creationId xmlns:a16="http://schemas.microsoft.com/office/drawing/2014/main" id="{41F457FF-A750-4A7A-9813-00475297B4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1434" y="1274229"/>
                <a:ext cx="2000604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500" b="1" i="1" dirty="0">
                    <a:latin typeface="+mn-ea"/>
                    <a:ea typeface="+mn-ea"/>
                  </a:rPr>
                  <a:t>최저시급 인상으로</a:t>
                </a:r>
                <a:endParaRPr lang="en-US" altLang="ko-KR" sz="500" b="1" i="1" dirty="0">
                  <a:latin typeface="+mn-ea"/>
                  <a:ea typeface="+mn-ea"/>
                </a:endParaRPr>
              </a:p>
            </p:txBody>
          </p:sp>
          <p:sp>
            <p:nvSpPr>
              <p:cNvPr id="113" name="Text Box 13">
                <a:extLst>
                  <a:ext uri="{FF2B5EF4-FFF2-40B4-BE49-F238E27FC236}">
                    <a16:creationId xmlns:a16="http://schemas.microsoft.com/office/drawing/2014/main" id="{EDF48319-BA36-4487-A2DC-56492C6E22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097" y="1522767"/>
                <a:ext cx="2000604" cy="36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13" tIns="45707" rIns="91413" bIns="45707">
                <a:spAutoFit/>
              </a:bodyPr>
              <a:lstStyle>
                <a:lvl1pPr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1pPr>
                <a:lvl2pPr marL="742950" indent="-28575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2pPr>
                <a:lvl3pPr marL="11430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3pPr>
                <a:lvl4pPr marL="16002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4pPr>
                <a:lvl5pPr marL="2057400" indent="-228600"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200">
                    <a:solidFill>
                      <a:schemeClr val="tx1"/>
                    </a:solidFill>
                    <a:latin typeface="Times New Roman" panose="02020603050405020304" pitchFamily="18" charset="0"/>
                    <a:ea typeface="돋움" panose="020B0600000101010101" pitchFamily="50" charset="-127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ko-KR" altLang="en-US" sz="500" b="1" i="1" dirty="0">
                    <a:latin typeface="+mn-ea"/>
                    <a:ea typeface="+mn-ea"/>
                  </a:rPr>
                  <a:t>주춤하던 </a:t>
                </a:r>
                <a:r>
                  <a:rPr lang="en-US" altLang="ko-KR" sz="500" b="1" i="1" dirty="0">
                    <a:latin typeface="+mn-ea"/>
                    <a:ea typeface="+mn-ea"/>
                  </a:rPr>
                  <a:t>FC!!</a:t>
                </a:r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49435FC4-B92F-4B01-80D0-556E10FEE105}"/>
                  </a:ext>
                </a:extLst>
              </p:cNvPr>
              <p:cNvSpPr/>
              <p:nvPr/>
            </p:nvSpPr>
            <p:spPr>
              <a:xfrm>
                <a:off x="2492604" y="1796197"/>
                <a:ext cx="2422623" cy="1245994"/>
              </a:xfrm>
              <a:custGeom>
                <a:avLst/>
                <a:gdLst>
                  <a:gd name="connsiteX0" fmla="*/ 0 w 1592036"/>
                  <a:gd name="connsiteY0" fmla="*/ 955221 h 955221"/>
                  <a:gd name="connsiteX1" fmla="*/ 1592036 w 1592036"/>
                  <a:gd name="connsiteY1" fmla="*/ 0 h 955221"/>
                  <a:gd name="connsiteX0" fmla="*/ 0 w 1592036"/>
                  <a:gd name="connsiteY0" fmla="*/ 955221 h 955221"/>
                  <a:gd name="connsiteX1" fmla="*/ 669472 w 1592036"/>
                  <a:gd name="connsiteY1" fmla="*/ 808264 h 955221"/>
                  <a:gd name="connsiteX2" fmla="*/ 1592036 w 1592036"/>
                  <a:gd name="connsiteY2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592036 w 1592036"/>
                  <a:gd name="connsiteY3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592036 w 1592036"/>
                  <a:gd name="connsiteY4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420586 w 1592036"/>
                  <a:gd name="connsiteY4" fmla="*/ 269420 h 957966"/>
                  <a:gd name="connsiteX5" fmla="*/ 1592036 w 1592036"/>
                  <a:gd name="connsiteY5" fmla="*/ 0 h 957966"/>
                  <a:gd name="connsiteX0" fmla="*/ 0 w 1641022"/>
                  <a:gd name="connsiteY0" fmla="*/ 906235 h 908980"/>
                  <a:gd name="connsiteX1" fmla="*/ 334737 w 1641022"/>
                  <a:gd name="connsiteY1" fmla="*/ 881742 h 908980"/>
                  <a:gd name="connsiteX2" fmla="*/ 669472 w 1641022"/>
                  <a:gd name="connsiteY2" fmla="*/ 759278 h 908980"/>
                  <a:gd name="connsiteX3" fmla="*/ 1077686 w 1641022"/>
                  <a:gd name="connsiteY3" fmla="*/ 449034 h 908980"/>
                  <a:gd name="connsiteX4" fmla="*/ 1420586 w 1641022"/>
                  <a:gd name="connsiteY4" fmla="*/ 220434 h 908980"/>
                  <a:gd name="connsiteX5" fmla="*/ 1641022 w 1641022"/>
                  <a:gd name="connsiteY5" fmla="*/ 0 h 908980"/>
                  <a:gd name="connsiteX0" fmla="*/ 0 w 1641022"/>
                  <a:gd name="connsiteY0" fmla="*/ 906235 h 926038"/>
                  <a:gd name="connsiteX1" fmla="*/ 334737 w 1641022"/>
                  <a:gd name="connsiteY1" fmla="*/ 906235 h 926038"/>
                  <a:gd name="connsiteX2" fmla="*/ 669472 w 1641022"/>
                  <a:gd name="connsiteY2" fmla="*/ 759278 h 926038"/>
                  <a:gd name="connsiteX3" fmla="*/ 1077686 w 1641022"/>
                  <a:gd name="connsiteY3" fmla="*/ 449034 h 926038"/>
                  <a:gd name="connsiteX4" fmla="*/ 1420586 w 1641022"/>
                  <a:gd name="connsiteY4" fmla="*/ 220434 h 926038"/>
                  <a:gd name="connsiteX5" fmla="*/ 1641022 w 1641022"/>
                  <a:gd name="connsiteY5" fmla="*/ 0 h 926038"/>
                  <a:gd name="connsiteX0" fmla="*/ 0 w 1641022"/>
                  <a:gd name="connsiteY0" fmla="*/ 906235 h 908455"/>
                  <a:gd name="connsiteX1" fmla="*/ 334737 w 1641022"/>
                  <a:gd name="connsiteY1" fmla="*/ 906235 h 908455"/>
                  <a:gd name="connsiteX2" fmla="*/ 669472 w 1641022"/>
                  <a:gd name="connsiteY2" fmla="*/ 759278 h 908455"/>
                  <a:gd name="connsiteX3" fmla="*/ 1077686 w 1641022"/>
                  <a:gd name="connsiteY3" fmla="*/ 449034 h 908455"/>
                  <a:gd name="connsiteX4" fmla="*/ 1420586 w 1641022"/>
                  <a:gd name="connsiteY4" fmla="*/ 220434 h 908455"/>
                  <a:gd name="connsiteX5" fmla="*/ 1641022 w 1641022"/>
                  <a:gd name="connsiteY5" fmla="*/ 0 h 90845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7686 w 1641022"/>
                  <a:gd name="connsiteY2" fmla="*/ 449034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1022" h="906235">
                    <a:moveTo>
                      <a:pt x="0" y="906235"/>
                    </a:moveTo>
                    <a:cubicBezTo>
                      <a:pt x="139473" y="875619"/>
                      <a:pt x="489858" y="835478"/>
                      <a:pt x="669472" y="759278"/>
                    </a:cubicBezTo>
                    <a:cubicBezTo>
                      <a:pt x="779690" y="676274"/>
                      <a:pt x="923925" y="583745"/>
                      <a:pt x="1077686" y="449034"/>
                    </a:cubicBezTo>
                    <a:cubicBezTo>
                      <a:pt x="1187904" y="355145"/>
                      <a:pt x="1334861" y="303437"/>
                      <a:pt x="1420586" y="220434"/>
                    </a:cubicBezTo>
                    <a:cubicBezTo>
                      <a:pt x="1506311" y="137431"/>
                      <a:pt x="1597479" y="40821"/>
                      <a:pt x="1641022" y="0"/>
                    </a:cubicBezTo>
                  </a:path>
                </a:pathLst>
              </a:custGeom>
              <a:noFill/>
              <a:ln w="63500">
                <a:gradFill flip="none" rotWithShape="1">
                  <a:gsLst>
                    <a:gs pos="0">
                      <a:srgbClr val="94CE4C"/>
                    </a:gs>
                    <a:gs pos="34000">
                      <a:srgbClr val="5BB681"/>
                    </a:gs>
                    <a:gs pos="70000">
                      <a:srgbClr val="34A3A6"/>
                    </a:gs>
                    <a:gs pos="100000">
                      <a:srgbClr val="1990C0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2A2AED0-E681-480D-B466-B1C1858BBE28}"/>
                  </a:ext>
                </a:extLst>
              </p:cNvPr>
              <p:cNvSpPr/>
              <p:nvPr/>
            </p:nvSpPr>
            <p:spPr>
              <a:xfrm rot="15294634">
                <a:off x="3247310" y="2345382"/>
                <a:ext cx="1157999" cy="1978397"/>
              </a:xfrm>
              <a:custGeom>
                <a:avLst/>
                <a:gdLst>
                  <a:gd name="connsiteX0" fmla="*/ 0 w 1592036"/>
                  <a:gd name="connsiteY0" fmla="*/ 955221 h 955221"/>
                  <a:gd name="connsiteX1" fmla="*/ 1592036 w 1592036"/>
                  <a:gd name="connsiteY1" fmla="*/ 0 h 955221"/>
                  <a:gd name="connsiteX0" fmla="*/ 0 w 1592036"/>
                  <a:gd name="connsiteY0" fmla="*/ 955221 h 955221"/>
                  <a:gd name="connsiteX1" fmla="*/ 669472 w 1592036"/>
                  <a:gd name="connsiteY1" fmla="*/ 808264 h 955221"/>
                  <a:gd name="connsiteX2" fmla="*/ 1592036 w 1592036"/>
                  <a:gd name="connsiteY2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5221"/>
                  <a:gd name="connsiteX1" fmla="*/ 293915 w 1592036"/>
                  <a:gd name="connsiteY1" fmla="*/ 914400 h 955221"/>
                  <a:gd name="connsiteX2" fmla="*/ 669472 w 1592036"/>
                  <a:gd name="connsiteY2" fmla="*/ 808264 h 955221"/>
                  <a:gd name="connsiteX3" fmla="*/ 1592036 w 1592036"/>
                  <a:gd name="connsiteY3" fmla="*/ 0 h 955221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592036 w 1592036"/>
                  <a:gd name="connsiteY3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592036 w 1592036"/>
                  <a:gd name="connsiteY4" fmla="*/ 0 h 957966"/>
                  <a:gd name="connsiteX0" fmla="*/ 0 w 1592036"/>
                  <a:gd name="connsiteY0" fmla="*/ 955221 h 957966"/>
                  <a:gd name="connsiteX1" fmla="*/ 334737 w 1592036"/>
                  <a:gd name="connsiteY1" fmla="*/ 930728 h 957966"/>
                  <a:gd name="connsiteX2" fmla="*/ 669472 w 1592036"/>
                  <a:gd name="connsiteY2" fmla="*/ 808264 h 957966"/>
                  <a:gd name="connsiteX3" fmla="*/ 1077686 w 1592036"/>
                  <a:gd name="connsiteY3" fmla="*/ 498020 h 957966"/>
                  <a:gd name="connsiteX4" fmla="*/ 1420586 w 1592036"/>
                  <a:gd name="connsiteY4" fmla="*/ 269420 h 957966"/>
                  <a:gd name="connsiteX5" fmla="*/ 1592036 w 1592036"/>
                  <a:gd name="connsiteY5" fmla="*/ 0 h 957966"/>
                  <a:gd name="connsiteX0" fmla="*/ 0 w 1641022"/>
                  <a:gd name="connsiteY0" fmla="*/ 906235 h 908980"/>
                  <a:gd name="connsiteX1" fmla="*/ 334737 w 1641022"/>
                  <a:gd name="connsiteY1" fmla="*/ 881742 h 908980"/>
                  <a:gd name="connsiteX2" fmla="*/ 669472 w 1641022"/>
                  <a:gd name="connsiteY2" fmla="*/ 759278 h 908980"/>
                  <a:gd name="connsiteX3" fmla="*/ 1077686 w 1641022"/>
                  <a:gd name="connsiteY3" fmla="*/ 449034 h 908980"/>
                  <a:gd name="connsiteX4" fmla="*/ 1420586 w 1641022"/>
                  <a:gd name="connsiteY4" fmla="*/ 220434 h 908980"/>
                  <a:gd name="connsiteX5" fmla="*/ 1641022 w 1641022"/>
                  <a:gd name="connsiteY5" fmla="*/ 0 h 908980"/>
                  <a:gd name="connsiteX0" fmla="*/ 0 w 1641022"/>
                  <a:gd name="connsiteY0" fmla="*/ 906235 h 926038"/>
                  <a:gd name="connsiteX1" fmla="*/ 334737 w 1641022"/>
                  <a:gd name="connsiteY1" fmla="*/ 906235 h 926038"/>
                  <a:gd name="connsiteX2" fmla="*/ 669472 w 1641022"/>
                  <a:gd name="connsiteY2" fmla="*/ 759278 h 926038"/>
                  <a:gd name="connsiteX3" fmla="*/ 1077686 w 1641022"/>
                  <a:gd name="connsiteY3" fmla="*/ 449034 h 926038"/>
                  <a:gd name="connsiteX4" fmla="*/ 1420586 w 1641022"/>
                  <a:gd name="connsiteY4" fmla="*/ 220434 h 926038"/>
                  <a:gd name="connsiteX5" fmla="*/ 1641022 w 1641022"/>
                  <a:gd name="connsiteY5" fmla="*/ 0 h 926038"/>
                  <a:gd name="connsiteX0" fmla="*/ 0 w 1641022"/>
                  <a:gd name="connsiteY0" fmla="*/ 906235 h 908455"/>
                  <a:gd name="connsiteX1" fmla="*/ 334737 w 1641022"/>
                  <a:gd name="connsiteY1" fmla="*/ 906235 h 908455"/>
                  <a:gd name="connsiteX2" fmla="*/ 669472 w 1641022"/>
                  <a:gd name="connsiteY2" fmla="*/ 759278 h 908455"/>
                  <a:gd name="connsiteX3" fmla="*/ 1077686 w 1641022"/>
                  <a:gd name="connsiteY3" fmla="*/ 449034 h 908455"/>
                  <a:gd name="connsiteX4" fmla="*/ 1420586 w 1641022"/>
                  <a:gd name="connsiteY4" fmla="*/ 220434 h 908455"/>
                  <a:gd name="connsiteX5" fmla="*/ 1641022 w 1641022"/>
                  <a:gd name="connsiteY5" fmla="*/ 0 h 90845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7686 w 1641022"/>
                  <a:gd name="connsiteY2" fmla="*/ 449034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  <a:gd name="connsiteX0" fmla="*/ 0 w 1641022"/>
                  <a:gd name="connsiteY0" fmla="*/ 906235 h 906235"/>
                  <a:gd name="connsiteX1" fmla="*/ 669472 w 1641022"/>
                  <a:gd name="connsiteY1" fmla="*/ 759278 h 906235"/>
                  <a:gd name="connsiteX2" fmla="*/ 1072288 w 1641022"/>
                  <a:gd name="connsiteY2" fmla="*/ 551189 h 906235"/>
                  <a:gd name="connsiteX3" fmla="*/ 1420586 w 1641022"/>
                  <a:gd name="connsiteY3" fmla="*/ 220434 h 906235"/>
                  <a:gd name="connsiteX4" fmla="*/ 1641022 w 1641022"/>
                  <a:gd name="connsiteY4" fmla="*/ 0 h 906235"/>
                  <a:gd name="connsiteX0" fmla="*/ 0 w 1641022"/>
                  <a:gd name="connsiteY0" fmla="*/ 906235 h 964862"/>
                  <a:gd name="connsiteX1" fmla="*/ 623920 w 1641022"/>
                  <a:gd name="connsiteY1" fmla="*/ 942178 h 964862"/>
                  <a:gd name="connsiteX2" fmla="*/ 1072288 w 1641022"/>
                  <a:gd name="connsiteY2" fmla="*/ 551189 h 964862"/>
                  <a:gd name="connsiteX3" fmla="*/ 1420586 w 1641022"/>
                  <a:gd name="connsiteY3" fmla="*/ 220434 h 964862"/>
                  <a:gd name="connsiteX4" fmla="*/ 1641022 w 1641022"/>
                  <a:gd name="connsiteY4" fmla="*/ 0 h 964862"/>
                  <a:gd name="connsiteX0" fmla="*/ 0 w 1595652"/>
                  <a:gd name="connsiteY0" fmla="*/ 1097202 h 1097202"/>
                  <a:gd name="connsiteX1" fmla="*/ 578550 w 1595652"/>
                  <a:gd name="connsiteY1" fmla="*/ 942178 h 1097202"/>
                  <a:gd name="connsiteX2" fmla="*/ 1026918 w 1595652"/>
                  <a:gd name="connsiteY2" fmla="*/ 551189 h 1097202"/>
                  <a:gd name="connsiteX3" fmla="*/ 1375216 w 1595652"/>
                  <a:gd name="connsiteY3" fmla="*/ 220434 h 1097202"/>
                  <a:gd name="connsiteX4" fmla="*/ 1595652 w 1595652"/>
                  <a:gd name="connsiteY4" fmla="*/ 0 h 1097202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97323 w 1466057"/>
                  <a:gd name="connsiteY2" fmla="*/ 551189 h 1489991"/>
                  <a:gd name="connsiteX3" fmla="*/ 1245621 w 1466057"/>
                  <a:gd name="connsiteY3" fmla="*/ 2204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97323 w 1466057"/>
                  <a:gd name="connsiteY2" fmla="*/ 551189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448955 w 1466057"/>
                  <a:gd name="connsiteY1" fmla="*/ 942178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516984 w 1466057"/>
                  <a:gd name="connsiteY1" fmla="*/ 1206554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66057"/>
                  <a:gd name="connsiteY0" fmla="*/ 1489991 h 1489991"/>
                  <a:gd name="connsiteX1" fmla="*/ 516984 w 1466057"/>
                  <a:gd name="connsiteY1" fmla="*/ 1206554 h 1489991"/>
                  <a:gd name="connsiteX2" fmla="*/ 833052 w 1466057"/>
                  <a:gd name="connsiteY2" fmla="*/ 820786 h 1489991"/>
                  <a:gd name="connsiteX3" fmla="*/ 1162706 w 1466057"/>
                  <a:gd name="connsiteY3" fmla="*/ 428034 h 1489991"/>
                  <a:gd name="connsiteX4" fmla="*/ 1466057 w 1466057"/>
                  <a:gd name="connsiteY4" fmla="*/ 0 h 1489991"/>
                  <a:gd name="connsiteX0" fmla="*/ 0 w 1457412"/>
                  <a:gd name="connsiteY0" fmla="*/ 1620492 h 1620492"/>
                  <a:gd name="connsiteX1" fmla="*/ 508339 w 1457412"/>
                  <a:gd name="connsiteY1" fmla="*/ 1206554 h 1620492"/>
                  <a:gd name="connsiteX2" fmla="*/ 824407 w 1457412"/>
                  <a:gd name="connsiteY2" fmla="*/ 820786 h 1620492"/>
                  <a:gd name="connsiteX3" fmla="*/ 1154061 w 1457412"/>
                  <a:gd name="connsiteY3" fmla="*/ 428034 h 1620492"/>
                  <a:gd name="connsiteX4" fmla="*/ 1457412 w 1457412"/>
                  <a:gd name="connsiteY4" fmla="*/ 0 h 1620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7412" h="1620492">
                    <a:moveTo>
                      <a:pt x="0" y="1620492"/>
                    </a:moveTo>
                    <a:cubicBezTo>
                      <a:pt x="139473" y="1589876"/>
                      <a:pt x="295636" y="1452542"/>
                      <a:pt x="508339" y="1206554"/>
                    </a:cubicBezTo>
                    <a:cubicBezTo>
                      <a:pt x="618557" y="1123550"/>
                      <a:pt x="670646" y="955497"/>
                      <a:pt x="824407" y="820786"/>
                    </a:cubicBezTo>
                    <a:cubicBezTo>
                      <a:pt x="934625" y="726897"/>
                      <a:pt x="1068336" y="511037"/>
                      <a:pt x="1154061" y="428034"/>
                    </a:cubicBezTo>
                    <a:cubicBezTo>
                      <a:pt x="1239786" y="345031"/>
                      <a:pt x="1413869" y="40821"/>
                      <a:pt x="1457412" y="0"/>
                    </a:cubicBezTo>
                  </a:path>
                </a:pathLst>
              </a:custGeom>
              <a:noFill/>
              <a:ln w="63500">
                <a:gradFill flip="none" rotWithShape="1">
                  <a:gsLst>
                    <a:gs pos="0">
                      <a:srgbClr val="F6384D"/>
                    </a:gs>
                    <a:gs pos="34000">
                      <a:srgbClr val="EC595C"/>
                    </a:gs>
                    <a:gs pos="70000">
                      <a:srgbClr val="E89D5F"/>
                    </a:gs>
                    <a:gs pos="100000">
                      <a:srgbClr val="FAC54B"/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grpSp>
            <p:nvGrpSpPr>
              <p:cNvPr id="116" name="그룹 115">
                <a:extLst>
                  <a:ext uri="{FF2B5EF4-FFF2-40B4-BE49-F238E27FC236}">
                    <a16:creationId xmlns:a16="http://schemas.microsoft.com/office/drawing/2014/main" id="{14831684-BCC0-40D5-A23F-7CA5CFE3574D}"/>
                  </a:ext>
                </a:extLst>
              </p:cNvPr>
              <p:cNvGrpSpPr/>
              <p:nvPr/>
            </p:nvGrpSpPr>
            <p:grpSpPr>
              <a:xfrm>
                <a:off x="845952" y="832077"/>
                <a:ext cx="5569653" cy="3575925"/>
                <a:chOff x="299185" y="2584564"/>
                <a:chExt cx="4440572" cy="2618414"/>
              </a:xfrm>
            </p:grpSpPr>
            <p:sp>
              <p:nvSpPr>
                <p:cNvPr id="119" name="오른쪽 화살표 1">
                  <a:extLst>
                    <a:ext uri="{FF2B5EF4-FFF2-40B4-BE49-F238E27FC236}">
                      <a16:creationId xmlns:a16="http://schemas.microsoft.com/office/drawing/2014/main" id="{7E96BBD6-7222-440F-9BA0-6C4C46E08A37}"/>
                    </a:ext>
                  </a:extLst>
                </p:cNvPr>
                <p:cNvSpPr/>
                <p:nvPr/>
              </p:nvSpPr>
              <p:spPr>
                <a:xfrm rot="16200000">
                  <a:off x="-798140" y="3681889"/>
                  <a:ext cx="2510665" cy="316016"/>
                </a:xfrm>
                <a:prstGeom prst="rightArrow">
                  <a:avLst/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sp>
              <p:nvSpPr>
                <p:cNvPr id="120" name="오른쪽 화살표 22">
                  <a:extLst>
                    <a:ext uri="{FF2B5EF4-FFF2-40B4-BE49-F238E27FC236}">
                      <a16:creationId xmlns:a16="http://schemas.microsoft.com/office/drawing/2014/main" id="{2D59E977-7BBB-47FA-88FF-11A4B12C18CE}"/>
                    </a:ext>
                  </a:extLst>
                </p:cNvPr>
                <p:cNvSpPr/>
                <p:nvPr/>
              </p:nvSpPr>
              <p:spPr>
                <a:xfrm>
                  <a:off x="378196" y="4886962"/>
                  <a:ext cx="4361561" cy="316016"/>
                </a:xfrm>
                <a:prstGeom prst="rightArrow">
                  <a:avLst/>
                </a:prstGeom>
                <a:solidFill>
                  <a:srgbClr val="E6E6E6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800"/>
                </a:p>
              </p:txBody>
            </p:sp>
            <p:cxnSp>
              <p:nvCxnSpPr>
                <p:cNvPr id="121" name="직선 연결선 120">
                  <a:extLst>
                    <a:ext uri="{FF2B5EF4-FFF2-40B4-BE49-F238E27FC236}">
                      <a16:creationId xmlns:a16="http://schemas.microsoft.com/office/drawing/2014/main" id="{BCC5A61D-F0D8-46A5-AF76-85E2EA5E10B0}"/>
                    </a:ext>
                  </a:extLst>
                </p:cNvPr>
                <p:cNvCxnSpPr/>
                <p:nvPr/>
              </p:nvCxnSpPr>
              <p:spPr>
                <a:xfrm flipV="1">
                  <a:off x="542032" y="3818683"/>
                  <a:ext cx="886270" cy="4201"/>
                </a:xfrm>
                <a:prstGeom prst="line">
                  <a:avLst/>
                </a:prstGeom>
                <a:ln w="47625">
                  <a:solidFill>
                    <a:srgbClr val="90C75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직선 연결선 121">
                  <a:extLst>
                    <a:ext uri="{FF2B5EF4-FFF2-40B4-BE49-F238E27FC236}">
                      <a16:creationId xmlns:a16="http://schemas.microsoft.com/office/drawing/2014/main" id="{EDE0E719-42D6-424D-9B40-AEA50F652B25}"/>
                    </a:ext>
                  </a:extLst>
                </p:cNvPr>
                <p:cNvCxnSpPr/>
                <p:nvPr/>
              </p:nvCxnSpPr>
              <p:spPr>
                <a:xfrm>
                  <a:off x="1419781" y="3799963"/>
                  <a:ext cx="206862" cy="411288"/>
                </a:xfrm>
                <a:prstGeom prst="line">
                  <a:avLst/>
                </a:prstGeom>
                <a:ln w="47625">
                  <a:solidFill>
                    <a:srgbClr val="90C755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23" name="그림 122">
                  <a:extLst>
                    <a:ext uri="{FF2B5EF4-FFF2-40B4-BE49-F238E27FC236}">
                      <a16:creationId xmlns:a16="http://schemas.microsoft.com/office/drawing/2014/main" id="{D7789A18-6B80-4AB6-B2B2-3A01932C15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07681" y="3964946"/>
                  <a:ext cx="751844" cy="751844"/>
                </a:xfrm>
                <a:prstGeom prst="rect">
                  <a:avLst/>
                </a:prstGeom>
              </p:spPr>
            </p:pic>
          </p:grpSp>
          <p:sp>
            <p:nvSpPr>
              <p:cNvPr id="117" name="이등변 삼각형 116">
                <a:extLst>
                  <a:ext uri="{FF2B5EF4-FFF2-40B4-BE49-F238E27FC236}">
                    <a16:creationId xmlns:a16="http://schemas.microsoft.com/office/drawing/2014/main" id="{9643A3EF-F06C-4B51-8E3D-603CFFE366E5}"/>
                  </a:ext>
                </a:extLst>
              </p:cNvPr>
              <p:cNvSpPr/>
              <p:nvPr/>
            </p:nvSpPr>
            <p:spPr>
              <a:xfrm rot="2413262">
                <a:off x="4801155" y="1722058"/>
                <a:ext cx="228142" cy="148279"/>
              </a:xfrm>
              <a:prstGeom prst="triangle">
                <a:avLst/>
              </a:prstGeom>
              <a:solidFill>
                <a:srgbClr val="168E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/>
              </a:p>
            </p:txBody>
          </p:sp>
          <p:sp>
            <p:nvSpPr>
              <p:cNvPr id="118" name="이등변 삼각형 117">
                <a:extLst>
                  <a:ext uri="{FF2B5EF4-FFF2-40B4-BE49-F238E27FC236}">
                    <a16:creationId xmlns:a16="http://schemas.microsoft.com/office/drawing/2014/main" id="{C259BE84-D2B7-4960-A690-2F8C2F445138}"/>
                  </a:ext>
                </a:extLst>
              </p:cNvPr>
              <p:cNvSpPr/>
              <p:nvPr/>
            </p:nvSpPr>
            <p:spPr>
              <a:xfrm rot="7172520">
                <a:off x="4857171" y="3551055"/>
                <a:ext cx="228142" cy="148279"/>
              </a:xfrm>
              <a:prstGeom prst="triangle">
                <a:avLst/>
              </a:prstGeom>
              <a:solidFill>
                <a:srgbClr val="F932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800" dirty="0"/>
              </a:p>
            </p:txBody>
          </p:sp>
        </p:grpSp>
        <p:pic>
          <p:nvPicPr>
            <p:cNvPr id="105" name="그림 104">
              <a:extLst>
                <a:ext uri="{FF2B5EF4-FFF2-40B4-BE49-F238E27FC236}">
                  <a16:creationId xmlns:a16="http://schemas.microsoft.com/office/drawing/2014/main" id="{7E26E371-5F5E-4666-AEFF-2B6E3FFD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878" y="3066151"/>
              <a:ext cx="1069276" cy="613610"/>
            </a:xfrm>
            <a:prstGeom prst="rect">
              <a:avLst/>
            </a:prstGeom>
          </p:spPr>
        </p:pic>
        <p:sp>
          <p:nvSpPr>
            <p:cNvPr id="106" name="Text Box 13">
              <a:extLst>
                <a:ext uri="{FF2B5EF4-FFF2-40B4-BE49-F238E27FC236}">
                  <a16:creationId xmlns:a16="http://schemas.microsoft.com/office/drawing/2014/main" id="{C714F223-6EAD-48E9-85E5-92F2630BE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2819" y="4505639"/>
              <a:ext cx="1595042" cy="53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800" b="1" i="1" dirty="0">
                  <a:latin typeface="+mn-ea"/>
                  <a:ea typeface="+mn-ea"/>
                </a:rPr>
                <a:t>코로나 </a:t>
              </a:r>
              <a:r>
                <a:rPr lang="en-US" altLang="ko-KR" sz="800" b="1" i="1" dirty="0">
                  <a:latin typeface="+mn-ea"/>
                  <a:ea typeface="+mn-ea"/>
                </a:rPr>
                <a:t>19</a:t>
              </a:r>
              <a:r>
                <a:rPr lang="ko-KR" altLang="en-US" sz="800" b="1" i="1" dirty="0">
                  <a:latin typeface="+mn-ea"/>
                  <a:ea typeface="+mn-ea"/>
                </a:rPr>
                <a:t>로 직격탄</a:t>
              </a:r>
              <a:r>
                <a:rPr lang="en-US" altLang="ko-KR" sz="800" b="1" i="1" dirty="0">
                  <a:latin typeface="+mn-ea"/>
                  <a:ea typeface="+mn-ea"/>
                </a:rPr>
                <a:t>!</a:t>
              </a:r>
              <a:endParaRPr lang="ko-KR" altLang="en-US" sz="800" b="1" i="1" dirty="0">
                <a:latin typeface="+mn-ea"/>
                <a:ea typeface="+mn-ea"/>
              </a:endParaRPr>
            </a:p>
          </p:txBody>
        </p:sp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BDF89FCA-B923-4E4D-AA70-B89118A9D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771" y="4170214"/>
              <a:ext cx="580431" cy="580431"/>
            </a:xfrm>
            <a:prstGeom prst="rect">
              <a:avLst/>
            </a:prstGeom>
          </p:spPr>
        </p:pic>
        <p:pic>
          <p:nvPicPr>
            <p:cNvPr id="108" name="Picture 2" descr="먹구름 일러스트 High Res Stock Images | Shutterstock">
              <a:extLst>
                <a:ext uri="{FF2B5EF4-FFF2-40B4-BE49-F238E27FC236}">
                  <a16:creationId xmlns:a16="http://schemas.microsoft.com/office/drawing/2014/main" id="{BDC9C848-C825-49D1-9FA1-3AE636F458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16" b="20985"/>
            <a:stretch/>
          </p:blipFill>
          <p:spPr bwMode="auto">
            <a:xfrm>
              <a:off x="4031774" y="3935598"/>
              <a:ext cx="577979" cy="403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Text Box 13">
              <a:extLst>
                <a:ext uri="{FF2B5EF4-FFF2-40B4-BE49-F238E27FC236}">
                  <a16:creationId xmlns:a16="http://schemas.microsoft.com/office/drawing/2014/main" id="{03AACE77-EA6B-4547-93C4-B99AEAC96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0944" y="3057172"/>
              <a:ext cx="1375292" cy="269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500" b="1" i="1" u="sng" dirty="0">
                  <a:solidFill>
                    <a:srgbClr val="0000FF"/>
                  </a:solidFill>
                  <a:latin typeface="+mn-ea"/>
                  <a:ea typeface="+mn-ea"/>
                </a:rPr>
                <a:t>유일한 해결책</a:t>
              </a:r>
              <a:r>
                <a:rPr lang="en-US" altLang="ko-KR" sz="500" b="1" i="1" u="sng" dirty="0">
                  <a:solidFill>
                    <a:srgbClr val="0000FF"/>
                  </a:solidFill>
                  <a:latin typeface="+mn-ea"/>
                  <a:ea typeface="+mn-ea"/>
                </a:rPr>
                <a:t>!</a:t>
              </a:r>
              <a:endParaRPr lang="ko-KR" altLang="en-US" sz="500" b="1" i="1" dirty="0">
                <a:latin typeface="+mn-ea"/>
                <a:ea typeface="+mn-ea"/>
              </a:endParaRPr>
            </a:p>
          </p:txBody>
        </p:sp>
      </p:grpSp>
      <p:grpSp>
        <p:nvGrpSpPr>
          <p:cNvPr id="124" name="그룹 38">
            <a:extLst>
              <a:ext uri="{FF2B5EF4-FFF2-40B4-BE49-F238E27FC236}">
                <a16:creationId xmlns:a16="http://schemas.microsoft.com/office/drawing/2014/main" id="{69F5BA3D-CFC2-4FA8-8201-E1E9B3BE825E}"/>
              </a:ext>
            </a:extLst>
          </p:cNvPr>
          <p:cNvGrpSpPr>
            <a:grpSpLocks/>
          </p:cNvGrpSpPr>
          <p:nvPr/>
        </p:nvGrpSpPr>
        <p:grpSpPr bwMode="auto">
          <a:xfrm>
            <a:off x="3509829" y="2013991"/>
            <a:ext cx="2908300" cy="3742663"/>
            <a:chOff x="3705143" y="1799926"/>
            <a:chExt cx="2880000" cy="3961112"/>
          </a:xfrm>
        </p:grpSpPr>
        <p:sp>
          <p:nvSpPr>
            <p:cNvPr id="125" name="Rectangle 39">
              <a:extLst>
                <a:ext uri="{FF2B5EF4-FFF2-40B4-BE49-F238E27FC236}">
                  <a16:creationId xmlns:a16="http://schemas.microsoft.com/office/drawing/2014/main" id="{3C68A2CE-2974-4F05-ACD8-59B678025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1799926"/>
              <a:ext cx="2880000" cy="323745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1413" tIns="45707" rIns="91413" bIns="45707" anchor="ctr"/>
            <a:lstStyle/>
            <a:p>
              <a:pPr algn="ctr" defTabSz="914549">
                <a:defRPr/>
              </a:pPr>
              <a:r>
                <a:rPr kumimoji="0" lang="ko-KR" altLang="en-US" sz="11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  <a:cs typeface="Arial" charset="0"/>
                </a:rPr>
                <a:t>현상 및 문제</a:t>
              </a:r>
            </a:p>
          </p:txBody>
        </p:sp>
        <p:sp>
          <p:nvSpPr>
            <p:cNvPr id="126" name="Rectangle 40">
              <a:extLst>
                <a:ext uri="{FF2B5EF4-FFF2-40B4-BE49-F238E27FC236}">
                  <a16:creationId xmlns:a16="http://schemas.microsoft.com/office/drawing/2014/main" id="{E5A44A18-DE27-4DBB-A960-F5C2ED6E7C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143" y="2160171"/>
              <a:ext cx="2880000" cy="36008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53984" tIns="91413" rIns="53984" bIns="91413"/>
            <a:lstStyle/>
            <a:p>
              <a:pPr marL="171450" indent="-171450" defTabSz="914549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대다수 교육 시행주체가 이윤추구 목적 및 실적추구 목적시행으로 프랜차이즈 전문가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CEO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교육의 침체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따라서</a:t>
              </a:r>
              <a:r>
                <a:rPr lang="en-US" altLang="ko-KR" sz="11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100" dirty="0">
                  <a:latin typeface="맑은 고딕" pitchFamily="50" charset="-127"/>
                  <a:ea typeface="맑은 고딕" pitchFamily="50" charset="-127"/>
                </a:rPr>
                <a:t>프랜차이즈 업계가 요구하는 내용이 교육에 반영되어 있지 못하고</a:t>
              </a:r>
              <a:endParaRPr lang="en-US" altLang="ko-KR" sz="110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/>
                <a:defRPr/>
              </a:pP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실무와 동떨어진 교육으로 교육생 만족도 저하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: 350~500</a:t>
              </a:r>
              <a:r>
                <a:rPr lang="ko-KR" altLang="en-US" sz="1000" dirty="0">
                  <a:latin typeface="맑은 고딕" pitchFamily="50" charset="-127"/>
                  <a:ea typeface="맑은 고딕" pitchFamily="50" charset="-127"/>
                </a:rPr>
                <a:t>만원</a:t>
              </a:r>
              <a:r>
                <a:rPr lang="en-US" altLang="ko-KR" sz="1000" dirty="0">
                  <a:latin typeface="맑은 고딕" pitchFamily="50" charset="-127"/>
                  <a:ea typeface="맑은 고딕" pitchFamily="50" charset="-127"/>
                </a:rPr>
                <a:t>(75H)</a:t>
              </a: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그 결과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프랜차이즈 본사의 </a:t>
              </a:r>
              <a:r>
                <a:rPr lang="ko-KR" altLang="en-US" sz="1050" dirty="0" err="1">
                  <a:latin typeface="맑은 고딕" pitchFamily="50" charset="-127"/>
                  <a:ea typeface="맑은 고딕" pitchFamily="50" charset="-127"/>
                </a:rPr>
                <a:t>갑질이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 증가하고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본사</a:t>
              </a:r>
              <a:r>
                <a:rPr lang="en-US" altLang="ko-KR" sz="1050" dirty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가맹점의 분쟁증가와 상생시스템 구축의 어려움</a:t>
              </a:r>
              <a:endParaRPr lang="en-US" altLang="ko-KR" sz="1050" dirty="0">
                <a:latin typeface="맑은 고딕" pitchFamily="50" charset="-127"/>
                <a:ea typeface="맑은 고딕" pitchFamily="50" charset="-127"/>
              </a:endParaRPr>
            </a:p>
            <a:p>
              <a:pPr marL="228600" indent="-228600" defTabSz="914549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lang="ko-KR" altLang="en-US" sz="1050" dirty="0">
                  <a:latin typeface="맑은 고딕" pitchFamily="50" charset="-127"/>
                  <a:ea typeface="맑은 고딕" pitchFamily="50" charset="-127"/>
                </a:rPr>
                <a:t>지속적인 가맹사업 규제 강화 상황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허위과장정보제공 고시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(2019.11.20)</a:t>
              </a: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 err="1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광고판촉행사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 사전동의제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(2021.4.27)</a:t>
              </a: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징벌적 손해배상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(2017.11)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등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포스트코로나 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FC 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산업 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‘K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자 성장</a:t>
              </a:r>
              <a:r>
                <a:rPr lang="en-US" altLang="ko-KR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가능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marL="180975" indent="-180975" defTabSz="914549">
                <a:lnSpc>
                  <a:spcPct val="110000"/>
                </a:lnSpc>
                <a:buFont typeface="Wingdings" pitchFamily="2" charset="2"/>
                <a:buChar char="è"/>
                <a:defRPr/>
              </a:pPr>
              <a:r>
                <a:rPr lang="ko-KR" altLang="en-US" sz="1050" b="1" dirty="0" err="1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포스트코로나에</a:t>
              </a:r>
              <a:r>
                <a:rPr lang="ko-KR" altLang="en-US" sz="1050" b="1" dirty="0">
                  <a:solidFill>
                    <a:srgbClr val="002060"/>
                  </a:solidFill>
                  <a:latin typeface="맑은 고딕" pitchFamily="50" charset="-127"/>
                  <a:ea typeface="맑은 고딕" pitchFamily="50" charset="-127"/>
                </a:rPr>
                <a:t> 유동적으로 대처할 수 있는 교육 커리큘럼 구성 및 전략 솔루션 제공</a:t>
              </a:r>
              <a:endParaRPr lang="en-US" altLang="ko-KR" sz="105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7" name="AutoShape 8">
            <a:extLst>
              <a:ext uri="{FF2B5EF4-FFF2-40B4-BE49-F238E27FC236}">
                <a16:creationId xmlns:a16="http://schemas.microsoft.com/office/drawing/2014/main" id="{87C3BC20-EA6C-4089-82AB-FAAA5170990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20628" y="3893874"/>
            <a:ext cx="1085046" cy="136248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lIns="88386" tIns="44193" rIns="88386" bIns="44193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endParaRPr lang="ko-KR" altLang="en-US" sz="800" b="1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5347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그림 28">
            <a:extLst>
              <a:ext uri="{FF2B5EF4-FFF2-40B4-BE49-F238E27FC236}">
                <a16:creationId xmlns:a16="http://schemas.microsoft.com/office/drawing/2014/main" id="{0944D355-B334-426C-9770-C35C26E9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1" b="12172"/>
          <a:stretch>
            <a:fillRect/>
          </a:stretch>
        </p:blipFill>
        <p:spPr bwMode="auto">
          <a:xfrm>
            <a:off x="34533" y="3137872"/>
            <a:ext cx="3040645" cy="186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157DA860-C40D-44FE-AC74-8F9DB2561858}"/>
              </a:ext>
            </a:extLst>
          </p:cNvPr>
          <p:cNvSpPr/>
          <p:nvPr/>
        </p:nvSpPr>
        <p:spPr>
          <a:xfrm>
            <a:off x="198438" y="1494328"/>
            <a:ext cx="2953236" cy="3577498"/>
          </a:xfrm>
          <a:prstGeom prst="rightArrow">
            <a:avLst>
              <a:gd name="adj1" fmla="val 100000"/>
              <a:gd name="adj2" fmla="val 974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오른쪽 23">
            <a:extLst>
              <a:ext uri="{FF2B5EF4-FFF2-40B4-BE49-F238E27FC236}">
                <a16:creationId xmlns:a16="http://schemas.microsoft.com/office/drawing/2014/main" id="{374E44DC-6048-41A2-B9C7-E02006AF16ED}"/>
              </a:ext>
            </a:extLst>
          </p:cNvPr>
          <p:cNvSpPr/>
          <p:nvPr/>
        </p:nvSpPr>
        <p:spPr>
          <a:xfrm>
            <a:off x="3238800" y="1498793"/>
            <a:ext cx="2953236" cy="3577498"/>
          </a:xfrm>
          <a:prstGeom prst="rightArrow">
            <a:avLst>
              <a:gd name="adj1" fmla="val 100000"/>
              <a:gd name="adj2" fmla="val 9749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3D9F6EDD-51B6-485F-BF9C-7A7B6F7E28E5}"/>
              </a:ext>
            </a:extLst>
          </p:cNvPr>
          <p:cNvSpPr/>
          <p:nvPr/>
        </p:nvSpPr>
        <p:spPr>
          <a:xfrm>
            <a:off x="6270254" y="1494328"/>
            <a:ext cx="2953236" cy="3577498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4B89E03-28A0-4DB6-AFBC-13980EAF1E85}"/>
              </a:ext>
            </a:extLst>
          </p:cNvPr>
          <p:cNvSpPr/>
          <p:nvPr/>
        </p:nvSpPr>
        <p:spPr>
          <a:xfrm>
            <a:off x="198438" y="1979675"/>
            <a:ext cx="2778124" cy="1151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9C3E032-72E2-456E-B77B-E722809B5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192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Ⅱ.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교육진행방식</a:t>
            </a:r>
          </a:p>
        </p:txBody>
      </p:sp>
      <p:sp>
        <p:nvSpPr>
          <p:cNvPr id="10243" name="슬라이드 번호 개체 틀 1">
            <a:extLst>
              <a:ext uri="{FF2B5EF4-FFF2-40B4-BE49-F238E27FC236}">
                <a16:creationId xmlns:a16="http://schemas.microsoft.com/office/drawing/2014/main" id="{90BB9DC7-DFE2-45D8-A187-EEB9DFF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43171073-FAB9-45F9-B1AF-13760813BF53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3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20A5AB-CCB2-4967-AB5E-955AEB3B307F}"/>
              </a:ext>
            </a:extLst>
          </p:cNvPr>
          <p:cNvSpPr txBox="1"/>
          <p:nvPr/>
        </p:nvSpPr>
        <p:spPr>
          <a:xfrm>
            <a:off x="198438" y="611795"/>
            <a:ext cx="934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19 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때문에 교육받기가 어려우시다고요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? </a:t>
            </a:r>
            <a:r>
              <a:rPr kumimoji="0" lang="ko-KR" altLang="en-US" sz="1600" b="1" dirty="0" err="1">
                <a:solidFill>
                  <a:prstClr val="black"/>
                </a:solidFill>
                <a:latin typeface="+mn-ea"/>
                <a:ea typeface="+mn-ea"/>
              </a:rPr>
              <a:t>맥세스는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 프랜차이즈실무경영학원으로 등록되어 있어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 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2020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년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약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100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여명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), 2021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년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약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41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명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 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교육청의 방역기준에 따라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회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(31~33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의 교육과정을 진행하였으며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, 34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기도 교육청의 방역기준을 준수하며 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600" b="1" dirty="0">
                <a:solidFill>
                  <a:prstClr val="black"/>
                </a:solidFill>
                <a:latin typeface="+mn-ea"/>
                <a:ea typeface="+mn-ea"/>
              </a:rPr>
              <a:t>를 대비한 교육이 준비되어 있음</a:t>
            </a:r>
            <a:r>
              <a:rPr kumimoji="0" lang="en-US" altLang="ko-KR" sz="1600" b="1" dirty="0">
                <a:solidFill>
                  <a:prstClr val="black"/>
                </a:solidFill>
                <a:latin typeface="+mn-ea"/>
                <a:ea typeface="+mn-ea"/>
              </a:rPr>
              <a:t>. 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96C9AF2-B8C8-4483-BE3F-F53C0ECA2130}"/>
              </a:ext>
            </a:extLst>
          </p:cNvPr>
          <p:cNvSpPr/>
          <p:nvPr/>
        </p:nvSpPr>
        <p:spPr>
          <a:xfrm>
            <a:off x="180119" y="2144949"/>
            <a:ext cx="2844800" cy="107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지난해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‘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코로나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19’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사태로 인하여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학원으로 인가되어 있는 </a:t>
            </a:r>
            <a:r>
              <a:rPr kumimoji="0" lang="ko-KR" altLang="en-US" sz="1100" b="1" dirty="0" err="1">
                <a:solidFill>
                  <a:prstClr val="black"/>
                </a:solidFill>
                <a:latin typeface="+mn-ea"/>
                <a:ea typeface="+mn-ea"/>
              </a:rPr>
              <a:t>맥세스는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교육청의 관리감독 하에 철저한 교육장의 방역소독을 진행 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1B1B25CA-F546-43F1-8436-BA141814B45D}"/>
              </a:ext>
            </a:extLst>
          </p:cNvPr>
          <p:cNvSpPr/>
          <p:nvPr/>
        </p:nvSpPr>
        <p:spPr>
          <a:xfrm>
            <a:off x="3253231" y="2148589"/>
            <a:ext cx="2827251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매주 교육 진행 시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교육생 발열체크를 진행하였으며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 2m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거리두기 대면강의와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실시간 교육을 동시에 진행하였습니다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07046BB-F6DF-42F4-AE6C-3AEC7530237E}"/>
              </a:ext>
            </a:extLst>
          </p:cNvPr>
          <p:cNvSpPr/>
          <p:nvPr/>
        </p:nvSpPr>
        <p:spPr>
          <a:xfrm>
            <a:off x="6320954" y="2144942"/>
            <a:ext cx="2887662" cy="82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36747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31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32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 33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기 전문가 과정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,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 모두 코로나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단계와 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2.5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단계 속에서 </a:t>
            </a:r>
            <a:r>
              <a:rPr kumimoji="0" lang="ko-KR" altLang="en-US" sz="1100" b="1" u="sng" dirty="0">
                <a:solidFill>
                  <a:srgbClr val="FF0000"/>
                </a:solidFill>
                <a:latin typeface="+mn-ea"/>
                <a:ea typeface="+mn-ea"/>
              </a:rPr>
              <a:t>단 한 건의 사고도 없이 </a:t>
            </a:r>
            <a:r>
              <a:rPr kumimoji="0" lang="ko-KR" altLang="en-US" sz="1100" b="1" dirty="0">
                <a:solidFill>
                  <a:prstClr val="black"/>
                </a:solidFill>
                <a:latin typeface="+mn-ea"/>
                <a:ea typeface="+mn-ea"/>
              </a:rPr>
              <a:t>무사히 수료를 하였습니다</a:t>
            </a:r>
            <a:r>
              <a:rPr kumimoji="0" lang="en-US" altLang="ko-KR" sz="1100" b="1" dirty="0">
                <a:solidFill>
                  <a:prstClr val="black"/>
                </a:solidFill>
                <a:latin typeface="+mn-ea"/>
                <a:ea typeface="+mn-ea"/>
              </a:rPr>
              <a:t>.</a:t>
            </a:r>
          </a:p>
        </p:txBody>
      </p:sp>
      <p:pic>
        <p:nvPicPr>
          <p:cNvPr id="10253" name="그림 36">
            <a:extLst>
              <a:ext uri="{FF2B5EF4-FFF2-40B4-BE49-F238E27FC236}">
                <a16:creationId xmlns:a16="http://schemas.microsoft.com/office/drawing/2014/main" id="{6A5AFFEF-F136-447F-B8C8-CB102CE37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4"/>
          <a:stretch/>
        </p:blipFill>
        <p:spPr bwMode="auto">
          <a:xfrm>
            <a:off x="6428950" y="3192027"/>
            <a:ext cx="2754312" cy="176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D69DDA9C-EEE8-4E0A-A2DE-E6E4B4A20D42}"/>
              </a:ext>
            </a:extLst>
          </p:cNvPr>
          <p:cNvSpPr/>
          <p:nvPr/>
        </p:nvSpPr>
        <p:spPr>
          <a:xfrm>
            <a:off x="906463" y="5553075"/>
            <a:ext cx="7912100" cy="3302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kern="0" dirty="0">
                <a:latin typeface="+mn-ea"/>
                <a:ea typeface="+mn-ea"/>
              </a:rPr>
              <a:t>‘</a:t>
            </a:r>
            <a:r>
              <a:rPr kumimoji="0" lang="ko-KR" altLang="en-US" sz="1400" b="1" kern="0" dirty="0">
                <a:latin typeface="+mn-ea"/>
                <a:ea typeface="+mn-ea"/>
              </a:rPr>
              <a:t>제</a:t>
            </a:r>
            <a:r>
              <a:rPr kumimoji="0" lang="en-US" altLang="ko-KR" sz="1400" b="1" kern="0" dirty="0">
                <a:latin typeface="+mn-ea"/>
                <a:ea typeface="+mn-ea"/>
              </a:rPr>
              <a:t>34</a:t>
            </a:r>
            <a:r>
              <a:rPr kumimoji="0" lang="ko-KR" altLang="en-US" sz="1400" b="1" kern="0" dirty="0">
                <a:latin typeface="+mn-ea"/>
                <a:ea typeface="+mn-ea"/>
              </a:rPr>
              <a:t>기 전문가 과정</a:t>
            </a:r>
            <a:r>
              <a:rPr kumimoji="0" lang="en-US" altLang="ko-KR" sz="1400" b="1" kern="0" dirty="0">
                <a:latin typeface="+mn-ea"/>
                <a:ea typeface="+mn-ea"/>
              </a:rPr>
              <a:t>’</a:t>
            </a:r>
            <a:r>
              <a:rPr kumimoji="0" lang="ko-KR" altLang="en-US" sz="1400" b="1" kern="0" dirty="0">
                <a:latin typeface="+mn-ea"/>
                <a:ea typeface="+mn-ea"/>
              </a:rPr>
              <a:t> 안심하시고 전문역량 확보를 위해 준비 하세요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B717FC1-6935-4618-A1F7-F45444084A6C}"/>
              </a:ext>
            </a:extLst>
          </p:cNvPr>
          <p:cNvGrpSpPr/>
          <p:nvPr/>
        </p:nvGrpSpPr>
        <p:grpSpPr>
          <a:xfrm>
            <a:off x="3480522" y="3151386"/>
            <a:ext cx="2372667" cy="1837244"/>
            <a:chOff x="3297238" y="2952750"/>
            <a:chExt cx="2633662" cy="2081213"/>
          </a:xfrm>
        </p:grpSpPr>
        <p:pic>
          <p:nvPicPr>
            <p:cNvPr id="10246" name="그림 29">
              <a:extLst>
                <a:ext uri="{FF2B5EF4-FFF2-40B4-BE49-F238E27FC236}">
                  <a16:creationId xmlns:a16="http://schemas.microsoft.com/office/drawing/2014/main" id="{882C24F8-799A-43AE-A008-C4BDAA10FC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22946" r="8684" b="12823"/>
            <a:stretch>
              <a:fillRect/>
            </a:stretch>
          </p:blipFill>
          <p:spPr bwMode="auto">
            <a:xfrm>
              <a:off x="3314700" y="2952750"/>
              <a:ext cx="2616200" cy="197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그림 38">
              <a:extLst>
                <a:ext uri="{FF2B5EF4-FFF2-40B4-BE49-F238E27FC236}">
                  <a16:creationId xmlns:a16="http://schemas.microsoft.com/office/drawing/2014/main" id="{F0F598AE-C7F9-414E-A958-CBF23FC0E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36" t="57207" r="51700" b="12823"/>
            <a:stretch>
              <a:fillRect/>
            </a:stretch>
          </p:blipFill>
          <p:spPr bwMode="auto">
            <a:xfrm>
              <a:off x="4683125" y="2998788"/>
              <a:ext cx="1231900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그림 39">
              <a:extLst>
                <a:ext uri="{FF2B5EF4-FFF2-40B4-BE49-F238E27FC236}">
                  <a16:creationId xmlns:a16="http://schemas.microsoft.com/office/drawing/2014/main" id="{B52174C6-1E99-4473-B1B6-891B8D4B1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46" t="14142" r="15138" b="36543"/>
            <a:stretch>
              <a:fillRect/>
            </a:stretch>
          </p:blipFill>
          <p:spPr bwMode="auto">
            <a:xfrm>
              <a:off x="3297238" y="3975100"/>
              <a:ext cx="2608262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이등변 삼각형 41">
            <a:extLst>
              <a:ext uri="{FF2B5EF4-FFF2-40B4-BE49-F238E27FC236}">
                <a16:creationId xmlns:a16="http://schemas.microsoft.com/office/drawing/2014/main" id="{1A762E18-3DE5-47A8-BBDE-70A1BD7FADB1}"/>
              </a:ext>
            </a:extLst>
          </p:cNvPr>
          <p:cNvSpPr/>
          <p:nvPr/>
        </p:nvSpPr>
        <p:spPr>
          <a:xfrm rot="10800000">
            <a:off x="3990975" y="5256311"/>
            <a:ext cx="1495425" cy="220662"/>
          </a:xfrm>
          <a:prstGeom prst="triangl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036747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41" kern="0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42D829F-7DB9-4EE5-9F18-CB578D8964E9}"/>
              </a:ext>
            </a:extLst>
          </p:cNvPr>
          <p:cNvSpPr/>
          <p:nvPr/>
        </p:nvSpPr>
        <p:spPr>
          <a:xfrm>
            <a:off x="337602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tx1"/>
                </a:solidFill>
              </a:rPr>
              <a:t>교육 전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A5B2EF58-4220-4A51-B935-4555BD5349A6}"/>
              </a:ext>
            </a:extLst>
          </p:cNvPr>
          <p:cNvSpPr/>
          <p:nvPr/>
        </p:nvSpPr>
        <p:spPr>
          <a:xfrm>
            <a:off x="3493698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교육 진행</a:t>
            </a: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4905204C-D3C3-4A5A-B662-5965FE670873}"/>
              </a:ext>
            </a:extLst>
          </p:cNvPr>
          <p:cNvSpPr/>
          <p:nvPr/>
        </p:nvSpPr>
        <p:spPr>
          <a:xfrm>
            <a:off x="6612278" y="1689449"/>
            <a:ext cx="2340260" cy="321739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>
                <a:solidFill>
                  <a:schemeClr val="tx1"/>
                </a:solidFill>
              </a:rPr>
              <a:t>교육 후</a:t>
            </a:r>
          </a:p>
        </p:txBody>
      </p:sp>
    </p:spTree>
    <p:extLst>
      <p:ext uri="{BB962C8B-B14F-4D97-AF65-F5344CB8AC3E}">
        <p14:creationId xmlns:p14="http://schemas.microsoft.com/office/powerpoint/2010/main" val="232604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5">
            <a:extLst>
              <a:ext uri="{FF2B5EF4-FFF2-40B4-BE49-F238E27FC236}">
                <a16:creationId xmlns:a16="http://schemas.microsoft.com/office/drawing/2014/main" id="{2B7DC024-0D06-46C4-A973-A05507AC4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036638"/>
            <a:ext cx="8208963" cy="18557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182563" indent="-18256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핵심전략 및 전술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개점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머천다이징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]-[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지원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이르는 프랜차이즈 비즈니스모델을 이해하고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프랜차이즈 본사 직원으로써 갖추어야 할 직무능력 및 소양을 교육합니다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과정은 프랜차이즈 시스템을 분석하여 문제점을 발견하고 수강생 스스로가 그에 대한 합리적인 해결책 및 회사의 방향을 제시할 수 있도록  실무능력을 배양합니다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③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 사용하는 교재는 본 과정을 통해서만 입수할 수 있는 전문 노하우로서 실무에 즉각 활용할 수 있는 업무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Tool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제공합니다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ts val="675"/>
              </a:lnSpc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just">
              <a:lnSpc>
                <a:spcPts val="135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④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강사진은 </a:t>
            </a:r>
            <a:r>
              <a:rPr lang="ko-KR" altLang="en-US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대표강사</a:t>
            </a:r>
            <a:r>
              <a:rPr lang="en-US" altLang="ko-KR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u="sng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서민교</a:t>
            </a:r>
            <a:r>
              <a:rPr lang="ko-KR" altLang="en-US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대표</a:t>
            </a:r>
            <a:r>
              <a:rPr lang="en-US" altLang="ko-KR" u="sng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)50H/78H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강의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 외 실무 경험이 풍부하고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전문가 과정을 이수한 국내 최고의 프랜차이즈 전문가로 구성되어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en-US" altLang="ko-KR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7" name="Rectangle 56">
            <a:extLst>
              <a:ext uri="{FF2B5EF4-FFF2-40B4-BE49-F238E27FC236}">
                <a16:creationId xmlns:a16="http://schemas.microsoft.com/office/drawing/2014/main" id="{A016C161-B28A-49CF-AAB1-7CD7F5497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2944813"/>
            <a:ext cx="8208963" cy="14509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274638" indent="-274638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just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과정에서는 팀 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지도 방식을 운영하여 프랜차이즈 실무에 대한 실습과 지도를 통해 다양한 실전 경험을 학습하게 됩니다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/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수료 후 교육내용 대하여 만족하지 못할 경우 적절한 시간을 배정하여 수강생 개인별 지도를 해드립니다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buFontTx/>
              <a:buAutoNum type="circleNumDbPlain" startAt="3"/>
            </a:pP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본 과정 수강생이 본사의 실무 수행에 어려움이 있어 상담을 요청할 경우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교육기간 중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경영전문 컨설턴트의 멘토링을 받으실 수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algn="just">
              <a:buFontTx/>
              <a:buAutoNum type="circleNumDbPlain" startAt="3"/>
            </a:pP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 단위 교육을 온라인으로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매주 수요일까지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복습 교육을 받을 수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sp>
        <p:nvSpPr>
          <p:cNvPr id="5124" name="Rectangle 57">
            <a:extLst>
              <a:ext uri="{FF2B5EF4-FFF2-40B4-BE49-F238E27FC236}">
                <a16:creationId xmlns:a16="http://schemas.microsoft.com/office/drawing/2014/main" id="{FAE3DB86-21DB-4FBF-A75B-8D743023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4446588"/>
            <a:ext cx="8208963" cy="1081087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marL="274638" indent="-274638" algn="just">
              <a:lnSpc>
                <a:spcPts val="1350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①  FC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시스템을 분석하여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ISSUE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도출하고 그에 따른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MISSION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완수하는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팀별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Project&gt;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통해 업무역량을 강화시킵니다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274638" indent="-274638" algn="just">
              <a:lnSpc>
                <a:spcPts val="775"/>
              </a:lnSpc>
              <a:defRPr/>
            </a:pP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74638" indent="-274638" algn="just">
              <a:lnSpc>
                <a:spcPts val="1350"/>
              </a:lnSpc>
              <a:defRPr/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②</a:t>
            </a:r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팀 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최종보고서를 해당 사업장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CEO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에게 제출하여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교육성과에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대하여 공유하고 있으며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개인별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FC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실무 역량 확보 뿐 아니라 자사 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Loyalty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제고에 기여토록 하고 있습니다</a:t>
            </a: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algn="just">
              <a:lnSpc>
                <a:spcPct val="120000"/>
              </a:lnSpc>
              <a:defRPr/>
            </a:pPr>
            <a:endParaRPr lang="en-US" altLang="ko-KR" dirty="0">
              <a:solidFill>
                <a:srgbClr val="000000"/>
              </a:solidFill>
              <a:latin typeface="Agency FB" panose="020B0503020202020204" pitchFamily="34" charset="0"/>
            </a:endParaRPr>
          </a:p>
        </p:txBody>
      </p:sp>
      <p:sp>
        <p:nvSpPr>
          <p:cNvPr id="11269" name="Rectangle 66">
            <a:extLst>
              <a:ext uri="{FF2B5EF4-FFF2-40B4-BE49-F238E27FC236}">
                <a16:creationId xmlns:a16="http://schemas.microsoft.com/office/drawing/2014/main" id="{E5FCBF1D-9426-416B-9CD4-7B50C479B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036638"/>
            <a:ext cx="1081087" cy="18557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Ⅰ]</a:t>
            </a:r>
          </a:p>
          <a:p>
            <a:pPr algn="ctr"/>
            <a:endParaRPr lang="en-US" altLang="ko-KR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커리큘럼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강사진</a:t>
            </a:r>
          </a:p>
        </p:txBody>
      </p:sp>
      <p:sp>
        <p:nvSpPr>
          <p:cNvPr id="11270" name="Rectangle 68">
            <a:extLst>
              <a:ext uri="{FF2B5EF4-FFF2-40B4-BE49-F238E27FC236}">
                <a16:creationId xmlns:a16="http://schemas.microsoft.com/office/drawing/2014/main" id="{6F041A7E-C838-4C0D-BB0F-FDD550919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84213"/>
            <a:ext cx="1674812" cy="288925"/>
          </a:xfrm>
          <a:prstGeom prst="rect">
            <a:avLst/>
          </a:prstGeom>
          <a:solidFill>
            <a:srgbClr val="0018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sz="14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특징</a:t>
            </a:r>
          </a:p>
        </p:txBody>
      </p:sp>
      <p:sp>
        <p:nvSpPr>
          <p:cNvPr id="11271" name="Rectangle 69">
            <a:extLst>
              <a:ext uri="{FF2B5EF4-FFF2-40B4-BE49-F238E27FC236}">
                <a16:creationId xmlns:a16="http://schemas.microsoft.com/office/drawing/2014/main" id="{555DBF6D-B37F-423C-8390-A89A0A3F9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944813"/>
            <a:ext cx="1081087" cy="1450975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Ⅱ]</a:t>
            </a:r>
          </a:p>
          <a:p>
            <a:pPr algn="ctr"/>
            <a:endParaRPr lang="en-US" altLang="ko-KR" sz="7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성취도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향상을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위한 </a:t>
            </a:r>
          </a:p>
          <a:p>
            <a:pPr algn="ctr"/>
            <a:r>
              <a:rPr lang="ko-KR" altLang="en-US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교육 外 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Program</a:t>
            </a:r>
          </a:p>
        </p:txBody>
      </p:sp>
      <p:sp>
        <p:nvSpPr>
          <p:cNvPr id="11272" name="Rectangle 70">
            <a:extLst>
              <a:ext uri="{FF2B5EF4-FFF2-40B4-BE49-F238E27FC236}">
                <a16:creationId xmlns:a16="http://schemas.microsoft.com/office/drawing/2014/main" id="{4A4E0AA1-6A01-483F-8C01-4B52F7B1A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4446588"/>
            <a:ext cx="1081087" cy="1081087"/>
          </a:xfrm>
          <a:prstGeom prst="rect">
            <a:avLst/>
          </a:prstGeom>
          <a:solidFill>
            <a:srgbClr val="001848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Ⅲ]</a:t>
            </a:r>
          </a:p>
          <a:p>
            <a:pPr algn="ctr"/>
            <a:endParaRPr lang="en-US" altLang="ko-KR" sz="700" b="1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Team 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Project</a:t>
            </a:r>
          </a:p>
          <a:p>
            <a:pPr algn="ctr"/>
            <a:r>
              <a:rPr lang="en-US" altLang="ko-KR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수행</a:t>
            </a:r>
          </a:p>
        </p:txBody>
      </p:sp>
      <p:sp>
        <p:nvSpPr>
          <p:cNvPr id="5129" name="Rectangle 71">
            <a:extLst>
              <a:ext uri="{FF2B5EF4-FFF2-40B4-BE49-F238E27FC236}">
                <a16:creationId xmlns:a16="http://schemas.microsoft.com/office/drawing/2014/main" id="{4C013BA4-367F-4884-B6CD-5B45D569B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5580063"/>
            <a:ext cx="8208963" cy="396875"/>
          </a:xfrm>
          <a:prstGeom prst="rect">
            <a:avLst/>
          </a:prstGeom>
          <a:solidFill>
            <a:srgbClr val="F8F8F8"/>
          </a:solidFill>
          <a:ln w="9525">
            <a:solidFill>
              <a:srgbClr val="B2B2B2"/>
            </a:solidFill>
            <a:miter lim="800000"/>
            <a:headEnd/>
            <a:tailEnd/>
          </a:ln>
        </p:spPr>
        <p:txBody>
          <a:bodyPr lIns="53984" tIns="45707" rIns="53984" bIns="45707" anchor="ctr"/>
          <a:lstStyle>
            <a:lvl1pPr marL="341313" indent="-341313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50" b="1" i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맥세스</a:t>
            </a: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실무형 프랜차이즈 전문가  과정</a:t>
            </a: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을 이수하면 포스트코로나 시대에도</a:t>
            </a:r>
            <a:endParaRPr lang="en-US" altLang="ko-KR" sz="1250" b="1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10000"/>
              </a:lnSpc>
              <a:defRPr/>
            </a:pPr>
            <a:r>
              <a:rPr lang="ko-KR" altLang="en-US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수강생 여러분들은 회사에 꼭 필요한 핵심일꾼이 되어 있을 것입니다 </a:t>
            </a:r>
            <a:r>
              <a:rPr lang="en-US" altLang="ko-KR" sz="1250" b="1" i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!</a:t>
            </a:r>
          </a:p>
        </p:txBody>
      </p:sp>
      <p:sp>
        <p:nvSpPr>
          <p:cNvPr id="11274" name="Rectangle 72">
            <a:extLst>
              <a:ext uri="{FF2B5EF4-FFF2-40B4-BE49-F238E27FC236}">
                <a16:creationId xmlns:a16="http://schemas.microsoft.com/office/drawing/2014/main" id="{ABC393A5-BD11-457E-8CA4-94E59763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5580063"/>
            <a:ext cx="1081087" cy="396875"/>
          </a:xfrm>
          <a:prstGeom prst="rect">
            <a:avLst/>
          </a:prstGeom>
          <a:solidFill>
            <a:srgbClr val="FFC0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algn="ctr"/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기대효과</a:t>
            </a:r>
          </a:p>
        </p:txBody>
      </p:sp>
      <p:sp>
        <p:nvSpPr>
          <p:cNvPr id="11275" name="Rectangle 2">
            <a:extLst>
              <a:ext uri="{FF2B5EF4-FFF2-40B4-BE49-F238E27FC236}">
                <a16:creationId xmlns:a16="http://schemas.microsoft.com/office/drawing/2014/main" id="{73DFBB48-531A-41C4-BA00-DFD1A2E7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1540752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특징</a:t>
            </a:r>
          </a:p>
        </p:txBody>
      </p:sp>
      <p:sp>
        <p:nvSpPr>
          <p:cNvPr id="11276" name="슬라이드 번호 개체 틀 1">
            <a:extLst>
              <a:ext uri="{FF2B5EF4-FFF2-40B4-BE49-F238E27FC236}">
                <a16:creationId xmlns:a16="http://schemas.microsoft.com/office/drawing/2014/main" id="{001B52D7-1F27-418F-A110-50303C24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FC4BC41A-8CEC-447F-80D4-840A11DE102F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4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0469052-9EF0-4BE2-8C9B-B3175EC1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2417" cy="3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Ⅲ.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기대효과</a:t>
            </a:r>
          </a:p>
        </p:txBody>
      </p:sp>
      <p:sp>
        <p:nvSpPr>
          <p:cNvPr id="12291" name="슬라이드 번호 개체 틀 1">
            <a:extLst>
              <a:ext uri="{FF2B5EF4-FFF2-40B4-BE49-F238E27FC236}">
                <a16:creationId xmlns:a16="http://schemas.microsoft.com/office/drawing/2014/main" id="{ABF7F594-965B-459F-9B10-3D53B8766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27763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82ED77D4-C60E-4624-A568-1E08055B5F6A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5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18E76-630D-41F5-8377-8F2677E3E109}"/>
              </a:ext>
            </a:extLst>
          </p:cNvPr>
          <p:cNvSpPr txBox="1"/>
          <p:nvPr/>
        </p:nvSpPr>
        <p:spPr>
          <a:xfrm>
            <a:off x="182562" y="614363"/>
            <a:ext cx="9432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600" b="1" dirty="0">
                <a:latin typeface="+mn-ea"/>
                <a:ea typeface="+mn-ea"/>
              </a:rPr>
              <a:t>자랑스런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 err="1">
                <a:latin typeface="+mn-ea"/>
                <a:ea typeface="+mn-ea"/>
              </a:rPr>
              <a:t>맥세스</a:t>
            </a:r>
            <a:r>
              <a:rPr lang="ko-KR" altLang="en-US" sz="1600" b="1" dirty="0">
                <a:latin typeface="+mn-ea"/>
                <a:ea typeface="+mn-ea"/>
              </a:rPr>
              <a:t> 실무형 프랜차이즈 전문가 과정 수료생의 주요 </a:t>
            </a:r>
            <a:r>
              <a:rPr lang="en-US" altLang="ko-KR" sz="1600" b="1" dirty="0">
                <a:latin typeface="+mn-ea"/>
                <a:ea typeface="+mn-ea"/>
              </a:rPr>
              <a:t>‘</a:t>
            </a:r>
            <a:r>
              <a:rPr lang="ko-KR" altLang="en-US" sz="1600" b="1" dirty="0">
                <a:latin typeface="+mn-ea"/>
                <a:ea typeface="+mn-ea"/>
              </a:rPr>
              <a:t>성장과 성과</a:t>
            </a:r>
            <a:r>
              <a:rPr lang="en-US" altLang="ko-KR" sz="1600" b="1" dirty="0">
                <a:latin typeface="+mn-ea"/>
                <a:ea typeface="+mn-ea"/>
              </a:rPr>
              <a:t>’</a:t>
            </a:r>
            <a:r>
              <a:rPr lang="ko-KR" altLang="en-US" sz="1600" b="1" dirty="0">
                <a:latin typeface="+mn-ea"/>
                <a:ea typeface="+mn-ea"/>
              </a:rPr>
              <a:t>는 다음과 같으며 </a:t>
            </a:r>
            <a:r>
              <a:rPr lang="en-US" altLang="ko-KR" sz="1600" b="1" dirty="0">
                <a:latin typeface="+mn-ea"/>
                <a:ea typeface="+mn-ea"/>
              </a:rPr>
              <a:t>34</a:t>
            </a:r>
            <a:r>
              <a:rPr lang="ko-KR" altLang="en-US" sz="1600" b="1" dirty="0">
                <a:latin typeface="+mn-ea"/>
                <a:ea typeface="+mn-ea"/>
              </a:rPr>
              <a:t>기에서도 다음 주인공들이 탄생 될 것으로 기대함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5053C57-968B-4B6A-97F5-F2A3AE66766C}"/>
              </a:ext>
            </a:extLst>
          </p:cNvPr>
          <p:cNvGrpSpPr/>
          <p:nvPr/>
        </p:nvGrpSpPr>
        <p:grpSpPr>
          <a:xfrm>
            <a:off x="470024" y="3114994"/>
            <a:ext cx="4392488" cy="1889289"/>
            <a:chOff x="290004" y="1655763"/>
            <a:chExt cx="6876764" cy="3709659"/>
          </a:xfrm>
        </p:grpSpPr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4B360F9E-96A6-4D7A-A0C2-466E26AA1B3D}"/>
                </a:ext>
              </a:extLst>
            </p:cNvPr>
            <p:cNvSpPr/>
            <p:nvPr/>
          </p:nvSpPr>
          <p:spPr>
            <a:xfrm>
              <a:off x="290004" y="1655763"/>
              <a:ext cx="6876764" cy="3709659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6350">
              <a:solidFill>
                <a:srgbClr val="001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800">
                <a:latin typeface="+mn-ea"/>
              </a:endParaRPr>
            </a:p>
          </p:txBody>
        </p:sp>
        <p:graphicFrame>
          <p:nvGraphicFramePr>
            <p:cNvPr id="17" name="차트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1837987"/>
                </p:ext>
              </p:extLst>
            </p:nvPr>
          </p:nvGraphicFramePr>
          <p:xfrm>
            <a:off x="471872" y="1747455"/>
            <a:ext cx="4443673" cy="3520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hart" r:id="rId3" imgW="4633362" imgH="3481118" progId="Excel.Chart.8">
                    <p:embed/>
                  </p:oleObj>
                </mc:Choice>
                <mc:Fallback>
                  <p:oleObj name="Chart" r:id="rId3" imgW="4633362" imgH="3481118" progId="Excel.Chart.8">
                    <p:embed/>
                    <p:pic>
                      <p:nvPicPr>
                        <p:cNvPr id="12297" name="차트 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872" y="1747455"/>
                          <a:ext cx="4443673" cy="3520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직사각형 24"/>
            <p:cNvSpPr/>
            <p:nvPr/>
          </p:nvSpPr>
          <p:spPr>
            <a:xfrm>
              <a:off x="4358455" y="4860267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799697" y="3009420"/>
              <a:ext cx="1080120" cy="35275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590956" y="3069538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788915" y="3002889"/>
              <a:ext cx="785566" cy="352755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9982" y="2276158"/>
              <a:ext cx="1375291" cy="644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ko-KR" altLang="en-US" sz="900" b="1" i="1" dirty="0">
                  <a:latin typeface="+mn-ea"/>
                  <a:ea typeface="+mn-ea"/>
                </a:rPr>
                <a:t>코로나 </a:t>
              </a:r>
              <a:r>
                <a:rPr lang="en-US" altLang="ko-KR" sz="900" b="1" i="1" dirty="0">
                  <a:latin typeface="+mn-ea"/>
                  <a:ea typeface="+mn-ea"/>
                </a:rPr>
                <a:t>19 </a:t>
              </a:r>
              <a:r>
                <a:rPr lang="ko-KR" altLang="en-US" sz="900" b="1" i="1" dirty="0">
                  <a:latin typeface="+mn-ea"/>
                  <a:ea typeface="+mn-ea"/>
                </a:rPr>
                <a:t>타격</a:t>
              </a:r>
              <a:r>
                <a:rPr lang="en-US" altLang="ko-KR" sz="900" b="1" i="1" dirty="0">
                  <a:latin typeface="+mn-ea"/>
                  <a:ea typeface="+mn-ea"/>
                </a:rPr>
                <a:t>!!</a:t>
              </a:r>
              <a:endParaRPr lang="ko-KR" altLang="en-US" sz="900" b="1" i="1" dirty="0">
                <a:latin typeface="+mn-ea"/>
                <a:ea typeface="+mn-ea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295DDA-5101-435B-B891-FEAAC67EAC11}"/>
                </a:ext>
              </a:extLst>
            </p:cNvPr>
            <p:cNvSpPr txBox="1"/>
            <p:nvPr/>
          </p:nvSpPr>
          <p:spPr>
            <a:xfrm>
              <a:off x="3024494" y="3727322"/>
              <a:ext cx="1692274" cy="8863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0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기부터 </a:t>
              </a:r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32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기까지 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누적 수료생은 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약 </a:t>
              </a:r>
              <a:r>
                <a:rPr lang="en-US" altLang="ko-KR" sz="1100" b="1" dirty="0">
                  <a:solidFill>
                    <a:srgbClr val="FFC000"/>
                  </a:solidFill>
                  <a:latin typeface="+mn-ea"/>
                  <a:ea typeface="+mn-ea"/>
                </a:rPr>
                <a:t>1,426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명</a:t>
              </a:r>
              <a:endParaRPr lang="en-US" altLang="ko-KR" sz="8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506028" y="4907020"/>
              <a:ext cx="4084928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6028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96306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4826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6869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33053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15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89237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20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02545" y="4907021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25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9691" y="4898997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30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2341845" y="1845363"/>
              <a:ext cx="589735" cy="352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41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1896" y="1783259"/>
              <a:ext cx="1846448" cy="42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000" b="1" dirty="0">
                  <a:latin typeface="+mn-ea"/>
                  <a:ea typeface="+mn-ea"/>
                </a:rPr>
                <a:t>&lt;</a:t>
              </a:r>
              <a:r>
                <a:rPr lang="ko-KR" altLang="en-US" sz="1000" b="1" dirty="0">
                  <a:latin typeface="+mn-ea"/>
                  <a:ea typeface="+mn-ea"/>
                </a:rPr>
                <a:t>수료생 추이</a:t>
              </a:r>
              <a:r>
                <a:rPr lang="en-US" altLang="ko-KR" sz="1000" b="1" dirty="0">
                  <a:latin typeface="+mn-ea"/>
                  <a:ea typeface="+mn-ea"/>
                </a:rPr>
                <a:t>&gt;</a:t>
              </a:r>
              <a:r>
                <a:rPr lang="ko-KR" altLang="en-US" sz="1000" b="1" dirty="0"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19279" y="2568778"/>
              <a:ext cx="2148929" cy="2188630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6217" y="4894375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31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26893" y="4898279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32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35369" y="4906963"/>
              <a:ext cx="612067" cy="32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00" dirty="0">
                  <a:latin typeface="+mn-ea"/>
                  <a:ea typeface="+mn-ea"/>
                </a:rPr>
                <a:t>33</a:t>
              </a:r>
              <a:r>
                <a:rPr lang="ko-KR" altLang="en-US" sz="600" dirty="0">
                  <a:latin typeface="+mn-ea"/>
                  <a:ea typeface="+mn-ea"/>
                </a:rPr>
                <a:t>기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E331B744-4AC0-4683-97AB-FDA2F022FA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344" y="3241728"/>
              <a:ext cx="1375291" cy="899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3" tIns="45707" rIns="91413" bIns="45707">
              <a:spAutoFit/>
            </a:bodyPr>
            <a:lstStyle>
              <a:lvl1pPr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1pPr>
              <a:lvl2pPr marL="742950" indent="-28575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2pPr>
              <a:lvl3pPr marL="11430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3pPr>
              <a:lvl4pPr marL="16002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4pPr>
              <a:lvl5pPr marL="2057400" indent="-228600"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돋움" panose="020B0600000101010101" pitchFamily="50" charset="-127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  <a:ea typeface="+mn-ea"/>
                </a:rPr>
                <a:t>Who’s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ko-KR" sz="1100" b="1" dirty="0">
                  <a:solidFill>
                    <a:schemeClr val="bg1"/>
                  </a:solidFill>
                  <a:latin typeface="+mn-ea"/>
                  <a:ea typeface="+mn-ea"/>
                </a:rPr>
                <a:t>NEXT?</a:t>
              </a:r>
              <a:endParaRPr lang="ko-KR" altLang="en-US" sz="1100" b="1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3813938" y="2951376"/>
              <a:ext cx="1202495" cy="516946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843807" y="2492461"/>
              <a:ext cx="1824401" cy="533993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58" name="자유형 57"/>
            <p:cNvSpPr/>
            <p:nvPr/>
          </p:nvSpPr>
          <p:spPr>
            <a:xfrm>
              <a:off x="4165227" y="2297689"/>
              <a:ext cx="2446998" cy="444897"/>
            </a:xfrm>
            <a:custGeom>
              <a:avLst/>
              <a:gdLst>
                <a:gd name="connsiteX0" fmla="*/ 0 w 2323070"/>
                <a:gd name="connsiteY0" fmla="*/ 337751 h 337751"/>
                <a:gd name="connsiteX1" fmla="*/ 32951 w 2323070"/>
                <a:gd name="connsiteY1" fmla="*/ 296562 h 337751"/>
                <a:gd name="connsiteX2" fmla="*/ 107092 w 2323070"/>
                <a:gd name="connsiteY2" fmla="*/ 255373 h 337751"/>
                <a:gd name="connsiteX3" fmla="*/ 189470 w 2323070"/>
                <a:gd name="connsiteY3" fmla="*/ 222421 h 337751"/>
                <a:gd name="connsiteX4" fmla="*/ 280086 w 2323070"/>
                <a:gd name="connsiteY4" fmla="*/ 197708 h 337751"/>
                <a:gd name="connsiteX5" fmla="*/ 313038 w 2323070"/>
                <a:gd name="connsiteY5" fmla="*/ 189470 h 337751"/>
                <a:gd name="connsiteX6" fmla="*/ 362465 w 2323070"/>
                <a:gd name="connsiteY6" fmla="*/ 181232 h 337751"/>
                <a:gd name="connsiteX7" fmla="*/ 403654 w 2323070"/>
                <a:gd name="connsiteY7" fmla="*/ 172994 h 337751"/>
                <a:gd name="connsiteX8" fmla="*/ 527222 w 2323070"/>
                <a:gd name="connsiteY8" fmla="*/ 156519 h 337751"/>
                <a:gd name="connsiteX9" fmla="*/ 815546 w 2323070"/>
                <a:gd name="connsiteY9" fmla="*/ 140043 h 337751"/>
                <a:gd name="connsiteX10" fmla="*/ 881449 w 2323070"/>
                <a:gd name="connsiteY10" fmla="*/ 131805 h 337751"/>
                <a:gd name="connsiteX11" fmla="*/ 1037968 w 2323070"/>
                <a:gd name="connsiteY11" fmla="*/ 123567 h 337751"/>
                <a:gd name="connsiteX12" fmla="*/ 1103870 w 2323070"/>
                <a:gd name="connsiteY12" fmla="*/ 115329 h 337751"/>
                <a:gd name="connsiteX13" fmla="*/ 1136822 w 2323070"/>
                <a:gd name="connsiteY13" fmla="*/ 107092 h 337751"/>
                <a:gd name="connsiteX14" fmla="*/ 1202724 w 2323070"/>
                <a:gd name="connsiteY14" fmla="*/ 98854 h 337751"/>
                <a:gd name="connsiteX15" fmla="*/ 1293341 w 2323070"/>
                <a:gd name="connsiteY15" fmla="*/ 82378 h 337751"/>
                <a:gd name="connsiteX16" fmla="*/ 1318054 w 2323070"/>
                <a:gd name="connsiteY16" fmla="*/ 74140 h 337751"/>
                <a:gd name="connsiteX17" fmla="*/ 1359243 w 2323070"/>
                <a:gd name="connsiteY17" fmla="*/ 65902 h 337751"/>
                <a:gd name="connsiteX18" fmla="*/ 1383957 w 2323070"/>
                <a:gd name="connsiteY18" fmla="*/ 57665 h 337751"/>
                <a:gd name="connsiteX19" fmla="*/ 1433384 w 2323070"/>
                <a:gd name="connsiteY19" fmla="*/ 49427 h 337751"/>
                <a:gd name="connsiteX20" fmla="*/ 1474573 w 2323070"/>
                <a:gd name="connsiteY20" fmla="*/ 41189 h 337751"/>
                <a:gd name="connsiteX21" fmla="*/ 1688757 w 2323070"/>
                <a:gd name="connsiteY21" fmla="*/ 24713 h 337751"/>
                <a:gd name="connsiteX22" fmla="*/ 1721708 w 2323070"/>
                <a:gd name="connsiteY22" fmla="*/ 16475 h 337751"/>
                <a:gd name="connsiteX23" fmla="*/ 1952368 w 2323070"/>
                <a:gd name="connsiteY23" fmla="*/ 0 h 337751"/>
                <a:gd name="connsiteX24" fmla="*/ 2150076 w 2323070"/>
                <a:gd name="connsiteY24" fmla="*/ 8238 h 337751"/>
                <a:gd name="connsiteX25" fmla="*/ 2174789 w 2323070"/>
                <a:gd name="connsiteY25" fmla="*/ 16475 h 337751"/>
                <a:gd name="connsiteX26" fmla="*/ 2232454 w 2323070"/>
                <a:gd name="connsiteY26" fmla="*/ 24713 h 337751"/>
                <a:gd name="connsiteX27" fmla="*/ 2257168 w 2323070"/>
                <a:gd name="connsiteY27" fmla="*/ 41189 h 337751"/>
                <a:gd name="connsiteX28" fmla="*/ 2323070 w 2323070"/>
                <a:gd name="connsiteY28" fmla="*/ 49427 h 3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323070" h="337751">
                  <a:moveTo>
                    <a:pt x="0" y="337751"/>
                  </a:moveTo>
                  <a:cubicBezTo>
                    <a:pt x="10984" y="324021"/>
                    <a:pt x="19882" y="308324"/>
                    <a:pt x="32951" y="296562"/>
                  </a:cubicBezTo>
                  <a:cubicBezTo>
                    <a:pt x="81603" y="252776"/>
                    <a:pt x="67101" y="272512"/>
                    <a:pt x="107092" y="255373"/>
                  </a:cubicBezTo>
                  <a:cubicBezTo>
                    <a:pt x="191930" y="219013"/>
                    <a:pt x="76981" y="259916"/>
                    <a:pt x="189470" y="222421"/>
                  </a:cubicBezTo>
                  <a:cubicBezTo>
                    <a:pt x="235647" y="207029"/>
                    <a:pt x="205808" y="216278"/>
                    <a:pt x="280086" y="197708"/>
                  </a:cubicBezTo>
                  <a:cubicBezTo>
                    <a:pt x="291070" y="194962"/>
                    <a:pt x="301870" y="191331"/>
                    <a:pt x="313038" y="189470"/>
                  </a:cubicBezTo>
                  <a:lnTo>
                    <a:pt x="362465" y="181232"/>
                  </a:lnTo>
                  <a:cubicBezTo>
                    <a:pt x="376241" y="178727"/>
                    <a:pt x="389843" y="175296"/>
                    <a:pt x="403654" y="172994"/>
                  </a:cubicBezTo>
                  <a:cubicBezTo>
                    <a:pt x="437735" y="167314"/>
                    <a:pt x="493930" y="160681"/>
                    <a:pt x="527222" y="156519"/>
                  </a:cubicBezTo>
                  <a:cubicBezTo>
                    <a:pt x="637116" y="119886"/>
                    <a:pt x="525237" y="154559"/>
                    <a:pt x="815546" y="140043"/>
                  </a:cubicBezTo>
                  <a:cubicBezTo>
                    <a:pt x="837657" y="138937"/>
                    <a:pt x="859371" y="133440"/>
                    <a:pt x="881449" y="131805"/>
                  </a:cubicBezTo>
                  <a:cubicBezTo>
                    <a:pt x="933551" y="127945"/>
                    <a:pt x="985795" y="126313"/>
                    <a:pt x="1037968" y="123567"/>
                  </a:cubicBezTo>
                  <a:cubicBezTo>
                    <a:pt x="1059935" y="120821"/>
                    <a:pt x="1082033" y="118968"/>
                    <a:pt x="1103870" y="115329"/>
                  </a:cubicBezTo>
                  <a:cubicBezTo>
                    <a:pt x="1115038" y="113468"/>
                    <a:pt x="1125654" y="108953"/>
                    <a:pt x="1136822" y="107092"/>
                  </a:cubicBezTo>
                  <a:cubicBezTo>
                    <a:pt x="1158659" y="103453"/>
                    <a:pt x="1180757" y="101600"/>
                    <a:pt x="1202724" y="98854"/>
                  </a:cubicBezTo>
                  <a:cubicBezTo>
                    <a:pt x="1259402" y="79961"/>
                    <a:pt x="1190875" y="101009"/>
                    <a:pt x="1293341" y="82378"/>
                  </a:cubicBezTo>
                  <a:cubicBezTo>
                    <a:pt x="1301884" y="80825"/>
                    <a:pt x="1309630" y="76246"/>
                    <a:pt x="1318054" y="74140"/>
                  </a:cubicBezTo>
                  <a:cubicBezTo>
                    <a:pt x="1331638" y="70744"/>
                    <a:pt x="1345659" y="69298"/>
                    <a:pt x="1359243" y="65902"/>
                  </a:cubicBezTo>
                  <a:cubicBezTo>
                    <a:pt x="1367667" y="63796"/>
                    <a:pt x="1375480" y="59549"/>
                    <a:pt x="1383957" y="57665"/>
                  </a:cubicBezTo>
                  <a:cubicBezTo>
                    <a:pt x="1400262" y="54042"/>
                    <a:pt x="1416950" y="52415"/>
                    <a:pt x="1433384" y="49427"/>
                  </a:cubicBezTo>
                  <a:cubicBezTo>
                    <a:pt x="1447160" y="46922"/>
                    <a:pt x="1460694" y="43040"/>
                    <a:pt x="1474573" y="41189"/>
                  </a:cubicBezTo>
                  <a:cubicBezTo>
                    <a:pt x="1541375" y="32282"/>
                    <a:pt x="1624128" y="28752"/>
                    <a:pt x="1688757" y="24713"/>
                  </a:cubicBezTo>
                  <a:cubicBezTo>
                    <a:pt x="1699741" y="21967"/>
                    <a:pt x="1710540" y="18336"/>
                    <a:pt x="1721708" y="16475"/>
                  </a:cubicBezTo>
                  <a:cubicBezTo>
                    <a:pt x="1799141" y="3570"/>
                    <a:pt x="1872385" y="3999"/>
                    <a:pt x="1952368" y="0"/>
                  </a:cubicBezTo>
                  <a:cubicBezTo>
                    <a:pt x="2018271" y="2746"/>
                    <a:pt x="2084296" y="3366"/>
                    <a:pt x="2150076" y="8238"/>
                  </a:cubicBezTo>
                  <a:cubicBezTo>
                    <a:pt x="2158735" y="8879"/>
                    <a:pt x="2166274" y="14772"/>
                    <a:pt x="2174789" y="16475"/>
                  </a:cubicBezTo>
                  <a:cubicBezTo>
                    <a:pt x="2193829" y="20283"/>
                    <a:pt x="2213232" y="21967"/>
                    <a:pt x="2232454" y="24713"/>
                  </a:cubicBezTo>
                  <a:cubicBezTo>
                    <a:pt x="2240692" y="30205"/>
                    <a:pt x="2247685" y="38344"/>
                    <a:pt x="2257168" y="41189"/>
                  </a:cubicBezTo>
                  <a:cubicBezTo>
                    <a:pt x="2285922" y="49815"/>
                    <a:pt x="2299889" y="49427"/>
                    <a:pt x="2323070" y="49427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2394" y="2089316"/>
              <a:ext cx="977809" cy="1021936"/>
            </a:xfrm>
            <a:prstGeom prst="rect">
              <a:avLst/>
            </a:prstGeom>
          </p:spPr>
        </p:pic>
        <p:sp>
          <p:nvSpPr>
            <p:cNvPr id="60" name="자유형 59"/>
            <p:cNvSpPr/>
            <p:nvPr/>
          </p:nvSpPr>
          <p:spPr>
            <a:xfrm>
              <a:off x="5573330" y="2316810"/>
              <a:ext cx="1097480" cy="254511"/>
            </a:xfrm>
            <a:custGeom>
              <a:avLst/>
              <a:gdLst>
                <a:gd name="connsiteX0" fmla="*/ 724930 w 799071"/>
                <a:gd name="connsiteY0" fmla="*/ 9151 h 132718"/>
                <a:gd name="connsiteX1" fmla="*/ 782595 w 799071"/>
                <a:gd name="connsiteY1" fmla="*/ 50340 h 132718"/>
                <a:gd name="connsiteX2" fmla="*/ 799071 w 799071"/>
                <a:gd name="connsiteY2" fmla="*/ 99767 h 132718"/>
                <a:gd name="connsiteX3" fmla="*/ 749644 w 799071"/>
                <a:gd name="connsiteY3" fmla="*/ 108005 h 132718"/>
                <a:gd name="connsiteX4" fmla="*/ 280087 w 799071"/>
                <a:gd name="connsiteY4" fmla="*/ 116243 h 132718"/>
                <a:gd name="connsiteX5" fmla="*/ 115330 w 799071"/>
                <a:gd name="connsiteY5" fmla="*/ 132718 h 132718"/>
                <a:gd name="connsiteX6" fmla="*/ 0 w 799071"/>
                <a:gd name="connsiteY6" fmla="*/ 124480 h 132718"/>
                <a:gd name="connsiteX7" fmla="*/ 82379 w 799071"/>
                <a:gd name="connsiteY7" fmla="*/ 99767 h 132718"/>
                <a:gd name="connsiteX8" fmla="*/ 131806 w 799071"/>
                <a:gd name="connsiteY8" fmla="*/ 83291 h 132718"/>
                <a:gd name="connsiteX9" fmla="*/ 230660 w 799071"/>
                <a:gd name="connsiteY9" fmla="*/ 75053 h 132718"/>
                <a:gd name="connsiteX10" fmla="*/ 345990 w 799071"/>
                <a:gd name="connsiteY10" fmla="*/ 58578 h 132718"/>
                <a:gd name="connsiteX11" fmla="*/ 387179 w 799071"/>
                <a:gd name="connsiteY11" fmla="*/ 50340 h 132718"/>
                <a:gd name="connsiteX12" fmla="*/ 469557 w 799071"/>
                <a:gd name="connsiteY12" fmla="*/ 42102 h 132718"/>
                <a:gd name="connsiteX13" fmla="*/ 518984 w 799071"/>
                <a:gd name="connsiteY13" fmla="*/ 25626 h 132718"/>
                <a:gd name="connsiteX14" fmla="*/ 576649 w 799071"/>
                <a:gd name="connsiteY14" fmla="*/ 913 h 132718"/>
                <a:gd name="connsiteX15" fmla="*/ 675503 w 799071"/>
                <a:gd name="connsiteY15" fmla="*/ 913 h 132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99071" h="132718">
                  <a:moveTo>
                    <a:pt x="724930" y="9151"/>
                  </a:moveTo>
                  <a:cubicBezTo>
                    <a:pt x="760370" y="23326"/>
                    <a:pt x="767921" y="17324"/>
                    <a:pt x="782595" y="50340"/>
                  </a:cubicBezTo>
                  <a:cubicBezTo>
                    <a:pt x="789648" y="66210"/>
                    <a:pt x="799071" y="99767"/>
                    <a:pt x="799071" y="99767"/>
                  </a:cubicBezTo>
                  <a:cubicBezTo>
                    <a:pt x="747687" y="134023"/>
                    <a:pt x="800803" y="108005"/>
                    <a:pt x="749644" y="108005"/>
                  </a:cubicBezTo>
                  <a:cubicBezTo>
                    <a:pt x="593101" y="108005"/>
                    <a:pt x="436606" y="113497"/>
                    <a:pt x="280087" y="116243"/>
                  </a:cubicBezTo>
                  <a:cubicBezTo>
                    <a:pt x="235352" y="121834"/>
                    <a:pt x="155625" y="132718"/>
                    <a:pt x="115330" y="132718"/>
                  </a:cubicBezTo>
                  <a:cubicBezTo>
                    <a:pt x="76789" y="132718"/>
                    <a:pt x="38443" y="127226"/>
                    <a:pt x="0" y="124480"/>
                  </a:cubicBezTo>
                  <a:cubicBezTo>
                    <a:pt x="49799" y="112032"/>
                    <a:pt x="22213" y="119823"/>
                    <a:pt x="82379" y="99767"/>
                  </a:cubicBezTo>
                  <a:cubicBezTo>
                    <a:pt x="82381" y="99766"/>
                    <a:pt x="131804" y="83291"/>
                    <a:pt x="131806" y="83291"/>
                  </a:cubicBezTo>
                  <a:cubicBezTo>
                    <a:pt x="164757" y="80545"/>
                    <a:pt x="197812" y="78843"/>
                    <a:pt x="230660" y="75053"/>
                  </a:cubicBezTo>
                  <a:cubicBezTo>
                    <a:pt x="269238" y="70602"/>
                    <a:pt x="307911" y="66194"/>
                    <a:pt x="345990" y="58578"/>
                  </a:cubicBezTo>
                  <a:cubicBezTo>
                    <a:pt x="359720" y="55832"/>
                    <a:pt x="373300" y="52191"/>
                    <a:pt x="387179" y="50340"/>
                  </a:cubicBezTo>
                  <a:cubicBezTo>
                    <a:pt x="414533" y="46693"/>
                    <a:pt x="442098" y="44848"/>
                    <a:pt x="469557" y="42102"/>
                  </a:cubicBezTo>
                  <a:cubicBezTo>
                    <a:pt x="486033" y="36610"/>
                    <a:pt x="504534" y="35259"/>
                    <a:pt x="518984" y="25626"/>
                  </a:cubicBezTo>
                  <a:cubicBezTo>
                    <a:pt x="541568" y="10571"/>
                    <a:pt x="547301" y="2747"/>
                    <a:pt x="576649" y="913"/>
                  </a:cubicBezTo>
                  <a:cubicBezTo>
                    <a:pt x="609536" y="-1142"/>
                    <a:pt x="642552" y="913"/>
                    <a:pt x="675503" y="913"/>
                  </a:cubicBezTo>
                </a:path>
              </a:pathLst>
            </a:cu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3870053" y="2894101"/>
              <a:ext cx="1824401" cy="533993"/>
            </a:xfrm>
            <a:prstGeom prst="rect">
              <a:avLst/>
            </a:prstGeom>
            <a:solidFill>
              <a:srgbClr val="333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4590956" y="2914350"/>
              <a:ext cx="0" cy="1851296"/>
            </a:xfrm>
            <a:prstGeom prst="line">
              <a:avLst/>
            </a:prstGeom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>
              <a:cxnSpLocks/>
              <a:stCxn id="58" idx="19"/>
            </p:cNvCxnSpPr>
            <p:nvPr/>
          </p:nvCxnSpPr>
          <p:spPr>
            <a:xfrm>
              <a:off x="5675077" y="2362796"/>
              <a:ext cx="22394" cy="2402850"/>
            </a:xfrm>
            <a:prstGeom prst="line">
              <a:avLst/>
            </a:prstGeom>
            <a:ln w="158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직사각형 60"/>
            <p:cNvSpPr/>
            <p:nvPr/>
          </p:nvSpPr>
          <p:spPr>
            <a:xfrm>
              <a:off x="4871083" y="3193749"/>
              <a:ext cx="620106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solidFill>
                    <a:schemeClr val="bg1"/>
                  </a:solidFill>
                  <a:latin typeface="+mn-ea"/>
                  <a:ea typeface="+mn-ea"/>
                </a:rPr>
                <a:t>83</a:t>
              </a:r>
              <a:r>
                <a:rPr lang="ko-KR" altLang="en-US" sz="800" b="1" dirty="0">
                  <a:solidFill>
                    <a:schemeClr val="bg1"/>
                  </a:solidFill>
                  <a:latin typeface="+mn-ea"/>
                  <a:ea typeface="+mn-ea"/>
                </a:rPr>
                <a:t>명</a:t>
              </a:r>
              <a:endParaRPr lang="ko-KR" altLang="en-US" sz="80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812061" y="4376427"/>
              <a:ext cx="703374" cy="4297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000" b="1" dirty="0">
                  <a:latin typeface="+mn-ea"/>
                  <a:ea typeface="+mn-ea"/>
                </a:rPr>
                <a:t>34</a:t>
              </a:r>
              <a:r>
                <a:rPr lang="ko-KR" altLang="en-US" sz="1000" b="1" dirty="0">
                  <a:latin typeface="+mn-ea"/>
                  <a:ea typeface="+mn-ea"/>
                </a:rPr>
                <a:t>명</a:t>
              </a:r>
              <a:endParaRPr lang="ko-KR" altLang="en-US" sz="1000" dirty="0">
                <a:latin typeface="+mn-ea"/>
                <a:ea typeface="+mn-ea"/>
              </a:endParaRPr>
            </a:p>
          </p:txBody>
        </p:sp>
        <p:sp>
          <p:nvSpPr>
            <p:cNvPr id="69" name="오른쪽 화살표 68"/>
            <p:cNvSpPr/>
            <p:nvPr/>
          </p:nvSpPr>
          <p:spPr>
            <a:xfrm>
              <a:off x="4625331" y="2832871"/>
              <a:ext cx="2022106" cy="329190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latin typeface="+mn-ea"/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4792958" y="2824193"/>
              <a:ext cx="857668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latin typeface="+mn-ea"/>
                  <a:ea typeface="+mn-ea"/>
                </a:rPr>
                <a:t>2020</a:t>
              </a:r>
              <a:r>
                <a:rPr lang="ko-KR" altLang="en-US" sz="800" b="1" dirty="0">
                  <a:latin typeface="+mn-ea"/>
                  <a:ea typeface="+mn-ea"/>
                </a:rPr>
                <a:t>년 </a:t>
              </a:r>
              <a:endParaRPr lang="en-US" altLang="ko-KR" sz="800" b="1" dirty="0">
                <a:latin typeface="+mn-ea"/>
                <a:ea typeface="+mn-ea"/>
              </a:endParaRPr>
            </a:p>
          </p:txBody>
        </p:sp>
        <p:sp>
          <p:nvSpPr>
            <p:cNvPr id="75" name="직사각형 74"/>
            <p:cNvSpPr/>
            <p:nvPr/>
          </p:nvSpPr>
          <p:spPr>
            <a:xfrm>
              <a:off x="5763011" y="2814394"/>
              <a:ext cx="857668" cy="3760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800" b="1" dirty="0">
                  <a:latin typeface="+mn-ea"/>
                  <a:ea typeface="+mn-ea"/>
                </a:rPr>
                <a:t>2021</a:t>
              </a:r>
              <a:r>
                <a:rPr lang="ko-KR" altLang="en-US" sz="800" b="1" dirty="0">
                  <a:latin typeface="+mn-ea"/>
                  <a:ea typeface="+mn-ea"/>
                </a:rPr>
                <a:t>년 </a:t>
              </a:r>
              <a:endParaRPr lang="en-US" altLang="ko-KR" sz="800" b="1" dirty="0">
                <a:latin typeface="+mn-ea"/>
                <a:ea typeface="+mn-ea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77A7096-E3DC-44AC-80F2-8807A367EA69}"/>
              </a:ext>
            </a:extLst>
          </p:cNvPr>
          <p:cNvSpPr txBox="1"/>
          <p:nvPr/>
        </p:nvSpPr>
        <p:spPr>
          <a:xfrm>
            <a:off x="421612" y="1384090"/>
            <a:ext cx="454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050" b="1" dirty="0">
                <a:latin typeface="+mn-ea"/>
                <a:ea typeface="+mn-ea"/>
              </a:rPr>
              <a:t>18</a:t>
            </a:r>
            <a:r>
              <a:rPr lang="ko-KR" altLang="en-US" sz="1050" b="1" dirty="0">
                <a:latin typeface="+mn-ea"/>
                <a:ea typeface="+mn-ea"/>
              </a:rPr>
              <a:t>년간 프랜차이즈 </a:t>
            </a:r>
            <a:r>
              <a:rPr lang="en-US" altLang="ko-KR" sz="1050" b="1" dirty="0">
                <a:latin typeface="+mn-ea"/>
                <a:ea typeface="+mn-ea"/>
              </a:rPr>
              <a:t>SYSTEM </a:t>
            </a:r>
            <a:r>
              <a:rPr lang="ko-KR" altLang="en-US" sz="1050" b="1" dirty="0">
                <a:latin typeface="+mn-ea"/>
                <a:ea typeface="+mn-ea"/>
              </a:rPr>
              <a:t>구축 컨설팅을 진행한 </a:t>
            </a:r>
            <a:r>
              <a:rPr lang="en-US" altLang="ko-KR" sz="1050" b="1" dirty="0">
                <a:latin typeface="+mn-ea"/>
                <a:ea typeface="+mn-ea"/>
              </a:rPr>
              <a:t>‘</a:t>
            </a:r>
            <a:r>
              <a:rPr lang="ko-KR" altLang="en-US" sz="1050" b="1" dirty="0" err="1">
                <a:latin typeface="+mn-ea"/>
                <a:ea typeface="+mn-ea"/>
              </a:rPr>
              <a:t>맥세스컨설팅</a:t>
            </a:r>
            <a:r>
              <a:rPr lang="en-US" altLang="ko-KR" sz="1050" b="1" dirty="0">
                <a:latin typeface="+mn-ea"/>
                <a:ea typeface="+mn-ea"/>
              </a:rPr>
              <a:t>’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C5191-B12B-4A69-9122-F24B173C539E}"/>
              </a:ext>
            </a:extLst>
          </p:cNvPr>
          <p:cNvSpPr txBox="1"/>
          <p:nvPr/>
        </p:nvSpPr>
        <p:spPr>
          <a:xfrm>
            <a:off x="1366917" y="1704386"/>
            <a:ext cx="3423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Total FC</a:t>
            </a:r>
            <a:r>
              <a:rPr lang="ko-KR" altLang="en-US" sz="1000" b="1" dirty="0">
                <a:latin typeface="+mn-ea"/>
                <a:ea typeface="+mn-ea"/>
              </a:rPr>
              <a:t> 본사 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FC </a:t>
            </a:r>
            <a:r>
              <a:rPr lang="ko-KR" altLang="en-US" sz="1000" b="1" dirty="0">
                <a:latin typeface="+mn-ea"/>
                <a:ea typeface="+mn-ea"/>
              </a:rPr>
              <a:t>유닛 표준화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FC</a:t>
            </a:r>
            <a:r>
              <a:rPr lang="ko-KR" altLang="en-US" sz="1000" b="1" dirty="0">
                <a:latin typeface="+mn-ea"/>
                <a:ea typeface="+mn-ea"/>
              </a:rPr>
              <a:t>본사 </a:t>
            </a:r>
            <a:r>
              <a:rPr lang="ko-KR" altLang="en-US" sz="1000" b="1" dirty="0" err="1">
                <a:latin typeface="+mn-ea"/>
                <a:ea typeface="+mn-ea"/>
              </a:rPr>
              <a:t>리브랜딩</a:t>
            </a:r>
            <a:r>
              <a:rPr lang="ko-KR" altLang="en-US" sz="1000" b="1" dirty="0">
                <a:latin typeface="+mn-ea"/>
                <a:ea typeface="+mn-ea"/>
              </a:rPr>
              <a:t> 및 </a:t>
            </a:r>
            <a:r>
              <a:rPr lang="en-US" altLang="ko-KR" sz="1000" b="1" dirty="0">
                <a:latin typeface="+mn-ea"/>
                <a:ea typeface="+mn-ea"/>
              </a:rPr>
              <a:t>Biz Model </a:t>
            </a:r>
            <a:r>
              <a:rPr lang="ko-KR" altLang="en-US" sz="1000" b="1" dirty="0">
                <a:latin typeface="+mn-ea"/>
                <a:ea typeface="+mn-ea"/>
              </a:rPr>
              <a:t>재구축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Lock-in </a:t>
            </a:r>
            <a:r>
              <a:rPr lang="ko-KR" altLang="en-US" sz="1000" b="1" dirty="0">
                <a:latin typeface="+mn-ea"/>
                <a:ea typeface="+mn-ea"/>
              </a:rPr>
              <a:t>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b="1" dirty="0">
                <a:latin typeface="+mn-ea"/>
                <a:ea typeface="+mn-ea"/>
              </a:rPr>
              <a:t>매출예측시스템 구축</a:t>
            </a:r>
            <a:endParaRPr lang="en-US" altLang="ko-KR" sz="1000" b="1" dirty="0">
              <a:latin typeface="+mn-ea"/>
              <a:ea typeface="+mn-e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000" b="1" dirty="0">
                <a:latin typeface="+mn-ea"/>
                <a:ea typeface="+mn-ea"/>
              </a:rPr>
              <a:t>KPI</a:t>
            </a:r>
            <a:r>
              <a:rPr lang="ko-KR" altLang="en-US" sz="1000" b="1" dirty="0">
                <a:latin typeface="+mn-ea"/>
                <a:ea typeface="+mn-ea"/>
              </a:rPr>
              <a:t> 성과지향적 목표관리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84C97-2E53-40E6-ACB0-4B10C6484E21}"/>
              </a:ext>
            </a:extLst>
          </p:cNvPr>
          <p:cNvSpPr txBox="1"/>
          <p:nvPr/>
        </p:nvSpPr>
        <p:spPr>
          <a:xfrm>
            <a:off x="2347808" y="2643395"/>
            <a:ext cx="2555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600" b="1" dirty="0">
                <a:latin typeface="+mn-ea"/>
                <a:ea typeface="+mn-ea"/>
              </a:rPr>
              <a:t>*</a:t>
            </a:r>
            <a:r>
              <a:rPr lang="ko-KR" altLang="en-US" sz="600" b="1" dirty="0">
                <a:latin typeface="+mn-ea"/>
                <a:ea typeface="+mn-ea"/>
              </a:rPr>
              <a:t>자세한 실적은 </a:t>
            </a:r>
            <a:r>
              <a:rPr lang="ko-KR" altLang="en-US" sz="600" b="1" dirty="0" err="1">
                <a:latin typeface="+mn-ea"/>
                <a:ea typeface="+mn-ea"/>
              </a:rPr>
              <a:t>맥세스</a:t>
            </a:r>
            <a:r>
              <a:rPr lang="ko-KR" altLang="en-US" sz="600" b="1" dirty="0">
                <a:latin typeface="+mn-ea"/>
                <a:ea typeface="+mn-ea"/>
              </a:rPr>
              <a:t> 홈페이지에서</a:t>
            </a:r>
            <a:r>
              <a:rPr lang="en-US" altLang="ko-KR" sz="600" b="1" dirty="0">
                <a:latin typeface="+mn-ea"/>
                <a:ea typeface="+mn-ea"/>
              </a:rPr>
              <a:t>(www.maxcess.co.kr)</a:t>
            </a:r>
            <a:endParaRPr lang="ko-KR" altLang="en-US" sz="600" b="1" dirty="0">
              <a:latin typeface="+mn-ea"/>
              <a:ea typeface="+mn-e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272CCD4-4176-422E-8A9A-EE462B4D4A52}"/>
              </a:ext>
            </a:extLst>
          </p:cNvPr>
          <p:cNvSpPr txBox="1"/>
          <p:nvPr/>
        </p:nvSpPr>
        <p:spPr>
          <a:xfrm>
            <a:off x="421612" y="2858452"/>
            <a:ext cx="4548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50" b="1" dirty="0">
                <a:latin typeface="+mn-ea"/>
                <a:ea typeface="+mn-ea"/>
              </a:rPr>
              <a:t>이런</a:t>
            </a:r>
            <a:r>
              <a:rPr lang="en-US" altLang="ko-KR" sz="1050" b="1" dirty="0">
                <a:latin typeface="+mn-ea"/>
                <a:ea typeface="+mn-ea"/>
              </a:rPr>
              <a:t> </a:t>
            </a:r>
            <a:r>
              <a:rPr lang="ko-KR" altLang="en-US" sz="1050" b="1" dirty="0">
                <a:latin typeface="+mn-ea"/>
                <a:ea typeface="+mn-ea"/>
              </a:rPr>
              <a:t>회사가 컨설팅 노하우 역량으로 가르친 </a:t>
            </a:r>
            <a:r>
              <a:rPr lang="en-US" altLang="ko-KR" sz="1050" b="1" dirty="0">
                <a:latin typeface="+mn-ea"/>
                <a:ea typeface="+mn-ea"/>
              </a:rPr>
              <a:t>‘</a:t>
            </a:r>
            <a:r>
              <a:rPr lang="ko-KR" altLang="en-US" sz="1050" b="1" dirty="0">
                <a:latin typeface="+mn-ea"/>
                <a:ea typeface="+mn-ea"/>
              </a:rPr>
              <a:t>교육 실적</a:t>
            </a:r>
            <a:r>
              <a:rPr lang="en-US" altLang="ko-KR" sz="1050" b="1" dirty="0">
                <a:latin typeface="+mn-ea"/>
                <a:ea typeface="+mn-ea"/>
              </a:rPr>
              <a:t>’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3A40BC-C2BD-460A-984E-42998CCAF300}"/>
              </a:ext>
            </a:extLst>
          </p:cNvPr>
          <p:cNvSpPr txBox="1"/>
          <p:nvPr/>
        </p:nvSpPr>
        <p:spPr>
          <a:xfrm>
            <a:off x="396457" y="5063944"/>
            <a:ext cx="450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ko-KR" altLang="en-US" sz="1050" b="1" dirty="0">
                <a:latin typeface="+mn-ea"/>
                <a:ea typeface="+mn-ea"/>
              </a:rPr>
              <a:t>이런 자격을 갖춘 컨설팅</a:t>
            </a:r>
            <a:r>
              <a:rPr lang="en-US" altLang="ko-KR" sz="1050" b="1" dirty="0">
                <a:latin typeface="+mn-ea"/>
                <a:ea typeface="+mn-ea"/>
              </a:rPr>
              <a:t>+ </a:t>
            </a:r>
            <a:r>
              <a:rPr lang="ko-KR" altLang="en-US" sz="1050" b="1" dirty="0">
                <a:latin typeface="+mn-ea"/>
                <a:ea typeface="+mn-ea"/>
              </a:rPr>
              <a:t>프랜차이즈 교육 전문 기업의 역량은</a:t>
            </a:r>
            <a:r>
              <a:rPr lang="en-US" altLang="ko-KR" sz="1050" b="1" dirty="0">
                <a:latin typeface="+mn-ea"/>
                <a:ea typeface="+mn-ea"/>
              </a:rPr>
              <a:t>?</a:t>
            </a:r>
            <a:endParaRPr lang="ko-KR" altLang="en-US" sz="1050" b="1" dirty="0">
              <a:latin typeface="+mn-ea"/>
              <a:ea typeface="+mn-ea"/>
            </a:endParaRPr>
          </a:p>
        </p:txBody>
      </p:sp>
      <p:sp>
        <p:nvSpPr>
          <p:cNvPr id="57" name="화살표: 오른쪽 56">
            <a:extLst>
              <a:ext uri="{FF2B5EF4-FFF2-40B4-BE49-F238E27FC236}">
                <a16:creationId xmlns:a16="http://schemas.microsoft.com/office/drawing/2014/main" id="{99EF745D-2705-4FA2-9846-74111BF07506}"/>
              </a:ext>
            </a:extLst>
          </p:cNvPr>
          <p:cNvSpPr/>
          <p:nvPr/>
        </p:nvSpPr>
        <p:spPr>
          <a:xfrm>
            <a:off x="470024" y="1642804"/>
            <a:ext cx="4392488" cy="1181551"/>
          </a:xfrm>
          <a:prstGeom prst="rightArrow">
            <a:avLst>
              <a:gd name="adj1" fmla="val 100000"/>
              <a:gd name="adj2" fmla="val 0"/>
            </a:avLst>
          </a:prstGeom>
          <a:noFill/>
          <a:ln w="6350">
            <a:solidFill>
              <a:srgbClr val="001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800">
              <a:latin typeface="+mn-ea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BF995B1-CBC1-4F39-A3D5-449516653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344" y="5678057"/>
            <a:ext cx="437557" cy="29833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D39A3468-1587-4707-AF5A-1B0145DDCF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148" y="5714061"/>
            <a:ext cx="425836" cy="23328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C3A1BAF-AFE4-4B00-8936-BA1ECF79B0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1708" y="5678057"/>
            <a:ext cx="358885" cy="291095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34DA4D0C-4787-4D24-8AA9-9AFEDC18C1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2312" y="5741657"/>
            <a:ext cx="547346" cy="15039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4C90DAFC-8A64-445C-A173-9E503E2A8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61688" y="5691939"/>
            <a:ext cx="567885" cy="261610"/>
          </a:xfrm>
          <a:prstGeom prst="rect">
            <a:avLst/>
          </a:prstGeom>
        </p:spPr>
      </p:pic>
      <p:graphicFrame>
        <p:nvGraphicFramePr>
          <p:cNvPr id="52" name="표 54">
            <a:extLst>
              <a:ext uri="{FF2B5EF4-FFF2-40B4-BE49-F238E27FC236}">
                <a16:creationId xmlns:a16="http://schemas.microsoft.com/office/drawing/2014/main" id="{2D574724-5E50-48D4-B7B0-983AFA185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193"/>
              </p:ext>
            </p:extLst>
          </p:nvPr>
        </p:nvGraphicFramePr>
        <p:xfrm>
          <a:off x="470023" y="5313145"/>
          <a:ext cx="4428998" cy="706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9">
                  <a:extLst>
                    <a:ext uri="{9D8B030D-6E8A-4147-A177-3AD203B41FA5}">
                      <a16:colId xmlns:a16="http://schemas.microsoft.com/office/drawing/2014/main" val="7978286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636894271"/>
                    </a:ext>
                  </a:extLst>
                </a:gridCol>
                <a:gridCol w="612068">
                  <a:extLst>
                    <a:ext uri="{9D8B030D-6E8A-4147-A177-3AD203B41FA5}">
                      <a16:colId xmlns:a16="http://schemas.microsoft.com/office/drawing/2014/main" val="101626741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8551422"/>
                    </a:ext>
                  </a:extLst>
                </a:gridCol>
                <a:gridCol w="571281">
                  <a:extLst>
                    <a:ext uri="{9D8B030D-6E8A-4147-A177-3AD203B41FA5}">
                      <a16:colId xmlns:a16="http://schemas.microsoft.com/office/drawing/2014/main" val="177485"/>
                    </a:ext>
                  </a:extLst>
                </a:gridCol>
                <a:gridCol w="632714">
                  <a:extLst>
                    <a:ext uri="{9D8B030D-6E8A-4147-A177-3AD203B41FA5}">
                      <a16:colId xmlns:a16="http://schemas.microsoft.com/office/drawing/2014/main" val="2629674806"/>
                    </a:ext>
                  </a:extLst>
                </a:gridCol>
                <a:gridCol w="632714">
                  <a:extLst>
                    <a:ext uri="{9D8B030D-6E8A-4147-A177-3AD203B41FA5}">
                      <a16:colId xmlns:a16="http://schemas.microsoft.com/office/drawing/2014/main" val="133601242"/>
                    </a:ext>
                  </a:extLst>
                </a:gridCol>
              </a:tblGrid>
              <a:tr h="1591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/>
                        <a:t>FC</a:t>
                      </a:r>
                      <a:r>
                        <a:rPr lang="ko-KR" altLang="en-US" sz="600" b="1" dirty="0"/>
                        <a:t>실무</a:t>
                      </a:r>
                      <a:endParaRPr lang="en-US" altLang="ko-KR" sz="600" b="1" dirty="0"/>
                    </a:p>
                    <a:p>
                      <a:pPr algn="ctr" latinLnBrk="1"/>
                      <a:r>
                        <a:rPr lang="ko-KR" altLang="en-US" sz="600" b="1" dirty="0"/>
                        <a:t>경영학원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 err="1">
                          <a:solidFill>
                            <a:srgbClr val="FF0000"/>
                          </a:solidFill>
                        </a:rPr>
                        <a:t>경영혁신형중소기업</a:t>
                      </a:r>
                      <a:endParaRPr lang="ko-KR" altLang="en-US" sz="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b="1" dirty="0">
                          <a:solidFill>
                            <a:srgbClr val="FF0000"/>
                          </a:solidFill>
                        </a:rPr>
                        <a:t>벤처기업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 err="1"/>
                        <a:t>맥세스</a:t>
                      </a:r>
                      <a:endParaRPr lang="en-US" altLang="ko-KR" sz="600" b="1" dirty="0"/>
                    </a:p>
                    <a:p>
                      <a:pPr algn="ctr" latinLnBrk="1"/>
                      <a:r>
                        <a:rPr lang="ko-KR" altLang="en-US" sz="600" b="1" dirty="0"/>
                        <a:t>연구소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/>
                        <a:t>경영 </a:t>
                      </a:r>
                      <a:r>
                        <a:rPr lang="en-US" altLang="ko-KR" sz="600" b="1" dirty="0"/>
                        <a:t>ERP</a:t>
                      </a:r>
                    </a:p>
                    <a:p>
                      <a:pPr algn="ctr" latinLnBrk="1"/>
                      <a:r>
                        <a:rPr lang="ko-KR" altLang="en-US" sz="600" b="1" dirty="0" err="1"/>
                        <a:t>맥스바이저</a:t>
                      </a:r>
                      <a:endParaRPr lang="ko-KR" altLang="en-US" sz="600" b="1" dirty="0"/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600" b="1" dirty="0"/>
                        <a:t>FC </a:t>
                      </a:r>
                      <a:r>
                        <a:rPr lang="ko-KR" altLang="en-US" sz="600" b="1" dirty="0"/>
                        <a:t>직업소개소 </a:t>
                      </a:r>
                      <a:r>
                        <a:rPr lang="en-US" altLang="ko-KR" sz="600" b="1" dirty="0" err="1"/>
                        <a:t>Maxjob</a:t>
                      </a:r>
                      <a:endParaRPr lang="ko-KR" altLang="en-US" sz="600" b="1" dirty="0"/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600" b="1" dirty="0"/>
                        <a:t>창업</a:t>
                      </a:r>
                      <a:r>
                        <a:rPr lang="en-US" altLang="ko-KR" sz="600" b="1" dirty="0"/>
                        <a:t>&amp;</a:t>
                      </a:r>
                      <a:r>
                        <a:rPr lang="ko-KR" altLang="en-US" sz="600" b="1" dirty="0"/>
                        <a:t>프랜차이즈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88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dirty="0"/>
                    </a:p>
                  </a:txBody>
                  <a:tcPr>
                    <a:lnL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18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311567"/>
                  </a:ext>
                </a:extLst>
              </a:tr>
            </a:tbl>
          </a:graphicData>
        </a:graphic>
      </p:graphicFrame>
      <p:pic>
        <p:nvPicPr>
          <p:cNvPr id="59" name="그림 58">
            <a:extLst>
              <a:ext uri="{FF2B5EF4-FFF2-40B4-BE49-F238E27FC236}">
                <a16:creationId xmlns:a16="http://schemas.microsoft.com/office/drawing/2014/main" id="{6A341743-9F8F-47DA-B8F3-1E0C7099B5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7142" y="5760318"/>
            <a:ext cx="565370" cy="113074"/>
          </a:xfrm>
          <a:prstGeom prst="rect">
            <a:avLst/>
          </a:prstGeom>
        </p:spPr>
      </p:pic>
      <p:sp>
        <p:nvSpPr>
          <p:cNvPr id="65" name="화살표: 오른쪽 64">
            <a:extLst>
              <a:ext uri="{FF2B5EF4-FFF2-40B4-BE49-F238E27FC236}">
                <a16:creationId xmlns:a16="http://schemas.microsoft.com/office/drawing/2014/main" id="{C518C7CB-CD86-4212-AE82-9E8E489E214C}"/>
              </a:ext>
            </a:extLst>
          </p:cNvPr>
          <p:cNvSpPr/>
          <p:nvPr/>
        </p:nvSpPr>
        <p:spPr>
          <a:xfrm>
            <a:off x="5226171" y="2772137"/>
            <a:ext cx="272673" cy="1881377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4" name="Picture 2" descr="flash">
            <a:extLst>
              <a:ext uri="{FF2B5EF4-FFF2-40B4-BE49-F238E27FC236}">
                <a16:creationId xmlns:a16="http://schemas.microsoft.com/office/drawing/2014/main" id="{86238068-A1E5-424A-AB75-3A179681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1" y="5722737"/>
            <a:ext cx="483162" cy="18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사각형: 둥근 모서리 66">
            <a:extLst>
              <a:ext uri="{FF2B5EF4-FFF2-40B4-BE49-F238E27FC236}">
                <a16:creationId xmlns:a16="http://schemas.microsoft.com/office/drawing/2014/main" id="{9035D7F1-4E55-4CE8-8C92-E4CBD86CF4CB}"/>
              </a:ext>
            </a:extLst>
          </p:cNvPr>
          <p:cNvSpPr/>
          <p:nvPr/>
        </p:nvSpPr>
        <p:spPr>
          <a:xfrm>
            <a:off x="601230" y="1796610"/>
            <a:ext cx="651530" cy="7783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err="1">
                <a:solidFill>
                  <a:schemeClr val="tx1"/>
                </a:solidFill>
              </a:rPr>
              <a:t>맥세스</a:t>
            </a:r>
            <a:endParaRPr lang="en-US" altLang="ko-KR" sz="9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900" b="1" dirty="0">
                <a:solidFill>
                  <a:schemeClr val="tx1"/>
                </a:solidFill>
              </a:rPr>
              <a:t>컨설팅</a:t>
            </a:r>
          </a:p>
        </p:txBody>
      </p:sp>
      <p:sp>
        <p:nvSpPr>
          <p:cNvPr id="87" name="왼쪽 중괄호 86">
            <a:extLst>
              <a:ext uri="{FF2B5EF4-FFF2-40B4-BE49-F238E27FC236}">
                <a16:creationId xmlns:a16="http://schemas.microsoft.com/office/drawing/2014/main" id="{A1EB5D5B-45BD-4BD3-9DF0-3243529E8EB9}"/>
              </a:ext>
            </a:extLst>
          </p:cNvPr>
          <p:cNvSpPr/>
          <p:nvPr/>
        </p:nvSpPr>
        <p:spPr>
          <a:xfrm>
            <a:off x="1312124" y="1813741"/>
            <a:ext cx="123343" cy="761170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DACE0956-4F63-4B86-80E2-BF569D6E23A6}"/>
              </a:ext>
            </a:extLst>
          </p:cNvPr>
          <p:cNvGrpSpPr/>
          <p:nvPr/>
        </p:nvGrpSpPr>
        <p:grpSpPr>
          <a:xfrm>
            <a:off x="5818790" y="1714483"/>
            <a:ext cx="1463387" cy="1079021"/>
            <a:chOff x="5574420" y="1701611"/>
            <a:chExt cx="1561860" cy="1177337"/>
          </a:xfrm>
        </p:grpSpPr>
        <p:sp>
          <p:nvSpPr>
            <p:cNvPr id="102" name="타원 101">
              <a:extLst>
                <a:ext uri="{FF2B5EF4-FFF2-40B4-BE49-F238E27FC236}">
                  <a16:creationId xmlns:a16="http://schemas.microsoft.com/office/drawing/2014/main" id="{20D35C3A-B3F7-4A64-8E75-6813FA1AA95D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23712298-FF0D-48D1-8B76-27AFF99AC140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6147A11-3784-4E25-B432-FF9A26CB5BE2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1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03" name="직각 삼각형 102">
                <a:extLst>
                  <a:ext uri="{FF2B5EF4-FFF2-40B4-BE49-F238E27FC236}">
                    <a16:creationId xmlns:a16="http://schemas.microsoft.com/office/drawing/2014/main" id="{2176E781-01FD-42B7-A0B8-488828B33103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4" name="직선 연결선 103">
                <a:extLst>
                  <a:ext uri="{FF2B5EF4-FFF2-40B4-BE49-F238E27FC236}">
                    <a16:creationId xmlns:a16="http://schemas.microsoft.com/office/drawing/2014/main" id="{2F9D8384-CEAD-4A89-9821-0364FDA07F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5FB15130-41FD-498B-BEB6-6F059E5FF6AD}"/>
              </a:ext>
            </a:extLst>
          </p:cNvPr>
          <p:cNvSpPr/>
          <p:nvPr/>
        </p:nvSpPr>
        <p:spPr>
          <a:xfrm>
            <a:off x="6509487" y="2134481"/>
            <a:ext cx="2801073" cy="8477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ko-KR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개 미만의 본부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CEO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에서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 200%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이상 성장한 수료생 기업 다수배출</a:t>
            </a:r>
          </a:p>
        </p:txBody>
      </p:sp>
      <p:grpSp>
        <p:nvGrpSpPr>
          <p:cNvPr id="126" name="그룹 125">
            <a:extLst>
              <a:ext uri="{FF2B5EF4-FFF2-40B4-BE49-F238E27FC236}">
                <a16:creationId xmlns:a16="http://schemas.microsoft.com/office/drawing/2014/main" id="{E4DE68BE-4102-441B-8E12-79CC0872EB24}"/>
              </a:ext>
            </a:extLst>
          </p:cNvPr>
          <p:cNvGrpSpPr/>
          <p:nvPr/>
        </p:nvGrpSpPr>
        <p:grpSpPr>
          <a:xfrm>
            <a:off x="5882846" y="3098691"/>
            <a:ext cx="1463387" cy="1079021"/>
            <a:chOff x="5574420" y="1701611"/>
            <a:chExt cx="1561860" cy="1177337"/>
          </a:xfrm>
        </p:grpSpPr>
        <p:sp>
          <p:nvSpPr>
            <p:cNvPr id="127" name="타원 126">
              <a:extLst>
                <a:ext uri="{FF2B5EF4-FFF2-40B4-BE49-F238E27FC236}">
                  <a16:creationId xmlns:a16="http://schemas.microsoft.com/office/drawing/2014/main" id="{6816E291-FF9B-4CE3-B2DC-C422987D6620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28" name="그룹 127">
              <a:extLst>
                <a:ext uri="{FF2B5EF4-FFF2-40B4-BE49-F238E27FC236}">
                  <a16:creationId xmlns:a16="http://schemas.microsoft.com/office/drawing/2014/main" id="{0FE6A9EA-ABFE-46E6-AD50-C61F96685C16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D9F0F856-9078-486E-8BC5-832AA69ABCE2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30997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2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0" name="직각 삼각형 129">
                <a:extLst>
                  <a:ext uri="{FF2B5EF4-FFF2-40B4-BE49-F238E27FC236}">
                    <a16:creationId xmlns:a16="http://schemas.microsoft.com/office/drawing/2014/main" id="{2503FD0C-546A-45DE-8453-3A1747E7B758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1" name="직선 연결선 130">
                <a:extLst>
                  <a:ext uri="{FF2B5EF4-FFF2-40B4-BE49-F238E27FC236}">
                    <a16:creationId xmlns:a16="http://schemas.microsoft.com/office/drawing/2014/main" id="{38802A12-471B-4A7A-BC4D-FCEEFCFD90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65A6984-94DE-455C-B678-BD30ACD59F3D}"/>
              </a:ext>
            </a:extLst>
          </p:cNvPr>
          <p:cNvSpPr/>
          <p:nvPr/>
        </p:nvSpPr>
        <p:spPr>
          <a:xfrm>
            <a:off x="6492982" y="3398778"/>
            <a:ext cx="2922113" cy="927425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사원에서 부장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 · 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임직원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대표이사로</a:t>
            </a:r>
            <a:endParaRPr lang="en-US" altLang="ko-KR" b="1" dirty="0">
              <a:solidFill>
                <a:schemeClr val="tx1"/>
              </a:solidFill>
              <a:latin typeface="+mn-ea"/>
            </a:endParaRPr>
          </a:p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성장한 수료생 다수배출 </a:t>
            </a:r>
          </a:p>
        </p:txBody>
      </p:sp>
      <p:grpSp>
        <p:nvGrpSpPr>
          <p:cNvPr id="138" name="그룹 137">
            <a:extLst>
              <a:ext uri="{FF2B5EF4-FFF2-40B4-BE49-F238E27FC236}">
                <a16:creationId xmlns:a16="http://schemas.microsoft.com/office/drawing/2014/main" id="{942792DD-E4EE-41B3-90AC-BBDE95680745}"/>
              </a:ext>
            </a:extLst>
          </p:cNvPr>
          <p:cNvGrpSpPr/>
          <p:nvPr/>
        </p:nvGrpSpPr>
        <p:grpSpPr>
          <a:xfrm>
            <a:off x="5859837" y="4448560"/>
            <a:ext cx="1463387" cy="1079021"/>
            <a:chOff x="5574420" y="1701611"/>
            <a:chExt cx="1561860" cy="1177337"/>
          </a:xfrm>
        </p:grpSpPr>
        <p:sp>
          <p:nvSpPr>
            <p:cNvPr id="139" name="타원 138">
              <a:extLst>
                <a:ext uri="{FF2B5EF4-FFF2-40B4-BE49-F238E27FC236}">
                  <a16:creationId xmlns:a16="http://schemas.microsoft.com/office/drawing/2014/main" id="{E3ED7298-ADFE-4515-991E-9D28A2A32451}"/>
                </a:ext>
              </a:extLst>
            </p:cNvPr>
            <p:cNvSpPr/>
            <p:nvPr/>
          </p:nvSpPr>
          <p:spPr>
            <a:xfrm rot="2700000">
              <a:off x="5998266" y="1739077"/>
              <a:ext cx="741111" cy="1444881"/>
            </a:xfrm>
            <a:prstGeom prst="ellipse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40" name="그룹 139">
              <a:extLst>
                <a:ext uri="{FF2B5EF4-FFF2-40B4-BE49-F238E27FC236}">
                  <a16:creationId xmlns:a16="http://schemas.microsoft.com/office/drawing/2014/main" id="{AB08CDF2-D05A-49C3-A6C2-5B5DDCFF1BB3}"/>
                </a:ext>
              </a:extLst>
            </p:cNvPr>
            <p:cNvGrpSpPr/>
            <p:nvPr/>
          </p:nvGrpSpPr>
          <p:grpSpPr>
            <a:xfrm>
              <a:off x="5574420" y="1701611"/>
              <a:ext cx="1561860" cy="1177337"/>
              <a:chOff x="5574420" y="1701611"/>
              <a:chExt cx="1561860" cy="1177337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27A65F7-E238-4C1F-A620-7D80E91FF593}"/>
                  </a:ext>
                </a:extLst>
              </p:cNvPr>
              <p:cNvSpPr txBox="1"/>
              <p:nvPr/>
            </p:nvSpPr>
            <p:spPr>
              <a:xfrm>
                <a:off x="5574420" y="1727347"/>
                <a:ext cx="1371600" cy="805968"/>
              </a:xfrm>
              <a:prstGeom prst="rect">
                <a:avLst/>
              </a:prstGeom>
              <a:noFill/>
            </p:spPr>
            <p:txBody>
              <a:bodyPr wrap="square" tIns="0" bIns="0">
                <a:spAutoFit/>
              </a:bodyPr>
              <a:lstStyle/>
              <a:p>
                <a:pPr algn="ctr"/>
                <a:r>
                  <a:rPr lang="en-US" altLang="ko-KR" sz="4800" b="1" kern="0" dirty="0">
                    <a:solidFill>
                      <a:srgbClr val="333F50"/>
                    </a:solidFill>
                    <a:latin typeface="+mn-ea"/>
                    <a:ea typeface="+mn-ea"/>
                  </a:rPr>
                  <a:t>3</a:t>
                </a:r>
                <a:endParaRPr lang="ko-KR" altLang="en-US" sz="2400" dirty="0">
                  <a:solidFill>
                    <a:srgbClr val="333F5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2" name="직각 삼각형 141">
                <a:extLst>
                  <a:ext uri="{FF2B5EF4-FFF2-40B4-BE49-F238E27FC236}">
                    <a16:creationId xmlns:a16="http://schemas.microsoft.com/office/drawing/2014/main" id="{C12C5F99-ACF8-48E5-B8E7-02D747A7F5A8}"/>
                  </a:ext>
                </a:extLst>
              </p:cNvPr>
              <p:cNvSpPr/>
              <p:nvPr/>
            </p:nvSpPr>
            <p:spPr>
              <a:xfrm rot="16200000">
                <a:off x="5831455" y="1574123"/>
                <a:ext cx="1177337" cy="1432313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69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3" name="직선 연결선 142">
                <a:extLst>
                  <a:ext uri="{FF2B5EF4-FFF2-40B4-BE49-F238E27FC236}">
                    <a16:creationId xmlns:a16="http://schemas.microsoft.com/office/drawing/2014/main" id="{E9E2EA4E-7DBE-4759-AF28-2CBC8AE6A0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51415" y="2015951"/>
                <a:ext cx="829878" cy="684076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C73B91F6-EEDC-488A-B60E-DA683876D653}"/>
              </a:ext>
            </a:extLst>
          </p:cNvPr>
          <p:cNvSpPr/>
          <p:nvPr/>
        </p:nvSpPr>
        <p:spPr>
          <a:xfrm>
            <a:off x="6615308" y="4684880"/>
            <a:ext cx="2799788" cy="84931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ko-KR" altLang="en-US" b="1" dirty="0">
                <a:solidFill>
                  <a:schemeClr val="tx1"/>
                </a:solidFill>
                <a:latin typeface="+mn-ea"/>
              </a:rPr>
              <a:t>협력사의 매출신장률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30%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이상의 기업으로 성장한 </a:t>
            </a:r>
            <a:r>
              <a:rPr lang="en-US" altLang="ko-KR" b="1" dirty="0">
                <a:solidFill>
                  <a:schemeClr val="tx1"/>
                </a:solidFill>
                <a:latin typeface="+mn-ea"/>
              </a:rPr>
              <a:t>CEO</a:t>
            </a:r>
            <a:r>
              <a:rPr lang="ko-KR" altLang="en-US" b="1" dirty="0">
                <a:solidFill>
                  <a:schemeClr val="tx1"/>
                </a:solidFill>
                <a:latin typeface="+mn-ea"/>
              </a:rPr>
              <a:t> 배출</a:t>
            </a:r>
          </a:p>
        </p:txBody>
      </p:sp>
      <p:sp>
        <p:nvSpPr>
          <p:cNvPr id="70" name="사각형: 둥근 모서리 21">
            <a:extLst>
              <a:ext uri="{FF2B5EF4-FFF2-40B4-BE49-F238E27FC236}">
                <a16:creationId xmlns:a16="http://schemas.microsoft.com/office/drawing/2014/main" id="{C73B91F6-EEDC-488A-B60E-DA683876D653}"/>
              </a:ext>
            </a:extLst>
          </p:cNvPr>
          <p:cNvSpPr/>
          <p:nvPr/>
        </p:nvSpPr>
        <p:spPr>
          <a:xfrm>
            <a:off x="6236072" y="5515524"/>
            <a:ext cx="2982924" cy="4246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indent="-177800" algn="ctr">
              <a:defRPr/>
            </a:pPr>
            <a:r>
              <a:rPr lang="ko-KR" altLang="en-US" sz="1400" b="1" i="1" u="sng" dirty="0">
                <a:solidFill>
                  <a:srgbClr val="333F50"/>
                </a:solidFill>
                <a:latin typeface="+mn-ea"/>
              </a:rPr>
              <a:t>이제 다음 주인공은 당신입니다</a:t>
            </a:r>
            <a:r>
              <a:rPr lang="en-US" altLang="ko-KR" sz="1400" b="1" i="1" u="sng" dirty="0">
                <a:solidFill>
                  <a:srgbClr val="333F50"/>
                </a:solidFill>
                <a:latin typeface="+mn-ea"/>
              </a:rPr>
              <a:t>!</a:t>
            </a:r>
            <a:endParaRPr lang="ko-KR" altLang="en-US" sz="1400" b="1" i="1" u="sng" dirty="0">
              <a:solidFill>
                <a:srgbClr val="333F5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6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531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>
                <a:latin typeface="+mn-ea"/>
                <a:ea typeface="+mn-ea"/>
              </a:rPr>
              <a:t>포스트코로나와</a:t>
            </a:r>
            <a:r>
              <a:rPr lang="ko-KR" altLang="en-US" sz="1600" b="1" dirty="0">
                <a:latin typeface="+mn-ea"/>
                <a:ea typeface="+mn-ea"/>
              </a:rPr>
              <a:t> 직면한 프랜차이즈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71835"/>
            <a:ext cx="5796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+mn-ea"/>
                <a:ea typeface="+mn-ea"/>
              </a:rPr>
              <a:t>“</a:t>
            </a:r>
            <a:r>
              <a:rPr lang="ko-KR" altLang="en-US" b="1" dirty="0">
                <a:latin typeface="+mn-ea"/>
                <a:ea typeface="+mn-ea"/>
              </a:rPr>
              <a:t>사느냐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죽느냐＂ 코로나 위기속에 제대로 배워야 살아남는다</a:t>
            </a:r>
            <a:r>
              <a:rPr lang="en-US" altLang="ko-KR" b="1" dirty="0">
                <a:latin typeface="+mn-ea"/>
                <a:ea typeface="+mn-ea"/>
              </a:rPr>
              <a:t>.</a:t>
            </a:r>
          </a:p>
          <a:p>
            <a:r>
              <a:rPr lang="ko-KR" altLang="en-US" b="1" dirty="0">
                <a:latin typeface="+mn-ea"/>
                <a:ea typeface="+mn-ea"/>
              </a:rPr>
              <a:t>실무자도 놓치고 있는 프랜차이즈 개념부터 변화에 대응하는 경영까지 핵심 강의</a:t>
            </a:r>
          </a:p>
        </p:txBody>
      </p:sp>
      <p:graphicFrame>
        <p:nvGraphicFramePr>
          <p:cNvPr id="24" name="Group 77">
            <a:extLst>
              <a:ext uri="{FF2B5EF4-FFF2-40B4-BE49-F238E27FC236}">
                <a16:creationId xmlns:a16="http://schemas.microsoft.com/office/drawing/2014/main" id="{6D3C28B6-1BB0-419D-B721-EE6A22ED5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790239"/>
              </p:ext>
            </p:extLst>
          </p:nvPr>
        </p:nvGraphicFramePr>
        <p:xfrm>
          <a:off x="232627" y="1473766"/>
          <a:ext cx="9305077" cy="4538096"/>
        </p:xfrm>
        <a:graphic>
          <a:graphicData uri="http://schemas.openxmlformats.org/drawingml/2006/table">
            <a:tbl>
              <a:tblPr/>
              <a:tblGrid>
                <a:gridCol w="517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54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86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8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4880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49">
                <a:tc rowSpan="3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55843" marR="55843" marT="74477" marB="74477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입학식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프랜차이즈 전문가 과정 교육 오리엔테이션 및 입학식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5849" marR="55849" marT="74465" marB="74465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교육담당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30009"/>
                  </a:ext>
                </a:extLst>
              </a:tr>
              <a:tr h="856234"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5843" marR="55843" marT="74477" marB="74477" anchor="ctr" horzOverflow="overflow">
                    <a:lnL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이해와 기획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.Ⅰ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란 무엇인가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?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산업의 이해 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개념 및 특성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단점의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시스템의 유형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가맹본사와 가맹점주의 역할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체인 형태별 개념과 특성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정리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2020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산업동향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맥세스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전수 조사 자료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&gt;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업종에 따른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시스템의 특징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 포맷형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프랜차이징의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탄생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82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시스템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이해와 기획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.Ⅱ</a:t>
                      </a:r>
                      <a:endParaRPr lang="en-US" altLang="en-US" sz="900" b="1" dirty="0"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어떤 장사라도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 될 수 있는가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콘셉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이해 및 시스템 구조 파악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우량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본사가 되는 조건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로열티 체계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화될 수 있는 장사의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가지 전제조건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를 시작하기 전에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시작 후에 확인해야 할 사항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Biz Concept (Development Sys.-</a:t>
                      </a:r>
                      <a:r>
                        <a:rPr kumimoji="1" lang="en-US" altLang="ko-KR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OpeningSys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.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Operation Sys.-Merchandising Sys.-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이해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본사의 절대조건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본사로서 채워야 할 요소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본사로서 성공하는 사내체질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사풍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/CEO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덕목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손쉽게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사업을 전개시키는 것은 큰 상처 원인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로열티 체계 구축을 위한 조건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p.17~41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02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본사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경영론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시스템을 통한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 경영방법 </a:t>
                      </a: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비즈니스의 사회적 책임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(CSR)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비즈니스의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산업론의 방향 매김 사례연구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Biz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기본적 사상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경영이념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사례연구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/FC Biz Vision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은 왜 필요한가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?/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경영전략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본사와 가맹점주의 사회적 책임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(CSR) 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갑질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상생방법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p.42~109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8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경영기획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경영기획의 이해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환경분석에 따른 경영전략수립 및 사업계획수립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실행관리평가 체계도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선정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207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5843" marR="55843" marT="74477" marB="74477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EDE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defRPr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[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특강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]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포스트코로나 시대의 외식시장 전망과 대응 전략 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54829" marR="54829" marT="70350" marB="70350" anchor="ctr" horzOverflow="overflow">
                    <a:lnL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7E6E6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1.5H</a:t>
                      </a: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김태희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ko-KR" alt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829" marR="54829" marT="70350" marB="7035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99666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EEB7004-C18C-4F69-9141-71CE618440B4}"/>
              </a:ext>
            </a:extLst>
          </p:cNvPr>
          <p:cNvSpPr txBox="1"/>
          <p:nvPr/>
        </p:nvSpPr>
        <p:spPr>
          <a:xfrm>
            <a:off x="4965283" y="6162645"/>
            <a:ext cx="44639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FCC47F-D99A-41CA-AF05-2ED2092D8B30}"/>
              </a:ext>
            </a:extLst>
          </p:cNvPr>
          <p:cNvSpPr txBox="1"/>
          <p:nvPr/>
        </p:nvSpPr>
        <p:spPr>
          <a:xfrm>
            <a:off x="1048992" y="6162644"/>
            <a:ext cx="44639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7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 dirty="0" err="1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  <a:endParaRPr lang="ko-KR" altLang="en-US" sz="1000" b="1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 dirty="0" err="1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866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모르면 독이 되는 프랜차이즈 법률부터 법적 분쟁 없는 가맹점 개발 전략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8" y="969497"/>
            <a:ext cx="68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+mn-ea"/>
                <a:ea typeface="+mn-ea"/>
              </a:rPr>
              <a:t>나도 모르게 위반한 가맹사업법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억대 과징금 준비 해 놓으셨나요</a:t>
            </a:r>
            <a:r>
              <a:rPr lang="en-US" altLang="ko-KR" b="1" dirty="0">
                <a:latin typeface="+mn-ea"/>
                <a:ea typeface="+mn-ea"/>
              </a:rPr>
              <a:t>? </a:t>
            </a:r>
          </a:p>
          <a:p>
            <a:r>
              <a:rPr lang="ko-KR" altLang="en-US" b="1" dirty="0">
                <a:latin typeface="+mn-ea"/>
                <a:ea typeface="+mn-ea"/>
              </a:rPr>
              <a:t>제대로 된 가맹사업법을 알고</a:t>
            </a:r>
            <a:r>
              <a:rPr lang="en-US" altLang="ko-KR" b="1" dirty="0">
                <a:latin typeface="+mn-ea"/>
                <a:ea typeface="+mn-ea"/>
              </a:rPr>
              <a:t>, </a:t>
            </a:r>
            <a:r>
              <a:rPr lang="ko-KR" altLang="en-US" b="1" dirty="0">
                <a:latin typeface="+mn-ea"/>
                <a:ea typeface="+mn-ea"/>
              </a:rPr>
              <a:t>분쟁을 예방하는 가맹점 개발부터 객관적 과학적 상권분석까지</a:t>
            </a:r>
            <a:r>
              <a:rPr lang="en-US" altLang="ko-KR" b="1" dirty="0">
                <a:latin typeface="+mn-ea"/>
                <a:ea typeface="+mn-ea"/>
              </a:rPr>
              <a:t>!</a:t>
            </a:r>
            <a:endParaRPr lang="ko-KR" altLang="en-US" b="1" dirty="0">
              <a:latin typeface="+mn-ea"/>
              <a:ea typeface="+mn-ea"/>
            </a:endParaRPr>
          </a:p>
        </p:txBody>
      </p:sp>
      <p:graphicFrame>
        <p:nvGraphicFramePr>
          <p:cNvPr id="17" name="Group 235">
            <a:extLst>
              <a:ext uri="{FF2B5EF4-FFF2-40B4-BE49-F238E27FC236}">
                <a16:creationId xmlns:a16="http://schemas.microsoft.com/office/drawing/2014/main" id="{A36AAEE8-C873-407E-A3B6-1A75331B0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44449"/>
              </p:ext>
            </p:extLst>
          </p:nvPr>
        </p:nvGraphicFramePr>
        <p:xfrm>
          <a:off x="217488" y="1439863"/>
          <a:ext cx="9324973" cy="4645724"/>
        </p:xfrm>
        <a:graphic>
          <a:graphicData uri="http://schemas.openxmlformats.org/drawingml/2006/table">
            <a:tbl>
              <a:tblPr/>
              <a:tblGrid>
                <a:gridCol w="518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72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613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  <a:endParaRPr kumimoji="1" lang="ko-KR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586">
                <a:tc rowSpan="3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ctr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핵심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전술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(13.5H)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Contract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기능</a:t>
                      </a:r>
                    </a:p>
                    <a:p>
                      <a:pPr algn="ctr">
                        <a:defRPr/>
                      </a:pP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의 해석과 이해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가맹사업거래법과 시행령 해석</a:t>
                      </a:r>
                    </a:p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10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정보공개서 및 가맹계약서 설계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6700" algn="l"/>
                        </a:tabLst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계약과 가맹사업법의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제정 및 그 목적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 사업법의 적용범위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기본원칙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가맹사업법의 항목별 해석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가맹계약서 이해 및 설계방법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266700" algn="l"/>
                        </a:tabLst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지속 강화된 가맹사업법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규제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본부 경영시스템으로의 적용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자사 계약서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정보공개서 지참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“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가맹사업노하우 노하우 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70%”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영업지역 설정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예상매출액 자료 서면으로 예비 가맹점주에게 어떻게 제공할 것인가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?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6" marR="36556" marT="45673" marB="45673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719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(17H</a:t>
                      </a:r>
                      <a:r>
                        <a:rPr kumimoji="1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가맹점 개발의 전제 조건과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FC 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개발 기획</a:t>
                      </a:r>
                      <a:endParaRPr lang="en-US" altLang="ko-KR" sz="900" b="1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가맹점 전개전략</a:t>
                      </a:r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)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가맹점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unit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화</a:t>
                      </a:r>
                    </a:p>
                    <a:p>
                      <a:pPr marL="180975" marR="0" lvl="0" indent="-180975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전략</a:t>
                      </a:r>
                    </a:p>
                    <a:p>
                      <a:pPr marL="180975" marR="0" lvl="0" indent="-180975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개발조직 및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(KPI) </a:t>
                      </a:r>
                    </a:p>
                    <a:p>
                      <a:pPr marL="180975" marR="0" lvl="0" indent="-180975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가맹실무패키지 시스템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징벌적 손해배상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노동강도 대비 수익성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가맹상품의 다양성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현황 파악 및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데이터 수집 및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(Collect Data &amp; Analyze)/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결정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개발조직 구성 및 주요업무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/RFC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목표관리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일과 자질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매출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·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수익예측에 대한 본사 대응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개발영업은 시스템으로 일년의 흐름에 따라 진행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전개 이론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가맹점과의 계약까지의 트러블 징벌적 손해배상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징벌적 손해배상에 대한 이해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팀구성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컨설턴트 구성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p.115~144</a:t>
                      </a:r>
                      <a:endParaRPr kumimoji="1" lang="ko-KR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74"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개발실무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 영역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ctr" latinLnBrk="1" hangingPunct="1">
                        <a:lnSpc>
                          <a:spcPts val="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6"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입지∙상권조사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이론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예상매출산정을 위한 영업지역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(T/A)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설정을 위한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Market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조사분석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영업지역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(T/A)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 및 등급조정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/No.1.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입지선정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영업지역설정과 배달상권과의 관계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 상권선정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미팅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6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7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도상연습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객관적 근거 확보를 위한 강사 지도하에 영업지역설정을 위한 상권분석 지도 도상 연습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;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객관적 조사방법 습득</a:t>
                      </a: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발표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팀별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상권선정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122"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개발실무</a:t>
                      </a:r>
                      <a:endParaRPr kumimoji="0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 영역 </a:t>
                      </a:r>
                      <a:r>
                        <a:rPr kumimoji="0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  <a:endParaRPr kumimoji="0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ts val="8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8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현장 실습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강사 지도하에 팀별 현장 상권 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전시간 작성한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단계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발표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선정된 입지에 대한 사업계획서 작성 이론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사업계획서 작성 상권조사기반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매출예측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타당성 검토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선정된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No.1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후보지 임대차계약 권리계약 방법론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5H</a:t>
                      </a: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93663" marR="0" lvl="0" indent="-93663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팀별 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Map</a:t>
                      </a:r>
                    </a:p>
                    <a:p>
                      <a:pPr marL="180975" marR="0" lvl="0" indent="-95250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작업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제출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92075" marR="0" lvl="0" indent="-92075" algn="l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 미팅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3" marR="36553" marT="45652" marB="45652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B6F87B6-7B30-4398-A3A1-FA868C4D305E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7F3698-BC83-4763-88B9-1F7F5572C4ED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7644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1">
            <a:extLst>
              <a:ext uri="{FF2B5EF4-FFF2-40B4-BE49-F238E27FC236}">
                <a16:creationId xmlns:a16="http://schemas.microsoft.com/office/drawing/2014/main" id="{C48FBFFC-7C4D-4CCC-A6C3-CC610335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804275" y="6245225"/>
            <a:ext cx="919163" cy="234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- </a:t>
            </a:r>
            <a:fld id="{340A15C5-EEC1-474F-9E81-AC15641D430B}" type="slidenum">
              <a:rPr lang="en-US" altLang="ko-KR" smtClean="0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pPr/>
              <a:t>8</a:t>
            </a:fld>
            <a:r>
              <a:rPr lang="en-US" altLang="ko-KR">
                <a:latin typeface="바른돋움Pro 2" pitchFamily="18" charset="-127"/>
                <a:ea typeface="굴림" panose="020B0600000101010101" pitchFamily="50" charset="-127"/>
                <a:cs typeface="Arial" panose="020B0604020202020204" pitchFamily="34" charset="0"/>
              </a:rPr>
              <a:t> -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6CC8573-F340-40AE-8A7F-0B73976FB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07963"/>
            <a:ext cx="200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3" tIns="45707" rIns="91413" bIns="45707">
            <a:spAutoFit/>
          </a:bodyPr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r>
              <a:rPr lang="en-US" altLang="ko-KR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Ⅳ. </a:t>
            </a:r>
            <a:r>
              <a:rPr lang="ko-KR" altLang="en-US" sz="1800">
                <a:latin typeface="HY헤드라인M" panose="02030600000101010101" pitchFamily="18" charset="-127"/>
                <a:ea typeface="HY헤드라인M" panose="02030600000101010101" pitchFamily="18" charset="-127"/>
              </a:rPr>
              <a:t>교육 커리큘럼</a:t>
            </a:r>
          </a:p>
        </p:txBody>
      </p:sp>
      <p:sp>
        <p:nvSpPr>
          <p:cNvPr id="43" name="AutoShape 1797">
            <a:extLst>
              <a:ext uri="{FF2B5EF4-FFF2-40B4-BE49-F238E27FC236}">
                <a16:creationId xmlns:a16="http://schemas.microsoft.com/office/drawing/2014/main" id="{3C2D74E9-5B45-4CAA-914B-B4062048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6" y="54801"/>
            <a:ext cx="719137" cy="475952"/>
          </a:xfrm>
          <a:prstGeom prst="homePlate">
            <a:avLst>
              <a:gd name="adj" fmla="val 17334"/>
            </a:avLst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>
              <a:defRPr/>
            </a:pPr>
            <a:r>
              <a:rPr lang="en-US" altLang="ko-KR" sz="1000" b="1" kern="0" dirty="0">
                <a:solidFill>
                  <a:prstClr val="black"/>
                </a:solidFill>
                <a:latin typeface="+mn-ea"/>
                <a:ea typeface="+mn-ea"/>
              </a:rPr>
              <a:t>FC</a:t>
            </a: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핵심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전략 및 </a:t>
            </a:r>
          </a:p>
          <a:p>
            <a:pPr>
              <a:defRPr/>
            </a:pPr>
            <a:r>
              <a:rPr lang="ko-KR" altLang="en-US" sz="1000" b="1" kern="0" dirty="0">
                <a:solidFill>
                  <a:prstClr val="black"/>
                </a:solidFill>
                <a:latin typeface="+mn-ea"/>
                <a:ea typeface="+mn-ea"/>
              </a:rPr>
              <a:t>전술</a:t>
            </a:r>
          </a:p>
        </p:txBody>
      </p:sp>
      <p:sp>
        <p:nvSpPr>
          <p:cNvPr id="44" name="AutoShape 1817">
            <a:extLst>
              <a:ext uri="{FF2B5EF4-FFF2-40B4-BE49-F238E27FC236}">
                <a16:creationId xmlns:a16="http://schemas.microsoft.com/office/drawing/2014/main" id="{5D17BDFA-1446-476A-A5C5-22D300D1C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3" y="54801"/>
            <a:ext cx="719138" cy="475952"/>
          </a:xfrm>
          <a:prstGeom prst="homePlate">
            <a:avLst>
              <a:gd name="adj" fmla="val 17334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개발영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업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(</a:t>
            </a: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출점</a:t>
            </a: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5" name="AutoShape 1818">
            <a:extLst>
              <a:ext uri="{FF2B5EF4-FFF2-40B4-BE49-F238E27FC236}">
                <a16:creationId xmlns:a16="http://schemas.microsoft.com/office/drawing/2014/main" id="{E123D10E-2273-4288-8489-4F2A2760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7978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개점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6" name="AutoShape 1819">
            <a:extLst>
              <a:ext uri="{FF2B5EF4-FFF2-40B4-BE49-F238E27FC236}">
                <a16:creationId xmlns:a16="http://schemas.microsoft.com/office/drawing/2014/main" id="{C002A984-F304-41E0-A5D9-5B75A3ED1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3" y="54801"/>
            <a:ext cx="719138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7" name="AutoShape 1820">
            <a:extLst>
              <a:ext uri="{FF2B5EF4-FFF2-40B4-BE49-F238E27FC236}">
                <a16:creationId xmlns:a16="http://schemas.microsoft.com/office/drawing/2014/main" id="{1A3E970A-440F-4D93-9DEA-3FE16A4E2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7841" y="54801"/>
            <a:ext cx="719137" cy="475952"/>
          </a:xfrm>
          <a:prstGeom prst="homePlate">
            <a:avLst>
              <a:gd name="adj" fmla="val 19226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kern="0">
                <a:solidFill>
                  <a:prstClr val="black"/>
                </a:solidFill>
                <a:latin typeface="+mn-ea"/>
                <a:ea typeface="+mn-ea"/>
              </a:rPr>
              <a:t>지원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48" name="AutoShape 1821">
            <a:extLst>
              <a:ext uri="{FF2B5EF4-FFF2-40B4-BE49-F238E27FC236}">
                <a16:creationId xmlns:a16="http://schemas.microsoft.com/office/drawing/2014/main" id="{00F05FA4-FECF-4252-9FAA-BA4ABFE89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566" y="54801"/>
            <a:ext cx="719137" cy="475952"/>
          </a:xfrm>
          <a:prstGeom prst="homePlate">
            <a:avLst>
              <a:gd name="adj" fmla="val 21118"/>
            </a:avLst>
          </a:prstGeom>
          <a:solidFill>
            <a:sysClr val="window" lastClr="FFFFFF"/>
          </a:solidFill>
          <a:ln w="38100">
            <a:solidFill>
              <a:sysClr val="window" lastClr="FFFFFF">
                <a:lumMod val="75000"/>
              </a:sysClr>
            </a:solidFill>
            <a:miter lim="800000"/>
            <a:headEnd/>
            <a:tailEnd/>
          </a:ln>
        </p:spPr>
        <p:txBody>
          <a:bodyPr wrap="none" lIns="91413" tIns="45707" rIns="91413" bIns="45707" anchor="ctr"/>
          <a:lstStyle>
            <a:lvl1pPr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돋움" panose="020B0600000101010101" pitchFamily="50" charset="-127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MD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kern="0">
                <a:solidFill>
                  <a:prstClr val="black"/>
                </a:solidFill>
                <a:latin typeface="+mn-ea"/>
                <a:ea typeface="+mn-ea"/>
              </a:rPr>
              <a:t>Sys.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FE92D-0823-418A-BE29-5A1304175A15}"/>
              </a:ext>
            </a:extLst>
          </p:cNvPr>
          <p:cNvSpPr txBox="1"/>
          <p:nvPr/>
        </p:nvSpPr>
        <p:spPr>
          <a:xfrm>
            <a:off x="377030" y="658914"/>
            <a:ext cx="7221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latin typeface="+mn-ea"/>
                <a:ea typeface="+mn-ea"/>
              </a:rPr>
              <a:t>포스트코로나 시대</a:t>
            </a:r>
            <a:r>
              <a:rPr lang="en-US" altLang="ko-KR" sz="1600" b="1" dirty="0">
                <a:latin typeface="+mn-ea"/>
                <a:ea typeface="+mn-ea"/>
              </a:rPr>
              <a:t>, </a:t>
            </a:r>
            <a:r>
              <a:rPr lang="ko-KR" altLang="en-US" sz="1600" b="1" dirty="0">
                <a:latin typeface="+mn-ea"/>
                <a:ea typeface="+mn-ea"/>
              </a:rPr>
              <a:t>우수점포를 구축하는 가맹점 개발과 </a:t>
            </a:r>
            <a:r>
              <a:rPr lang="ko-KR" altLang="en-US" sz="1600" b="1" dirty="0" err="1">
                <a:latin typeface="+mn-ea"/>
                <a:ea typeface="+mn-ea"/>
              </a:rPr>
              <a:t>수퍼바이징의</a:t>
            </a:r>
            <a:r>
              <a:rPr lang="ko-KR" altLang="en-US" sz="1600" b="1" dirty="0">
                <a:latin typeface="+mn-ea"/>
                <a:ea typeface="+mn-ea"/>
              </a:rPr>
              <a:t> 정석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7E059C-DD6A-4C9E-A618-2ABAF4DF94C3}"/>
              </a:ext>
            </a:extLst>
          </p:cNvPr>
          <p:cNvSpPr/>
          <p:nvPr/>
        </p:nvSpPr>
        <p:spPr>
          <a:xfrm>
            <a:off x="213677" y="669396"/>
            <a:ext cx="163351" cy="761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84569-59F2-4928-AB8D-765385627EAF}"/>
              </a:ext>
            </a:extLst>
          </p:cNvPr>
          <p:cNvSpPr txBox="1"/>
          <p:nvPr/>
        </p:nvSpPr>
        <p:spPr>
          <a:xfrm>
            <a:off x="377029" y="969497"/>
            <a:ext cx="57966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+mn-ea"/>
                <a:ea typeface="+mn-ea"/>
              </a:rPr>
              <a:t>우수점포를 키우는 힘은 본부의 체계적인 시스템에 의한 가맹점 발굴과</a:t>
            </a:r>
            <a:endParaRPr lang="en-US" altLang="ko-KR" sz="1100" b="1" dirty="0">
              <a:latin typeface="+mn-ea"/>
              <a:ea typeface="+mn-ea"/>
            </a:endParaRPr>
          </a:p>
          <a:p>
            <a:r>
              <a:rPr lang="ko-KR" altLang="en-US" sz="1100" b="1" dirty="0">
                <a:latin typeface="+mn-ea"/>
                <a:ea typeface="+mn-ea"/>
              </a:rPr>
              <a:t>기획부터 실무까지의 </a:t>
            </a:r>
            <a:r>
              <a:rPr lang="ko-KR" altLang="en-US" sz="1100" b="1" dirty="0" err="1">
                <a:latin typeface="+mn-ea"/>
                <a:ea typeface="+mn-ea"/>
              </a:rPr>
              <a:t>수퍼바이저의</a:t>
            </a:r>
            <a:r>
              <a:rPr lang="ko-KR" altLang="en-US" sz="1100" b="1" dirty="0">
                <a:latin typeface="+mn-ea"/>
                <a:ea typeface="+mn-ea"/>
              </a:rPr>
              <a:t> 점포 업무의 이해</a:t>
            </a:r>
          </a:p>
        </p:txBody>
      </p:sp>
      <p:graphicFrame>
        <p:nvGraphicFramePr>
          <p:cNvPr id="14" name="Group 82">
            <a:extLst>
              <a:ext uri="{FF2B5EF4-FFF2-40B4-BE49-F238E27FC236}">
                <a16:creationId xmlns:a16="http://schemas.microsoft.com/office/drawing/2014/main" id="{22C1A44F-6227-4ACF-839C-3496CC716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72797"/>
              </p:ext>
            </p:extLst>
          </p:nvPr>
        </p:nvGraphicFramePr>
        <p:xfrm>
          <a:off x="213677" y="1452264"/>
          <a:ext cx="9328786" cy="4753846"/>
        </p:xfrm>
        <a:graphic>
          <a:graphicData uri="http://schemas.openxmlformats.org/drawingml/2006/table">
            <a:tbl>
              <a:tblPr/>
              <a:tblGrid>
                <a:gridCol w="519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24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5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2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203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교육과목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주요강의내용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세부교육내용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교육내용설명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강사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준비</a:t>
                      </a:r>
                      <a:r>
                        <a:rPr kumimoji="1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과제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4137">
                <a:tc rowSpan="3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주차</a:t>
                      </a:r>
                      <a:endParaRPr kumimoji="1" lang="ko-KR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Ⅰ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프랜차이즈 전용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Sys. (17H)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개발</a:t>
                      </a:r>
                      <a:b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발굴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전략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사업 규모별  가맹점 발굴 전략</a:t>
                      </a:r>
                    </a:p>
                    <a:p>
                      <a:pPr marL="180975" marR="0" lvl="0" indent="-180975" algn="l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9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개발 및 홍보 실무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발굴전략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고객설정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가맹점발굴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-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 전개전략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홍보 및 광고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인터넷에 의한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Mass MKT./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개별설득에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의한 적극적 현장모집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/RFC Skill 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Book/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창업 강좌 및 협력자 활용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>
                          <a:tab pos="85725" algn="l"/>
                        </a:tabLst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허위과장정보제공 유형과 대응방법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2075" marR="0" lvl="0" indent="-92075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팀프로젝트미팅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084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Ⅱ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개점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Sys.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구축</a:t>
                      </a: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(3H)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개점기획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실무</a:t>
                      </a: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업무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Flow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및 개점 업무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lang="en-US" altLang="ko-KR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※</a:t>
                      </a:r>
                      <a:r>
                        <a:rPr lang="ko-KR" altLang="en-US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선정된 </a:t>
                      </a:r>
                      <a:r>
                        <a:rPr lang="en-US" altLang="ko-KR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No.1</a:t>
                      </a:r>
                      <a:r>
                        <a:rPr lang="ko-KR" altLang="en-US" sz="900" b="1" u="sng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입지 개점 진행하기</a:t>
                      </a:r>
                      <a:endParaRPr kumimoji="1" lang="en-US" altLang="ko-KR" sz="9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담당자의 역할 및 임무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Flow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이해하기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점포운영계획서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매뉴얼 작성실무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개점지도방법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피드백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 구축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인수인계의 중요성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본부에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All-in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한 가맹점주 심리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김문명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전문가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kumimoji="1" lang="ko-KR" alt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</a:t>
                      </a:r>
                      <a:r>
                        <a:rPr kumimoji="1" lang="en-US" altLang="ko-KR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kumimoji="1" lang="ko-KR" altLang="en-US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93663" marR="0" lvl="0" indent="-93663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1" lang="ko-KR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프랜차이즈경영론</a:t>
                      </a:r>
                      <a:r>
                        <a:rPr kumimoji="1" lang="en-US" altLang="ko-K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ea"/>
                          <a:ea typeface="+mn-ea"/>
                        </a:rPr>
                        <a:t>p.115~144</a:t>
                      </a:r>
                      <a:endParaRPr kumimoji="1" lang="ko-KR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554002"/>
                  </a:ext>
                </a:extLst>
              </a:tr>
              <a:tr h="669562"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DE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marL="36557" marR="36557" marT="70338" marB="70338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점포운영계획서 작성실무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개발시스템에서 선정한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No.1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입지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점포의 운영계획서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작성하기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just" defTabSz="946150" rtl="0" eaLnBrk="1" fontAlgn="base" latinLnBrk="1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본부의 의무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 “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이렇게 점포 운영하시면 </a:t>
                      </a:r>
                      <a:r>
                        <a:rPr kumimoji="1" lang="ko-KR" altLang="en-US" sz="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성공합니다＂라는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점포운영 노하우 제공서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1H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base" latinLnBrk="1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557" marR="36557" marT="70346" marB="70346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0245250"/>
                  </a:ext>
                </a:extLst>
              </a:tr>
              <a:tr h="730635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1000" b="1" dirty="0">
                          <a:latin typeface="+mn-ea"/>
                          <a:ea typeface="+mn-ea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(13H)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이익창출을 위한</a:t>
                      </a:r>
                      <a:endParaRPr lang="en-US" altLang="ko-KR" sz="900" b="1" i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i="0" dirty="0" err="1">
                          <a:latin typeface="+mn-ea"/>
                          <a:ea typeface="+mn-ea"/>
                        </a:rPr>
                        <a:t>수퍼바이저</a:t>
                      </a:r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 </a:t>
                      </a:r>
                      <a:endParaRPr lang="en-US" altLang="ko-KR" sz="900" b="1" i="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900" b="1" i="0" dirty="0">
                          <a:latin typeface="+mn-ea"/>
                          <a:ea typeface="+mn-ea"/>
                        </a:rPr>
                        <a:t>시스템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본질과 기능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SV=Supervisor</a:t>
                      </a:r>
                      <a:endParaRPr kumimoji="1" lang="ko-KR" alt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관계 결속이 가맹점의 장기 지향성에 미치는 영향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Mission &amp; Mind, 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자격요건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가맹점 관리 기본 프로세스와 툴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(Tool)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기능에 대한 이해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 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활동 성공을  위하여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2H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900" b="1" dirty="0">
                          <a:latin typeface="+mn-ea"/>
                          <a:ea typeface="+mn-ea"/>
                        </a:rPr>
                        <a:t>서민교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635">
                <a:tc vMerge="1">
                  <a:txBody>
                    <a:bodyPr/>
                    <a:lstStyle/>
                    <a:p>
                      <a:pPr marL="0" marR="0" lvl="0" indent="0" algn="ctr" defTabSz="729417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주차</a:t>
                      </a: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FC 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시스템</a:t>
                      </a: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Ⅲ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운영시스템</a:t>
                      </a: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구축</a:t>
                      </a:r>
                    </a:p>
                    <a:p>
                      <a:pPr marL="0" marR="0" lvl="0" indent="0" algn="ctr" defTabSz="946150" rtl="0" eaLnBrk="1" fontAlgn="t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(13H)</a:t>
                      </a:r>
                      <a:endParaRPr kumimoji="1" lang="en-US" altLang="ko-K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36470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729417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094125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458834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1823542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188251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2552959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2917668" algn="l" defTabSz="729417" rtl="0" eaLnBrk="1" latinLnBrk="1" hangingPunct="1">
                        <a:defRPr sz="1436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900" b="1" i="0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defTabSz="94615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운영관리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의 컨설팅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Tool=[CRS(Customer Readiness Survey)]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평가를 통한 매출 활성화 방안 </a:t>
                      </a:r>
                      <a:endParaRPr kumimoji="1" lang="en-US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  <a:defRPr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지도 방법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점포직원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스태프 전략화 지도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커뮤니케이션 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  <a:p>
                      <a:pPr marL="180975" marR="0" lvl="0" indent="-180975" algn="l" defTabSz="94615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arenR"/>
                        <a:tabLst/>
                      </a:pP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SV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계수로 보는 점포관리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점포 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Data </a:t>
                      </a:r>
                      <a:r>
                        <a:rPr kumimoji="1" lang="ko-KR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정보분석</a:t>
                      </a:r>
                      <a:r>
                        <a:rPr kumimoji="1" lang="en-US" altLang="ko-KR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554" marR="36554" marT="70284" marB="70284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b="1" dirty="0">
                          <a:latin typeface="+mn-ea"/>
                          <a:ea typeface="+mn-ea"/>
                        </a:rPr>
                        <a:t>3H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1" dirty="0" err="1">
                          <a:latin typeface="+mn-ea"/>
                          <a:ea typeface="+mn-ea"/>
                        </a:rPr>
                        <a:t>서민교</a:t>
                      </a:r>
                      <a:endParaRPr lang="ko-KR" altLang="en-US" sz="900" b="1" dirty="0"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l" defTabSz="946150" rtl="0" eaLnBrk="1" fontAlgn="t" latinLnBrk="1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1" lang="ko-KR" altLang="ko-K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36554" marR="36554" marT="70311" marB="70311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3BE4FF5-9C8C-4A4C-A6A0-260587FA149A}"/>
              </a:ext>
            </a:extLst>
          </p:cNvPr>
          <p:cNvSpPr txBox="1"/>
          <p:nvPr/>
        </p:nvSpPr>
        <p:spPr>
          <a:xfrm>
            <a:off x="6590704" y="6162645"/>
            <a:ext cx="283856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700" b="1" dirty="0">
                <a:latin typeface="+mn-ea"/>
                <a:ea typeface="+mn-ea"/>
              </a:rPr>
              <a:t>※</a:t>
            </a:r>
            <a:r>
              <a:rPr lang="ko-KR" altLang="en-US" sz="700" b="1" dirty="0">
                <a:latin typeface="+mn-ea"/>
                <a:ea typeface="+mn-ea"/>
              </a:rPr>
              <a:t>스케쥴 및 강사현황에 따라 커리큘럼이 변동 될 수 있습니다</a:t>
            </a:r>
            <a:r>
              <a:rPr lang="en-US" altLang="ko-KR" sz="700" b="1" dirty="0">
                <a:latin typeface="+mn-ea"/>
                <a:ea typeface="+mn-ea"/>
              </a:rPr>
              <a:t>.</a:t>
            </a:r>
            <a:endParaRPr lang="ko-KR" altLang="en-US" sz="700" b="1" dirty="0">
              <a:latin typeface="+mn-ea"/>
              <a:ea typeface="+mn-e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7E4AE1-EB4E-4BE6-BC5C-4530CE229A8A}"/>
              </a:ext>
            </a:extLst>
          </p:cNvPr>
          <p:cNvSpPr txBox="1"/>
          <p:nvPr/>
        </p:nvSpPr>
        <p:spPr>
          <a:xfrm>
            <a:off x="1048993" y="6162644"/>
            <a:ext cx="190530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latin typeface="+mn-ea"/>
                <a:ea typeface="+mn-ea"/>
              </a:rPr>
              <a:t>*FC = Franchise / </a:t>
            </a:r>
            <a:r>
              <a:rPr lang="ko-KR" altLang="en-US" sz="700" b="1" dirty="0">
                <a:latin typeface="+mn-ea"/>
                <a:ea typeface="+mn-ea"/>
              </a:rPr>
              <a:t>프랜차이즈</a:t>
            </a:r>
            <a:r>
              <a:rPr lang="en-US" altLang="ko-KR" sz="700" b="1" dirty="0">
                <a:latin typeface="+mn-ea"/>
                <a:ea typeface="+mn-ea"/>
              </a:rPr>
              <a:t> </a:t>
            </a:r>
            <a:endParaRPr lang="ko-KR" altLang="en-US" sz="7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6726297"/>
      </p:ext>
    </p:extLst>
  </p:cSld>
  <p:clrMapOvr>
    <a:masterClrMapping/>
  </p:clrMapOvr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884238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돋움" pitchFamily="50" charset="-127"/>
          </a:defRPr>
        </a:defPPr>
      </a:lstStyle>
    </a:lnDef>
  </a:objectDefaults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6943</TotalTime>
  <Words>4472</Words>
  <Application>Microsoft Office PowerPoint</Application>
  <PresentationFormat>사용자 지정</PresentationFormat>
  <Paragraphs>878</Paragraphs>
  <Slides>19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34" baseType="lpstr">
      <vt:lpstr>HY그래픽M</vt:lpstr>
      <vt:lpstr>Arial</vt:lpstr>
      <vt:lpstr>굴림</vt:lpstr>
      <vt:lpstr>Agency FB</vt:lpstr>
      <vt:lpstr>Wingdings</vt:lpstr>
      <vt:lpstr>HY헤드라인M</vt:lpstr>
      <vt:lpstr>맑은 고딕</vt:lpstr>
      <vt:lpstr>바른돋움Pro 2</vt:lpstr>
      <vt:lpstr>HY견고딕</vt:lpstr>
      <vt:lpstr>돋움</vt:lpstr>
      <vt:lpstr>Times New Roman</vt:lpstr>
      <vt:lpstr>Segoe Script</vt:lpstr>
      <vt:lpstr>1_기본 디자인</vt:lpstr>
      <vt:lpstr>Office 테마</vt:lpstr>
      <vt:lpstr>Chart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보광 훼미리마트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프렌차이즈가맹모집</dc:title>
  <dc:creator>장영생</dc:creator>
  <cp:lastModifiedBy>user</cp:lastModifiedBy>
  <cp:revision>475</cp:revision>
  <cp:lastPrinted>2021-01-07T06:55:30Z</cp:lastPrinted>
  <dcterms:created xsi:type="dcterms:W3CDTF">2004-09-29T05:44:00Z</dcterms:created>
  <dcterms:modified xsi:type="dcterms:W3CDTF">2021-07-08T08:23:40Z</dcterms:modified>
</cp:coreProperties>
</file>