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57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CDD9"/>
    <a:srgbClr val="FF9933"/>
    <a:srgbClr val="3A929C"/>
    <a:srgbClr val="DFF1F5"/>
    <a:srgbClr val="7EAF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1" d="100"/>
          <a:sy n="81" d="100"/>
        </p:scale>
        <p:origin x="3018" y="108"/>
      </p:cViewPr>
      <p:guideLst>
        <p:guide orient="horz" pos="2857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62AA-2B4E-4680-ADA4-B2DE13F9F4CD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5DC97-0614-4CDF-9ED6-A79BD6C6B9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0875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62AA-2B4E-4680-ADA4-B2DE13F9F4CD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5DC97-0614-4CDF-9ED6-A79BD6C6B9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9227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62AA-2B4E-4680-ADA4-B2DE13F9F4CD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5DC97-0614-4CDF-9ED6-A79BD6C6B9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1347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62AA-2B4E-4680-ADA4-B2DE13F9F4CD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5DC97-0614-4CDF-9ED6-A79BD6C6B9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968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62AA-2B4E-4680-ADA4-B2DE13F9F4CD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5DC97-0614-4CDF-9ED6-A79BD6C6B9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895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62AA-2B4E-4680-ADA4-B2DE13F9F4CD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5DC97-0614-4CDF-9ED6-A79BD6C6B9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1519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62AA-2B4E-4680-ADA4-B2DE13F9F4CD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5DC97-0614-4CDF-9ED6-A79BD6C6B9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216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62AA-2B4E-4680-ADA4-B2DE13F9F4CD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5DC97-0614-4CDF-9ED6-A79BD6C6B9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1079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62AA-2B4E-4680-ADA4-B2DE13F9F4CD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5DC97-0614-4CDF-9ED6-A79BD6C6B9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2269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62AA-2B4E-4680-ADA4-B2DE13F9F4CD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5DC97-0614-4CDF-9ED6-A79BD6C6B9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4017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62AA-2B4E-4680-ADA4-B2DE13F9F4CD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5DC97-0614-4CDF-9ED6-A79BD6C6B9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1806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862AA-2B4E-4680-ADA4-B2DE13F9F4CD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5DC97-0614-4CDF-9ED6-A79BD6C6B9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8194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9836BB7-6160-41AC-9675-438FC922EA01}"/>
              </a:ext>
            </a:extLst>
          </p:cNvPr>
          <p:cNvSpPr txBox="1"/>
          <p:nvPr/>
        </p:nvSpPr>
        <p:spPr>
          <a:xfrm>
            <a:off x="351263" y="1315563"/>
            <a:ext cx="369987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500" dirty="0">
                <a:latin typeface="a시월구일3" panose="02020600000000000000" pitchFamily="18" charset="-127"/>
                <a:ea typeface="a시월구일3" panose="02020600000000000000" pitchFamily="18" charset="-127"/>
              </a:rPr>
              <a:t>프랜차이즈</a:t>
            </a:r>
            <a:endParaRPr lang="en-US" altLang="ko-KR" sz="3500" dirty="0">
              <a:latin typeface="a시월구일3" panose="02020600000000000000" pitchFamily="18" charset="-127"/>
              <a:ea typeface="a시월구일3" panose="02020600000000000000" pitchFamily="18" charset="-127"/>
            </a:endParaRPr>
          </a:p>
          <a:p>
            <a:r>
              <a:rPr lang="ko-KR" altLang="en-US" sz="3500" dirty="0">
                <a:latin typeface="a시월구일3" panose="02020600000000000000" pitchFamily="18" charset="-127"/>
                <a:ea typeface="a시월구일3" panose="02020600000000000000" pitchFamily="18" charset="-127"/>
              </a:rPr>
              <a:t>세무 이해를 위한 </a:t>
            </a:r>
            <a:r>
              <a:rPr lang="en-US" altLang="ko-KR" sz="3500" dirty="0">
                <a:latin typeface="a시월구일3" panose="02020600000000000000" pitchFamily="18" charset="-127"/>
                <a:ea typeface="a시월구일3" panose="02020600000000000000" pitchFamily="18" charset="-127"/>
              </a:rPr>
              <a:t>FC </a:t>
            </a:r>
            <a:r>
              <a:rPr lang="ko-KR" altLang="en-US" sz="3500" dirty="0">
                <a:latin typeface="a시월구일3" panose="02020600000000000000" pitchFamily="18" charset="-127"/>
                <a:ea typeface="a시월구일3" panose="02020600000000000000" pitchFamily="18" charset="-127"/>
              </a:rPr>
              <a:t>시스템 교육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431DEC48-EF82-4A5E-996A-29A9DB5B9A6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898" b="99659" l="7606" r="97183">
                        <a14:foregroundMark x1="7887" y1="76792" x2="9859" y2="65188"/>
                        <a14:foregroundMark x1="61690" y1="61433" x2="57465" y2="44027"/>
                        <a14:foregroundMark x1="57465" y1="44027" x2="54930" y2="39932"/>
                        <a14:foregroundMark x1="52394" y1="52560" x2="55493" y2="25939"/>
                        <a14:foregroundMark x1="76338" y1="53242" x2="75493" y2="24232"/>
                        <a14:foregroundMark x1="75775" y1="75085" x2="87042" y2="79522"/>
                        <a14:foregroundMark x1="87606" y1="65188" x2="96338" y2="70307"/>
                        <a14:foregroundMark x1="84789" y1="64505" x2="90423" y2="59386"/>
                        <a14:foregroundMark x1="56901" y1="86348" x2="58873" y2="99659"/>
                        <a14:foregroundMark x1="92958" y1="61775" x2="97183" y2="68601"/>
                      </a14:backgroundRemoval>
                    </a14:imgEffect>
                  </a14:imgLayer>
                </a14:imgProps>
              </a:ext>
            </a:extLst>
          </a:blip>
          <a:srcRect r="5859"/>
          <a:stretch/>
        </p:blipFill>
        <p:spPr>
          <a:xfrm>
            <a:off x="3657600" y="-34408"/>
            <a:ext cx="3200400" cy="2805856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C58476B0-812D-4EB0-869C-89D22E3F914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757" b="24145"/>
          <a:stretch/>
        </p:blipFill>
        <p:spPr>
          <a:xfrm>
            <a:off x="229429" y="280108"/>
            <a:ext cx="1421571" cy="533400"/>
          </a:xfrm>
          <a:prstGeom prst="rect">
            <a:avLst/>
          </a:prstGeom>
        </p:spPr>
      </p:pic>
      <p:sp>
        <p:nvSpPr>
          <p:cNvPr id="8" name="직사각형 7">
            <a:extLst>
              <a:ext uri="{FF2B5EF4-FFF2-40B4-BE49-F238E27FC236}">
                <a16:creationId xmlns:a16="http://schemas.microsoft.com/office/drawing/2014/main" id="{B385D7B5-C8A5-4DCF-B67B-9A33FA569EF4}"/>
              </a:ext>
            </a:extLst>
          </p:cNvPr>
          <p:cNvSpPr/>
          <p:nvPr/>
        </p:nvSpPr>
        <p:spPr>
          <a:xfrm>
            <a:off x="387194" y="3066469"/>
            <a:ext cx="5770137" cy="45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>
                <a:solidFill>
                  <a:schemeClr val="tx1"/>
                </a:solidFill>
                <a:latin typeface="a시월구일2" panose="02020600000000000000" pitchFamily="18" charset="-127"/>
                <a:ea typeface="a시월구일2" panose="02020600000000000000" pitchFamily="18" charset="-127"/>
              </a:rPr>
              <a:t>2020. 9.</a:t>
            </a:r>
            <a:r>
              <a:rPr lang="ko-KR" altLang="en-US" dirty="0">
                <a:solidFill>
                  <a:schemeClr val="tx1"/>
                </a:solidFill>
                <a:latin typeface="a시월구일2" panose="02020600000000000000" pitchFamily="18" charset="-127"/>
                <a:ea typeface="a시월구일2" panose="02020600000000000000" pitchFamily="18" charset="-127"/>
              </a:rPr>
              <a:t> </a:t>
            </a:r>
            <a:r>
              <a:rPr lang="en-US" altLang="ko-KR" dirty="0">
                <a:solidFill>
                  <a:schemeClr val="tx1"/>
                </a:solidFill>
                <a:latin typeface="a시월구일2" panose="02020600000000000000" pitchFamily="18" charset="-127"/>
                <a:ea typeface="a시월구일2" panose="02020600000000000000" pitchFamily="18" charset="-127"/>
              </a:rPr>
              <a:t>16(</a:t>
            </a:r>
            <a:r>
              <a:rPr lang="ko-KR" altLang="en-US" dirty="0">
                <a:solidFill>
                  <a:schemeClr val="tx1"/>
                </a:solidFill>
                <a:latin typeface="a시월구일2" panose="02020600000000000000" pitchFamily="18" charset="-127"/>
                <a:ea typeface="a시월구일2" panose="02020600000000000000" pitchFamily="18" charset="-127"/>
              </a:rPr>
              <a:t>수</a:t>
            </a:r>
            <a:r>
              <a:rPr lang="en-US" altLang="ko-KR" dirty="0">
                <a:solidFill>
                  <a:schemeClr val="tx1"/>
                </a:solidFill>
                <a:latin typeface="a시월구일2" panose="02020600000000000000" pitchFamily="18" charset="-127"/>
                <a:ea typeface="a시월구일2" panose="02020600000000000000" pitchFamily="18" charset="-127"/>
              </a:rPr>
              <a:t>)~17(</a:t>
            </a:r>
            <a:r>
              <a:rPr lang="ko-KR" altLang="en-US" dirty="0">
                <a:solidFill>
                  <a:schemeClr val="tx1"/>
                </a:solidFill>
                <a:latin typeface="a시월구일2" panose="02020600000000000000" pitchFamily="18" charset="-127"/>
                <a:ea typeface="a시월구일2" panose="02020600000000000000" pitchFamily="18" charset="-127"/>
              </a:rPr>
              <a:t>목</a:t>
            </a:r>
            <a:r>
              <a:rPr lang="en-US" altLang="ko-KR" dirty="0">
                <a:solidFill>
                  <a:schemeClr val="tx1"/>
                </a:solidFill>
                <a:latin typeface="a시월구일2" panose="02020600000000000000" pitchFamily="18" charset="-127"/>
                <a:ea typeface="a시월구일2" panose="02020600000000000000" pitchFamily="18" charset="-127"/>
              </a:rPr>
              <a:t>) </a:t>
            </a:r>
            <a:r>
              <a:rPr lang="ko-KR" altLang="en-US" dirty="0">
                <a:solidFill>
                  <a:schemeClr val="tx1"/>
                </a:solidFill>
                <a:latin typeface="a시월구일2" panose="02020600000000000000" pitchFamily="18" charset="-127"/>
                <a:ea typeface="a시월구일2" panose="02020600000000000000" pitchFamily="18" charset="-127"/>
              </a:rPr>
              <a:t>오전 </a:t>
            </a:r>
            <a:r>
              <a:rPr lang="en-US" altLang="ko-KR" dirty="0">
                <a:solidFill>
                  <a:schemeClr val="tx1"/>
                </a:solidFill>
                <a:latin typeface="a시월구일2" panose="02020600000000000000" pitchFamily="18" charset="-127"/>
                <a:ea typeface="a시월구일2" panose="02020600000000000000" pitchFamily="18" charset="-127"/>
              </a:rPr>
              <a:t>10:00~18:00 (</a:t>
            </a:r>
            <a:r>
              <a:rPr lang="ko-KR" altLang="en-US" dirty="0">
                <a:solidFill>
                  <a:schemeClr val="tx1"/>
                </a:solidFill>
                <a:latin typeface="a시월구일2" panose="02020600000000000000" pitchFamily="18" charset="-127"/>
                <a:ea typeface="a시월구일2" panose="02020600000000000000" pitchFamily="18" charset="-127"/>
              </a:rPr>
              <a:t>총</a:t>
            </a:r>
            <a:r>
              <a:rPr lang="en-US" altLang="ko-KR" dirty="0">
                <a:solidFill>
                  <a:schemeClr val="tx1"/>
                </a:solidFill>
                <a:latin typeface="a시월구일2" panose="02020600000000000000" pitchFamily="18" charset="-127"/>
                <a:ea typeface="a시월구일2" panose="02020600000000000000" pitchFamily="18" charset="-127"/>
              </a:rPr>
              <a:t>2</a:t>
            </a:r>
            <a:r>
              <a:rPr lang="ko-KR" altLang="en-US" dirty="0">
                <a:solidFill>
                  <a:schemeClr val="tx1"/>
                </a:solidFill>
                <a:latin typeface="a시월구일2" panose="02020600000000000000" pitchFamily="18" charset="-127"/>
                <a:ea typeface="a시월구일2" panose="02020600000000000000" pitchFamily="18" charset="-127"/>
              </a:rPr>
              <a:t>일</a:t>
            </a:r>
            <a:r>
              <a:rPr lang="en-US" altLang="ko-KR" dirty="0">
                <a:solidFill>
                  <a:schemeClr val="tx1"/>
                </a:solidFill>
                <a:latin typeface="a시월구일2" panose="02020600000000000000" pitchFamily="18" charset="-127"/>
                <a:ea typeface="a시월구일2" panose="02020600000000000000" pitchFamily="18" charset="-127"/>
              </a:rPr>
              <a:t>)</a:t>
            </a:r>
            <a:endParaRPr lang="ko-KR" altLang="en-US" dirty="0">
              <a:solidFill>
                <a:schemeClr val="tx1"/>
              </a:solidFill>
              <a:latin typeface="a시월구일2" panose="02020600000000000000" pitchFamily="18" charset="-127"/>
              <a:ea typeface="a시월구일2" panose="02020600000000000000" pitchFamily="18" charset="-127"/>
            </a:endParaRPr>
          </a:p>
        </p:txBody>
      </p:sp>
      <p:sp>
        <p:nvSpPr>
          <p:cNvPr id="9" name="사각형: 둥근 모서리 8">
            <a:extLst>
              <a:ext uri="{FF2B5EF4-FFF2-40B4-BE49-F238E27FC236}">
                <a16:creationId xmlns:a16="http://schemas.microsoft.com/office/drawing/2014/main" id="{87B853E2-1E7C-41B9-A30E-E7DCAB6DF972}"/>
              </a:ext>
            </a:extLst>
          </p:cNvPr>
          <p:cNvSpPr/>
          <p:nvPr/>
        </p:nvSpPr>
        <p:spPr>
          <a:xfrm>
            <a:off x="351263" y="841829"/>
            <a:ext cx="2624166" cy="365112"/>
          </a:xfrm>
          <a:prstGeom prst="round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latin typeface="a시월구일2" panose="02020600000000000000" pitchFamily="18" charset="-127"/>
                <a:ea typeface="a시월구일2" panose="02020600000000000000" pitchFamily="18" charset="-127"/>
              </a:rPr>
              <a:t>국세청 조사관대상 강의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B6143233-0C0B-489B-B7ED-0E3F1CDE01CE}"/>
              </a:ext>
            </a:extLst>
          </p:cNvPr>
          <p:cNvSpPr/>
          <p:nvPr/>
        </p:nvSpPr>
        <p:spPr>
          <a:xfrm>
            <a:off x="387193" y="3361490"/>
            <a:ext cx="5770137" cy="45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err="1">
                <a:solidFill>
                  <a:schemeClr val="tx1"/>
                </a:solidFill>
                <a:latin typeface="a시월구일2" panose="02020600000000000000" pitchFamily="18" charset="-127"/>
                <a:ea typeface="a시월구일2" panose="02020600000000000000" pitchFamily="18" charset="-127"/>
              </a:rPr>
              <a:t>맥세스교육장</a:t>
            </a:r>
            <a:r>
              <a:rPr lang="en-US" altLang="ko-KR" dirty="0">
                <a:solidFill>
                  <a:schemeClr val="tx1"/>
                </a:solidFill>
                <a:latin typeface="a시월구일2" panose="02020600000000000000" pitchFamily="18" charset="-127"/>
                <a:ea typeface="a시월구일2" panose="02020600000000000000" pitchFamily="18" charset="-127"/>
              </a:rPr>
              <a:t>(</a:t>
            </a:r>
            <a:r>
              <a:rPr lang="ko-KR" altLang="en-US" dirty="0">
                <a:solidFill>
                  <a:schemeClr val="tx1"/>
                </a:solidFill>
                <a:latin typeface="a시월구일2" panose="02020600000000000000" pitchFamily="18" charset="-127"/>
                <a:ea typeface="a시월구일2" panose="02020600000000000000" pitchFamily="18" charset="-127"/>
              </a:rPr>
              <a:t>서울 종로구 종로</a:t>
            </a:r>
            <a:r>
              <a:rPr lang="en-US" altLang="ko-KR" dirty="0">
                <a:solidFill>
                  <a:schemeClr val="tx1"/>
                </a:solidFill>
                <a:latin typeface="a시월구일2" panose="02020600000000000000" pitchFamily="18" charset="-127"/>
                <a:ea typeface="a시월구일2" panose="02020600000000000000" pitchFamily="18" charset="-127"/>
              </a:rPr>
              <a:t>8</a:t>
            </a:r>
            <a:r>
              <a:rPr lang="ko-KR" altLang="en-US" dirty="0">
                <a:solidFill>
                  <a:schemeClr val="tx1"/>
                </a:solidFill>
                <a:latin typeface="a시월구일2" panose="02020600000000000000" pitchFamily="18" charset="-127"/>
                <a:ea typeface="a시월구일2" panose="02020600000000000000" pitchFamily="18" charset="-127"/>
              </a:rPr>
              <a:t>길 </a:t>
            </a:r>
            <a:r>
              <a:rPr lang="en-US" altLang="ko-KR" dirty="0">
                <a:solidFill>
                  <a:schemeClr val="tx1"/>
                </a:solidFill>
                <a:latin typeface="a시월구일2" panose="02020600000000000000" pitchFamily="18" charset="-127"/>
                <a:ea typeface="a시월구일2" panose="02020600000000000000" pitchFamily="18" charset="-127"/>
              </a:rPr>
              <a:t>17, 3</a:t>
            </a:r>
            <a:r>
              <a:rPr lang="ko-KR" altLang="en-US" dirty="0">
                <a:solidFill>
                  <a:schemeClr val="tx1"/>
                </a:solidFill>
                <a:latin typeface="a시월구일2" panose="02020600000000000000" pitchFamily="18" charset="-127"/>
                <a:ea typeface="a시월구일2" panose="02020600000000000000" pitchFamily="18" charset="-127"/>
              </a:rPr>
              <a:t>층</a:t>
            </a:r>
            <a:r>
              <a:rPr lang="en-US" altLang="ko-KR" dirty="0">
                <a:solidFill>
                  <a:schemeClr val="tx1"/>
                </a:solidFill>
                <a:latin typeface="a시월구일2" panose="02020600000000000000" pitchFamily="18" charset="-127"/>
                <a:ea typeface="a시월구일2" panose="02020600000000000000" pitchFamily="18" charset="-127"/>
              </a:rPr>
              <a:t>)</a:t>
            </a:r>
            <a:endParaRPr lang="ko-KR" altLang="en-US" dirty="0">
              <a:solidFill>
                <a:schemeClr val="tx1"/>
              </a:solidFill>
              <a:latin typeface="a시월구일2" panose="02020600000000000000" pitchFamily="18" charset="-127"/>
              <a:ea typeface="a시월구일2" panose="02020600000000000000" pitchFamily="18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AA9DD919-DEF1-4379-9029-DBA55653E53F}"/>
              </a:ext>
            </a:extLst>
          </p:cNvPr>
          <p:cNvSpPr/>
          <p:nvPr/>
        </p:nvSpPr>
        <p:spPr>
          <a:xfrm>
            <a:off x="505302" y="4194184"/>
            <a:ext cx="6001435" cy="4707875"/>
          </a:xfrm>
          <a:prstGeom prst="rect">
            <a:avLst/>
          </a:prstGeom>
          <a:noFill/>
          <a:ln w="19050">
            <a:solidFill>
              <a:srgbClr val="7EAF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ko-KR" dirty="0"/>
          </a:p>
          <a:p>
            <a:endParaRPr lang="ko-KR" altLang="en-US" dirty="0"/>
          </a:p>
        </p:txBody>
      </p:sp>
      <p:sp>
        <p:nvSpPr>
          <p:cNvPr id="16" name="화살표: 오른쪽 15">
            <a:extLst>
              <a:ext uri="{FF2B5EF4-FFF2-40B4-BE49-F238E27FC236}">
                <a16:creationId xmlns:a16="http://schemas.microsoft.com/office/drawing/2014/main" id="{FACBCE4B-8C2D-4E07-ACB5-E9EAFF593E2E}"/>
              </a:ext>
            </a:extLst>
          </p:cNvPr>
          <p:cNvSpPr/>
          <p:nvPr/>
        </p:nvSpPr>
        <p:spPr>
          <a:xfrm>
            <a:off x="260729" y="3939860"/>
            <a:ext cx="1323298" cy="406400"/>
          </a:xfrm>
          <a:prstGeom prst="rightArrow">
            <a:avLst>
              <a:gd name="adj1" fmla="val 100000"/>
              <a:gd name="adj2" fmla="val 22738"/>
            </a:avLst>
          </a:prstGeom>
          <a:solidFill>
            <a:srgbClr val="85CDD9"/>
          </a:solidFill>
          <a:ln>
            <a:solidFill>
              <a:srgbClr val="85CD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latin typeface="a시월구일2" panose="02020600000000000000" pitchFamily="18" charset="-127"/>
                <a:ea typeface="a시월구일2" panose="02020600000000000000" pitchFamily="18" charset="-127"/>
              </a:rPr>
              <a:t>신청서</a:t>
            </a:r>
          </a:p>
        </p:txBody>
      </p:sp>
      <p:sp>
        <p:nvSpPr>
          <p:cNvPr id="17" name="직각 삼각형 16">
            <a:extLst>
              <a:ext uri="{FF2B5EF4-FFF2-40B4-BE49-F238E27FC236}">
                <a16:creationId xmlns:a16="http://schemas.microsoft.com/office/drawing/2014/main" id="{4E80C582-E60B-4C96-AD24-3BAA6D6628A8}"/>
              </a:ext>
            </a:extLst>
          </p:cNvPr>
          <p:cNvSpPr/>
          <p:nvPr/>
        </p:nvSpPr>
        <p:spPr>
          <a:xfrm rot="10800000">
            <a:off x="263193" y="4353335"/>
            <a:ext cx="252065" cy="238305"/>
          </a:xfrm>
          <a:prstGeom prst="rtTriangle">
            <a:avLst/>
          </a:prstGeom>
          <a:solidFill>
            <a:srgbClr val="7EAFB6"/>
          </a:solidFill>
          <a:ln>
            <a:solidFill>
              <a:srgbClr val="7EAF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2" name="그림 21">
            <a:extLst>
              <a:ext uri="{FF2B5EF4-FFF2-40B4-BE49-F238E27FC236}">
                <a16:creationId xmlns:a16="http://schemas.microsoft.com/office/drawing/2014/main" id="{97E4B5C7-0FA6-4A10-8076-286ED9BD8058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86" t="15975" r="15686" b="15766"/>
          <a:stretch/>
        </p:blipFill>
        <p:spPr>
          <a:xfrm>
            <a:off x="5636049" y="3003007"/>
            <a:ext cx="883077" cy="878347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DB7C3901-1E15-4341-8AC0-08545620CE3C}"/>
              </a:ext>
            </a:extLst>
          </p:cNvPr>
          <p:cNvSpPr txBox="1"/>
          <p:nvPr/>
        </p:nvSpPr>
        <p:spPr>
          <a:xfrm>
            <a:off x="5597949" y="3843254"/>
            <a:ext cx="10425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latin typeface="a시월구일1" panose="02020600000000000000" pitchFamily="18" charset="-127"/>
                <a:ea typeface="a시월구일1" panose="02020600000000000000" pitchFamily="18" charset="-127"/>
              </a:rPr>
              <a:t>(</a:t>
            </a:r>
            <a:r>
              <a:rPr lang="ko-KR" altLang="en-US" sz="1100" dirty="0">
                <a:latin typeface="a시월구일1" panose="02020600000000000000" pitchFamily="18" charset="-127"/>
                <a:ea typeface="a시월구일1" panose="02020600000000000000" pitchFamily="18" charset="-127"/>
              </a:rPr>
              <a:t>신청</a:t>
            </a:r>
            <a:r>
              <a:rPr lang="en-US" altLang="ko-KR" sz="1100" dirty="0">
                <a:latin typeface="a시월구일1" panose="02020600000000000000" pitchFamily="18" charset="-127"/>
                <a:ea typeface="a시월구일1" panose="02020600000000000000" pitchFamily="18" charset="-127"/>
              </a:rPr>
              <a:t>QR</a:t>
            </a:r>
            <a:r>
              <a:rPr lang="ko-KR" altLang="en-US" sz="1100" dirty="0">
                <a:latin typeface="a시월구일1" panose="02020600000000000000" pitchFamily="18" charset="-127"/>
                <a:ea typeface="a시월구일1" panose="02020600000000000000" pitchFamily="18" charset="-127"/>
              </a:rPr>
              <a:t>코드</a:t>
            </a:r>
            <a:r>
              <a:rPr lang="en-US" altLang="ko-KR" sz="1100" dirty="0">
                <a:latin typeface="a시월구일1" panose="02020600000000000000" pitchFamily="18" charset="-127"/>
                <a:ea typeface="a시월구일1" panose="02020600000000000000" pitchFamily="18" charset="-127"/>
              </a:rPr>
              <a:t>)</a:t>
            </a:r>
            <a:endParaRPr lang="ko-KR" altLang="en-US" sz="1100" dirty="0">
              <a:latin typeface="a시월구일1" panose="02020600000000000000" pitchFamily="18" charset="-127"/>
              <a:ea typeface="a시월구일1" panose="02020600000000000000" pitchFamily="18" charset="-127"/>
            </a:endParaRPr>
          </a:p>
        </p:txBody>
      </p:sp>
      <p:graphicFrame>
        <p:nvGraphicFramePr>
          <p:cNvPr id="21" name="Group 73">
            <a:extLst>
              <a:ext uri="{FF2B5EF4-FFF2-40B4-BE49-F238E27FC236}">
                <a16:creationId xmlns:a16="http://schemas.microsoft.com/office/drawing/2014/main" id="{813EEBBD-3DEC-4AFB-8465-61CEC3D5A4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613670"/>
              </p:ext>
            </p:extLst>
          </p:nvPr>
        </p:nvGraphicFramePr>
        <p:xfrm>
          <a:off x="632697" y="4546246"/>
          <a:ext cx="5756601" cy="4236674"/>
        </p:xfrm>
        <a:graphic>
          <a:graphicData uri="http://schemas.openxmlformats.org/drawingml/2006/table">
            <a:tbl>
              <a:tblPr/>
              <a:tblGrid>
                <a:gridCol w="1035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64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09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31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2404">
                <a:tc>
                  <a:txBody>
                    <a:bodyPr/>
                    <a:lstStyle/>
                    <a:p>
                      <a:pPr marL="0" marR="0" lvl="0" indent="0" algn="ctr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성    명</a:t>
                      </a:r>
                    </a:p>
                  </a:txBody>
                  <a:tcPr marL="93079" marR="93079" marT="37228" marB="372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5CD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3079" marR="93079" marT="37228" marB="372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생년월일</a:t>
                      </a:r>
                    </a:p>
                  </a:txBody>
                  <a:tcPr marL="93079" marR="93079" marT="37228" marB="372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5CD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  <a:p>
                      <a:pPr marL="0" marR="0" lvl="0" indent="0" algn="l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3079" marR="93079" marT="37228" marB="372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160">
                <a:tc>
                  <a:txBody>
                    <a:bodyPr/>
                    <a:lstStyle/>
                    <a:p>
                      <a:pPr marL="0" marR="0" lvl="0" indent="0" algn="ctr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E – Mail</a:t>
                      </a:r>
                    </a:p>
                  </a:txBody>
                  <a:tcPr marL="93079" marR="93079" marT="37228" marB="372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5CD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3079" marR="93079" marT="37228" marB="372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핸드폰</a:t>
                      </a:r>
                    </a:p>
                  </a:txBody>
                  <a:tcPr marL="93079" marR="93079" marT="37228" marB="372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5CD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3079" marR="93079" marT="37228" marB="372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160">
                <a:tc>
                  <a:txBody>
                    <a:bodyPr/>
                    <a:lstStyle/>
                    <a:p>
                      <a:pPr marL="0" marR="0" lvl="0" indent="0" algn="ctr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주소</a:t>
                      </a:r>
                    </a:p>
                  </a:txBody>
                  <a:tcPr marL="93079" marR="93079" marT="37228" marB="372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5CDD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3079" marR="93079" marT="37228" marB="372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그래픽M" pitchFamily="18" charset="-127"/>
                        <a:ea typeface="HY그래픽M" pitchFamily="18" charset="-127"/>
                        <a:cs typeface="Arial" charset="0"/>
                      </a:endParaRPr>
                    </a:p>
                  </a:txBody>
                  <a:tcPr marL="93083" marR="93083" marT="37232" marB="372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돋움" pitchFamily="50" charset="-127"/>
                        <a:cs typeface="Arial" charset="0"/>
                      </a:endParaRPr>
                    </a:p>
                  </a:txBody>
                  <a:tcPr marL="93083" marR="93083" marT="37232" marB="372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160">
                <a:tc>
                  <a:txBody>
                    <a:bodyPr/>
                    <a:lstStyle/>
                    <a:p>
                      <a:pPr marL="0" marR="0" lvl="0" indent="0" algn="ctr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회 사 명</a:t>
                      </a:r>
                    </a:p>
                  </a:txBody>
                  <a:tcPr marL="93079" marR="93079" marT="37228" marB="372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5CD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3079" marR="93079" marT="37228" marB="372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브랜드명</a:t>
                      </a:r>
                    </a:p>
                  </a:txBody>
                  <a:tcPr marL="93079" marR="93079" marT="37228" marB="372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5CD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3079" marR="93079" marT="37228" marB="372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160">
                <a:tc>
                  <a:txBody>
                    <a:bodyPr/>
                    <a:lstStyle/>
                    <a:p>
                      <a:pPr marL="0" marR="0" lvl="0" indent="0" algn="ctr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회사 주소</a:t>
                      </a:r>
                    </a:p>
                  </a:txBody>
                  <a:tcPr marL="93079" marR="93079" marT="37228" marB="372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5CDD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3079" marR="93079" marT="37228" marB="372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160">
                <a:tc>
                  <a:txBody>
                    <a:bodyPr/>
                    <a:lstStyle/>
                    <a:p>
                      <a:pPr marL="0" marR="0" lvl="0" indent="0" algn="ctr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담당부서</a:t>
                      </a:r>
                    </a:p>
                  </a:txBody>
                  <a:tcPr marL="93079" marR="93079" marT="37228" marB="372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5CD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3079" marR="93079" marT="37228" marB="372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직위</a:t>
                      </a:r>
                    </a:p>
                  </a:txBody>
                  <a:tcPr marL="93079" marR="93079" marT="37228" marB="372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5CD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3079" marR="93079" marT="37228" marB="372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1763">
                <a:tc>
                  <a:txBody>
                    <a:bodyPr/>
                    <a:lstStyle/>
                    <a:p>
                      <a:pPr marL="0" marR="0" lvl="0" indent="0" algn="ctr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회사</a:t>
                      </a:r>
                      <a:endParaRPr kumimoji="1" lang="en-US" altLang="ko-K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  <a:p>
                      <a:pPr marL="0" marR="0" lvl="0" indent="0" algn="ctr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전화번호</a:t>
                      </a:r>
                    </a:p>
                  </a:txBody>
                  <a:tcPr marL="93079" marR="93079" marT="37228" marB="372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5CD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3079" marR="93079" marT="37228" marB="372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FAX</a:t>
                      </a:r>
                    </a:p>
                  </a:txBody>
                  <a:tcPr marL="93079" marR="93079" marT="37228" marB="372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5CD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3079" marR="93079" marT="37228" marB="372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09406">
                <a:tc>
                  <a:txBody>
                    <a:bodyPr/>
                    <a:lstStyle/>
                    <a:p>
                      <a:pPr marL="0" marR="0" lvl="0" indent="0" algn="ctr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수강료 결재 방법</a:t>
                      </a:r>
                    </a:p>
                  </a:txBody>
                  <a:tcPr marL="93079" marR="93079" marT="37228" marB="372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5CDD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카드 </a:t>
                      </a:r>
                      <a:r>
                        <a:rPr kumimoji="1" lang="en-US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(</a:t>
                      </a:r>
                      <a:r>
                        <a:rPr kumimoji="1" lang="ko-K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일시불</a:t>
                      </a:r>
                      <a:r>
                        <a:rPr kumimoji="1" lang="en-US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)   (            )     </a:t>
                      </a:r>
                      <a:r>
                        <a:rPr kumimoji="1" lang="ko-K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카드 </a:t>
                      </a:r>
                      <a:r>
                        <a:rPr kumimoji="1" lang="en-US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(</a:t>
                      </a:r>
                      <a:r>
                        <a:rPr kumimoji="1" lang="ko-K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할부</a:t>
                      </a:r>
                      <a:r>
                        <a:rPr kumimoji="1" lang="en-US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)   (            )</a:t>
                      </a:r>
                    </a:p>
                    <a:p>
                      <a:pPr marL="0" marR="0" lvl="0" indent="0" algn="l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입금 계좌이체</a:t>
                      </a:r>
                      <a:r>
                        <a:rPr kumimoji="1" lang="en-US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 (            )</a:t>
                      </a:r>
                    </a:p>
                    <a:p>
                      <a:pPr marL="0" marR="0" lvl="0" indent="0" algn="l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*</a:t>
                      </a:r>
                      <a:r>
                        <a:rPr kumimoji="1" lang="ko-K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계산서 발행을 위해 사업자등록증 사본 </a:t>
                      </a:r>
                      <a:r>
                        <a:rPr kumimoji="1" lang="en-US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1</a:t>
                      </a:r>
                      <a:r>
                        <a:rPr kumimoji="1" lang="ko-K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부 첨부 바랍니다</a:t>
                      </a:r>
                      <a:r>
                        <a:rPr kumimoji="1" lang="en-US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.</a:t>
                      </a:r>
                    </a:p>
                  </a:txBody>
                  <a:tcPr marL="93079" marR="93079" marT="37228" marB="372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79489">
                <a:tc>
                  <a:txBody>
                    <a:bodyPr/>
                    <a:lstStyle/>
                    <a:p>
                      <a:pPr marL="0" marR="0" lvl="0" indent="0" algn="ctr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수강경로</a:t>
                      </a:r>
                    </a:p>
                  </a:txBody>
                  <a:tcPr marL="93079" marR="93079" marT="37228" marB="372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5CDD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</a:t>
                      </a:r>
                      <a:r>
                        <a:rPr kumimoji="1" lang="ko-K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이 교육을 어떤 경로를 통해 알게 되셨습니까</a:t>
                      </a:r>
                      <a:r>
                        <a:rPr kumimoji="1" lang="en-US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? </a:t>
                      </a:r>
                    </a:p>
                    <a:p>
                      <a:pPr marL="0" marR="0" lvl="0" indent="0" algn="l" defTabSz="94615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 (                                                                                  )</a:t>
                      </a:r>
                    </a:p>
                  </a:txBody>
                  <a:tcPr marL="93079" marR="93079" marT="37228" marB="372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9725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205</TotalTime>
  <Words>109</Words>
  <Application>Microsoft Office PowerPoint</Application>
  <PresentationFormat>화면 슬라이드 쇼(4:3)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9" baseType="lpstr">
      <vt:lpstr>a시월구일1</vt:lpstr>
      <vt:lpstr>a시월구일3</vt:lpstr>
      <vt:lpstr>Arial</vt:lpstr>
      <vt:lpstr>a시월구일2</vt:lpstr>
      <vt:lpstr>Calibri</vt:lpstr>
      <vt:lpstr>Calibri Light</vt:lpstr>
      <vt:lpstr>맑은 고딕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ncq</cp:lastModifiedBy>
  <cp:revision>10</cp:revision>
  <cp:lastPrinted>2020-08-26T06:12:17Z</cp:lastPrinted>
  <dcterms:created xsi:type="dcterms:W3CDTF">2020-08-26T05:27:52Z</dcterms:created>
  <dcterms:modified xsi:type="dcterms:W3CDTF">2020-08-27T07:08:41Z</dcterms:modified>
</cp:coreProperties>
</file>