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54" r:id="rId1"/>
    <p:sldMasterId id="2147484134" r:id="rId2"/>
    <p:sldMasterId id="2147484427" r:id="rId3"/>
    <p:sldMasterId id="2147485177" r:id="rId4"/>
    <p:sldMasterId id="2147486750" r:id="rId5"/>
    <p:sldMasterId id="2147486769" r:id="rId6"/>
  </p:sldMasterIdLst>
  <p:notesMasterIdLst>
    <p:notesMasterId r:id="rId32"/>
  </p:notesMasterIdLst>
  <p:handoutMasterIdLst>
    <p:handoutMasterId r:id="rId33"/>
  </p:handoutMasterIdLst>
  <p:sldIdLst>
    <p:sldId id="343" r:id="rId7"/>
    <p:sldId id="385" r:id="rId8"/>
    <p:sldId id="346" r:id="rId9"/>
    <p:sldId id="403" r:id="rId10"/>
    <p:sldId id="349" r:id="rId11"/>
    <p:sldId id="392" r:id="rId12"/>
    <p:sldId id="350" r:id="rId13"/>
    <p:sldId id="356" r:id="rId14"/>
    <p:sldId id="397" r:id="rId15"/>
    <p:sldId id="398" r:id="rId16"/>
    <p:sldId id="399" r:id="rId17"/>
    <p:sldId id="400" r:id="rId18"/>
    <p:sldId id="401" r:id="rId19"/>
    <p:sldId id="402" r:id="rId20"/>
    <p:sldId id="386" r:id="rId21"/>
    <p:sldId id="393" r:id="rId22"/>
    <p:sldId id="374" r:id="rId23"/>
    <p:sldId id="375" r:id="rId24"/>
    <p:sldId id="390" r:id="rId25"/>
    <p:sldId id="376" r:id="rId26"/>
    <p:sldId id="391" r:id="rId27"/>
    <p:sldId id="394" r:id="rId28"/>
    <p:sldId id="395" r:id="rId29"/>
    <p:sldId id="396" r:id="rId30"/>
    <p:sldId id="384" r:id="rId31"/>
  </p:sldIdLst>
  <p:sldSz cx="9725025" cy="6480175"/>
  <p:notesSz cx="6858000" cy="9979025"/>
  <p:embeddedFontLst>
    <p:embeddedFont>
      <p:font typeface="나눔스퀘어 ExtraBold" panose="020B0600000101010101" pitchFamily="50" charset="-127"/>
      <p:bold r:id="rId34"/>
    </p:embeddedFont>
    <p:embeddedFont>
      <p:font typeface="나눔명조 ExtraBold" panose="020B0600000101010101" charset="-127"/>
      <p:bold r:id="rId35"/>
    </p:embeddedFont>
    <p:embeddedFont>
      <p:font typeface="HY헤드라인M" panose="02030600000101010101" pitchFamily="18" charset="-127"/>
      <p:regular r:id="rId36"/>
    </p:embeddedFont>
    <p:embeddedFont>
      <p:font typeface="맑은 고딕" panose="020B0503020000020004" pitchFamily="50" charset="-127"/>
      <p:regular r:id="rId37"/>
      <p:bold r:id="rId38"/>
    </p:embeddedFont>
    <p:embeddedFont>
      <p:font typeface="a시월구일4" panose="02020600000000000000" pitchFamily="18" charset="-127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나눔스퀘어 Bold" panose="020B0600000101010101" pitchFamily="50" charset="-127"/>
      <p:bold r:id="rId44"/>
    </p:embeddedFont>
    <p:embeddedFont>
      <p:font typeface="HY견고딕" panose="02030600000101010101" pitchFamily="18" charset="-127"/>
      <p:regular r:id="rId45"/>
    </p:embeddedFont>
    <p:embeddedFont>
      <p:font typeface="나눔스퀘어라운드 ExtraBold" panose="020B0600000101010101" charset="0"/>
      <p:bold r:id="rId46"/>
    </p:embeddedFont>
    <p:embeddedFont>
      <p:font typeface="a시월구일1" panose="02020600000000000000" pitchFamily="18" charset="-127"/>
      <p:regular r:id="rId47"/>
    </p:embeddedFont>
    <p:embeddedFont>
      <p:font typeface="바른돋움Pro 2" panose="02020603020101020101" pitchFamily="18" charset="-127"/>
      <p:regular r:id="rId48"/>
    </p:embeddedFont>
    <p:embeddedFont>
      <p:font typeface="나눔바른고딕 UltraLight" panose="00000300000000000000" pitchFamily="2" charset="-127"/>
      <p:regular r:id="rId49"/>
    </p:embeddedFont>
    <p:embeddedFont>
      <p:font typeface="나눔스퀘어_ac Bold" panose="020B0600000101010101" pitchFamily="50" charset="-127"/>
      <p:bold r:id="rId50"/>
    </p:embeddedFont>
    <p:embeddedFont>
      <p:font typeface="나눔스퀘어_ac ExtraBold" panose="020B0600000101010101" pitchFamily="50" charset="-127"/>
      <p:bold r:id="rId51"/>
    </p:embeddedFont>
    <p:embeddedFont>
      <p:font typeface="a시월구일2" panose="02020600000000000000" pitchFamily="18" charset="-127"/>
      <p:regular r:id="rId52"/>
    </p:embeddedFont>
    <p:embeddedFont>
      <p:font typeface="HY그래픽M" panose="02030600000101010101" pitchFamily="18" charset="-127"/>
      <p:regular r:id="rId53"/>
    </p:embeddedFont>
    <p:embeddedFont>
      <p:font typeface="에스코어 드림 5 Medium" panose="020B0503030302020204" pitchFamily="34" charset="-127"/>
      <p:regular r:id="rId54"/>
    </p:embeddedFont>
  </p:embeddedFontLst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5pPr>
    <a:lvl6pPr marL="2286000" algn="l" defTabSz="914400" rtl="0" eaLnBrk="1" latinLnBrk="1" hangingPunct="1"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6pPr>
    <a:lvl7pPr marL="2743200" algn="l" defTabSz="914400" rtl="0" eaLnBrk="1" latinLnBrk="1" hangingPunct="1"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7pPr>
    <a:lvl8pPr marL="3200400" algn="l" defTabSz="914400" rtl="0" eaLnBrk="1" latinLnBrk="1" hangingPunct="1"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8pPr>
    <a:lvl9pPr marL="3657600" algn="l" defTabSz="914400" rtl="0" eaLnBrk="1" latinLnBrk="1" hangingPunct="1">
      <a:defRPr kumimoji="1" sz="1200" kern="1200">
        <a:solidFill>
          <a:schemeClr val="tx1"/>
        </a:solidFill>
        <a:latin typeface="Times New Roman" panose="02020603050405020304" pitchFamily="18" charset="0"/>
        <a:ea typeface="돋움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9" userDrawn="1">
          <p15:clr>
            <a:srgbClr val="A4A3A4"/>
          </p15:clr>
        </p15:guide>
        <p15:guide id="2" orient="horz" pos="2245">
          <p15:clr>
            <a:srgbClr val="A4A3A4"/>
          </p15:clr>
        </p15:guide>
        <p15:guide id="3" orient="horz" pos="884" userDrawn="1">
          <p15:clr>
            <a:srgbClr val="A4A3A4"/>
          </p15:clr>
        </p15:guide>
        <p15:guide id="4" orient="horz" pos="3606">
          <p15:clr>
            <a:srgbClr val="A4A3A4"/>
          </p15:clr>
        </p15:guide>
        <p15:guide id="5" orient="horz" pos="3697">
          <p15:clr>
            <a:srgbClr val="A4A3A4"/>
          </p15:clr>
        </p15:guide>
        <p15:guide id="6" pos="319">
          <p15:clr>
            <a:srgbClr val="A4A3A4"/>
          </p15:clr>
        </p15:guide>
        <p15:guide id="7" pos="3018">
          <p15:clr>
            <a:srgbClr val="A4A3A4"/>
          </p15:clr>
        </p15:guide>
        <p15:guide id="8" pos="3040">
          <p15:clr>
            <a:srgbClr val="A4A3A4"/>
          </p15:clr>
        </p15:guide>
        <p15:guide id="9" pos="3086" userDrawn="1">
          <p15:clr>
            <a:srgbClr val="A4A3A4"/>
          </p15:clr>
        </p15:guide>
        <p15:guide id="10" pos="5830" userDrawn="1">
          <p15:clr>
            <a:srgbClr val="A4A3A4"/>
          </p15:clr>
        </p15:guide>
        <p15:guide id="11" pos="183">
          <p15:clr>
            <a:srgbClr val="A4A3A4"/>
          </p15:clr>
        </p15:guide>
        <p15:guide id="12" pos="5898">
          <p15:clr>
            <a:srgbClr val="A4A3A4"/>
          </p15:clr>
        </p15:guide>
        <p15:guide id="13" pos="591">
          <p15:clr>
            <a:srgbClr val="A4A3A4"/>
          </p15:clr>
        </p15:guide>
        <p15:guide id="14" orient="horz" pos="10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8ED"/>
    <a:srgbClr val="FFFFFF"/>
    <a:srgbClr val="0000FF"/>
    <a:srgbClr val="2C3A4B"/>
    <a:srgbClr val="E0E4E7"/>
    <a:srgbClr val="2B62AE"/>
    <a:srgbClr val="EBEBF9"/>
    <a:srgbClr val="A9CBFD"/>
    <a:srgbClr val="75C7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2" autoAdjust="0"/>
    <p:restoredTop sz="96242" autoAdjust="0"/>
  </p:normalViewPr>
  <p:slideViewPr>
    <p:cSldViewPr showGuides="1">
      <p:cViewPr varScale="1">
        <p:scale>
          <a:sx n="85" d="100"/>
          <a:sy n="85" d="100"/>
        </p:scale>
        <p:origin x="970" y="48"/>
      </p:cViewPr>
      <p:guideLst>
        <p:guide orient="horz" pos="2109"/>
        <p:guide orient="horz" pos="2245"/>
        <p:guide orient="horz" pos="884"/>
        <p:guide orient="horz" pos="3606"/>
        <p:guide orient="horz" pos="3697"/>
        <p:guide pos="319"/>
        <p:guide pos="3018"/>
        <p:guide pos="3040"/>
        <p:guide pos="3086"/>
        <p:guide pos="5830"/>
        <p:guide pos="183"/>
        <p:guide pos="5898"/>
        <p:guide pos="591"/>
        <p:guide orient="horz" pos="10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984" y="-102"/>
      </p:cViewPr>
      <p:guideLst>
        <p:guide orient="horz" pos="3143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수익도</c:v>
                </c:pt>
                <c:pt idx="1">
                  <c:v>확대도</c:v>
                </c:pt>
                <c:pt idx="2">
                  <c:v>노하우 차별도</c:v>
                </c:pt>
                <c:pt idx="3">
                  <c:v>노하우 습득도</c:v>
                </c:pt>
                <c:pt idx="4">
                  <c:v>사회적 유용도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9D-42F3-92C2-FBA318954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6209999"/>
        <c:axId val="644458575"/>
      </c:radarChart>
      <c:catAx>
        <c:axId val="64620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  <a:cs typeface="+mn-cs"/>
              </a:defRPr>
            </a:pPr>
            <a:endParaRPr lang="ko-KR"/>
          </a:p>
        </c:txPr>
        <c:crossAx val="644458575"/>
        <c:crosses val="autoZero"/>
        <c:auto val="1"/>
        <c:lblAlgn val="ctr"/>
        <c:lblOffset val="100"/>
        <c:noMultiLvlLbl val="0"/>
      </c:catAx>
      <c:valAx>
        <c:axId val="64445857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4620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수익도</c:v>
                </c:pt>
                <c:pt idx="1">
                  <c:v>확대도</c:v>
                </c:pt>
                <c:pt idx="2">
                  <c:v>노하우 차별도</c:v>
                </c:pt>
                <c:pt idx="3">
                  <c:v>노하우 습득도</c:v>
                </c:pt>
                <c:pt idx="4">
                  <c:v>사회적 유용도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A1-4F8F-856E-60874D170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6209999"/>
        <c:axId val="644458575"/>
      </c:radarChart>
      <c:catAx>
        <c:axId val="64620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  <a:cs typeface="+mn-cs"/>
              </a:defRPr>
            </a:pPr>
            <a:endParaRPr lang="ko-KR"/>
          </a:p>
        </c:txPr>
        <c:crossAx val="644458575"/>
        <c:crosses val="autoZero"/>
        <c:auto val="1"/>
        <c:lblAlgn val="ctr"/>
        <c:lblOffset val="100"/>
        <c:noMultiLvlLbl val="0"/>
      </c:catAx>
      <c:valAx>
        <c:axId val="64445857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4620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수익도</c:v>
                </c:pt>
                <c:pt idx="1">
                  <c:v>확대도</c:v>
                </c:pt>
                <c:pt idx="2">
                  <c:v>노하우 차별도</c:v>
                </c:pt>
                <c:pt idx="3">
                  <c:v>노하우 습득도</c:v>
                </c:pt>
                <c:pt idx="4">
                  <c:v>사회적 유용도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8-4E0D-8036-28EA4BD87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6209999"/>
        <c:axId val="644458575"/>
      </c:radarChart>
      <c:catAx>
        <c:axId val="64620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  <a:cs typeface="+mn-cs"/>
              </a:defRPr>
            </a:pPr>
            <a:endParaRPr lang="ko-KR"/>
          </a:p>
        </c:txPr>
        <c:crossAx val="644458575"/>
        <c:crosses val="autoZero"/>
        <c:auto val="1"/>
        <c:lblAlgn val="ctr"/>
        <c:lblOffset val="100"/>
        <c:noMultiLvlLbl val="0"/>
      </c:catAx>
      <c:valAx>
        <c:axId val="64445857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4620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0580B8B-7FC9-4200-AA56-4E9F597C40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536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C6BD6E8-ABF3-4535-AA9B-73BF5CB2338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465" y="1"/>
            <a:ext cx="2971536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6FBD3D01-F714-4BCC-BFB2-B77D850EC7B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9916"/>
            <a:ext cx="2971536" cy="49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0D3EC8DF-6BB2-4660-9735-636B999DAB7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465" y="9479916"/>
            <a:ext cx="2971536" cy="49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8E523EAA-A32B-4E81-B584-AA45BBB4F8F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4E2FADF7-79E2-4828-9B9A-A2C86F016D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536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3C549BC-4127-40F7-B222-0F368A44401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879" y="1"/>
            <a:ext cx="2971536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BC5C2402-2964-4913-90E9-8707C08777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593" y="4740750"/>
            <a:ext cx="5486400" cy="448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30F1641C-8A3B-4129-BE93-A25D57A6B3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8331"/>
            <a:ext cx="2971536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D8821F2C-889C-4865-80B8-FFDD13B3B0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879" y="9478331"/>
            <a:ext cx="2971536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38" tIns="47319" rIns="94638" bIns="47319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3954161C-73EC-46BD-A15C-4926056C991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56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28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0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2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5448" algn="l" defTabSz="91417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39" algn="l" defTabSz="91417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28" algn="l" defTabSz="91417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18" algn="l" defTabSz="91417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44D931F-0621-41DD-82E2-57C495FEA9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1687" indent="-285264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1057" indent="-228211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597480" indent="-228211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3902" indent="-228211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0325" indent="-228211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66748" indent="-228211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3171" indent="-228211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79593" indent="-228211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fld id="{1CFBA86C-2AE2-431E-A452-0413E4DF3741}" type="slidenum">
              <a:rPr lang="en-US" altLang="ko-KR" smtClean="0">
                <a:latin typeface="굴림" panose="020B0600000101010101" pitchFamily="50" charset="-127"/>
                <a:ea typeface="굴림" panose="020B0600000101010101" pitchFamily="50" charset="-127"/>
              </a:rPr>
              <a:pPr/>
              <a:t>1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F7401A5-2372-4353-849A-745E7A2EC7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20713" y="747713"/>
            <a:ext cx="5616575" cy="3743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48708843-B5C7-4E44-B664-DAB51F87F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3288" y="1247775"/>
            <a:ext cx="5053012" cy="3367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54161C-73EC-46BD-A15C-4926056C991E}" type="slidenum">
              <a:rPr lang="en-US" altLang="ko-KR" smtClean="0"/>
              <a:pPr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018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>
            <a:extLst>
              <a:ext uri="{FF2B5EF4-FFF2-40B4-BE49-F238E27FC236}">
                <a16:creationId xmlns:a16="http://schemas.microsoft.com/office/drawing/2014/main" id="{1B315327-4E8B-47AF-A1FA-AD82EFCBD9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145001425" y="-2143391700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2531" name="슬라이드 노트 개체 틀 2">
            <a:extLst>
              <a:ext uri="{FF2B5EF4-FFF2-40B4-BE49-F238E27FC236}">
                <a16:creationId xmlns:a16="http://schemas.microsoft.com/office/drawing/2014/main" id="{C58B77DE-00F5-4D8A-9F62-9E79C2908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2532" name="슬라이드 번호 개체 틀 3">
            <a:extLst>
              <a:ext uri="{FF2B5EF4-FFF2-40B4-BE49-F238E27FC236}">
                <a16:creationId xmlns:a16="http://schemas.microsoft.com/office/drawing/2014/main" id="{6BB39C3C-C3A6-4B10-A153-65BD03C5B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1687" indent="-285264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1057" indent="-228211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597480" indent="-228211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3902" indent="-228211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0325" indent="-228211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66748" indent="-228211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3171" indent="-228211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79593" indent="-228211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fld id="{86E6B3D7-A69C-457C-B31E-A0ABB609B04E}" type="slidenum">
              <a:rPr lang="en-US" altLang="ko-KR" smtClean="0">
                <a:latin typeface="굴림" panose="020B0600000101010101" pitchFamily="50" charset="-127"/>
                <a:ea typeface="굴림" panose="020B0600000101010101" pitchFamily="50" charset="-127"/>
              </a:rPr>
              <a:pPr/>
              <a:t>6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51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775" y="1511300"/>
            <a:ext cx="8753475" cy="4276725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97844F-088C-47B4-88AA-F0BFD0D32E9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DAF4C8C3-3F97-4AC1-9813-3134BAF45165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91086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51675" y="258764"/>
            <a:ext cx="2187575" cy="5529262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775" y="258764"/>
            <a:ext cx="6413500" cy="5529262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BA725D-A365-443E-9897-741157F5FD7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2E4CA9D5-3929-496E-9742-5731E47F344B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82337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08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5" y="258767"/>
            <a:ext cx="8753158" cy="1081087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5935" y="1511303"/>
            <a:ext cx="8753158" cy="4276725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79184B9-CA9D-429F-B353-95611D9A60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1A33C368-64BE-4B60-BE6D-7C60169091D1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99859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603" y="4164016"/>
            <a:ext cx="8265636" cy="1287462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>
              <a:defRPr sz="41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8603" y="2746376"/>
            <a:ext cx="8265636" cy="1417638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1900"/>
            </a:lvl1pPr>
            <a:lvl2pPr marL="457122" indent="0">
              <a:buNone/>
              <a:defRPr sz="1900"/>
            </a:lvl2pPr>
            <a:lvl3pPr marL="914244" indent="0">
              <a:buNone/>
              <a:defRPr sz="1600"/>
            </a:lvl3pPr>
            <a:lvl4pPr marL="1371366" indent="0">
              <a:buNone/>
              <a:defRPr sz="1500"/>
            </a:lvl4pPr>
            <a:lvl5pPr marL="1828486" indent="0">
              <a:buNone/>
              <a:defRPr sz="1500"/>
            </a:lvl5pPr>
            <a:lvl6pPr marL="2285609" indent="0">
              <a:buNone/>
              <a:defRPr sz="1500"/>
            </a:lvl6pPr>
            <a:lvl7pPr marL="2742731" indent="0">
              <a:buNone/>
              <a:defRPr sz="1500"/>
            </a:lvl7pPr>
            <a:lvl8pPr marL="3199852" indent="0">
              <a:buNone/>
              <a:defRPr sz="1500"/>
            </a:lvl8pPr>
            <a:lvl9pPr marL="3656973" indent="0">
              <a:buNone/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E0593FA6-7406-42BF-9E7E-DE1BF62E80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E1A9F50B-D1FD-4EEE-8148-CE25B5ECC786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61523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5" y="258767"/>
            <a:ext cx="8753158" cy="1081087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5935" y="1511303"/>
            <a:ext cx="4300355" cy="4276725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38740" y="1511303"/>
            <a:ext cx="4300355" cy="4276725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2F08953-0263-45E5-AEBD-34735D94364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555812FB-CB74-4CB1-98C2-AE458A70B2AE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44891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5" y="258767"/>
            <a:ext cx="8753158" cy="1081087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5935" y="1450978"/>
            <a:ext cx="4297178" cy="604838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2400" b="1"/>
            </a:lvl1pPr>
            <a:lvl2pPr marL="457122" indent="0">
              <a:buNone/>
              <a:defRPr sz="1900" b="1"/>
            </a:lvl2pPr>
            <a:lvl3pPr marL="914244" indent="0">
              <a:buNone/>
              <a:defRPr sz="1900" b="1"/>
            </a:lvl3pPr>
            <a:lvl4pPr marL="1371366" indent="0">
              <a:buNone/>
              <a:defRPr sz="1600" b="1"/>
            </a:lvl4pPr>
            <a:lvl5pPr marL="1828486" indent="0">
              <a:buNone/>
              <a:defRPr sz="1600" b="1"/>
            </a:lvl5pPr>
            <a:lvl6pPr marL="2285609" indent="0">
              <a:buNone/>
              <a:defRPr sz="1600" b="1"/>
            </a:lvl6pPr>
            <a:lvl7pPr marL="2742731" indent="0">
              <a:buNone/>
              <a:defRPr sz="1600" b="1"/>
            </a:lvl7pPr>
            <a:lvl8pPr marL="3199852" indent="0">
              <a:buNone/>
              <a:defRPr sz="1600" b="1"/>
            </a:lvl8pPr>
            <a:lvl9pPr marL="365697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5935" y="2055815"/>
            <a:ext cx="4297178" cy="3732212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40329" y="1450978"/>
            <a:ext cx="4298765" cy="604838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2400" b="1"/>
            </a:lvl1pPr>
            <a:lvl2pPr marL="457122" indent="0">
              <a:buNone/>
              <a:defRPr sz="1900" b="1"/>
            </a:lvl2pPr>
            <a:lvl3pPr marL="914244" indent="0">
              <a:buNone/>
              <a:defRPr sz="1900" b="1"/>
            </a:lvl3pPr>
            <a:lvl4pPr marL="1371366" indent="0">
              <a:buNone/>
              <a:defRPr sz="1600" b="1"/>
            </a:lvl4pPr>
            <a:lvl5pPr marL="1828486" indent="0">
              <a:buNone/>
              <a:defRPr sz="1600" b="1"/>
            </a:lvl5pPr>
            <a:lvl6pPr marL="2285609" indent="0">
              <a:buNone/>
              <a:defRPr sz="1600" b="1"/>
            </a:lvl6pPr>
            <a:lvl7pPr marL="2742731" indent="0">
              <a:buNone/>
              <a:defRPr sz="1600" b="1"/>
            </a:lvl7pPr>
            <a:lvl8pPr marL="3199852" indent="0">
              <a:buNone/>
              <a:defRPr sz="1600" b="1"/>
            </a:lvl8pPr>
            <a:lvl9pPr marL="365697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40329" y="2055815"/>
            <a:ext cx="4298765" cy="3732212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400"/>
            </a:lvl1pPr>
            <a:lvl2pPr>
              <a:defRPr sz="19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FE9D86E4-799F-4F87-ABCE-BB2EADB6115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8DD2C0C9-E983-46C7-8CC3-94D186D0BBDC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007031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5" y="258767"/>
            <a:ext cx="8753158" cy="1081087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5BC89EA5-67D7-4BDE-A5FA-D034DAD0D8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46988A5-07D4-4344-BCAC-98C185378206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69656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72F60D06-2568-45EB-82BC-F48B68187EA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6112C6C5-7417-4FA2-A084-0BE7AA7021D0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320553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7" y="258765"/>
            <a:ext cx="3199858" cy="1096962"/>
          </a:xfrm>
          <a:prstGeom prst="rect">
            <a:avLst/>
          </a:prstGeom>
        </p:spPr>
        <p:txBody>
          <a:bodyPr lIns="91425" tIns="45713" rIns="91425" bIns="45713" anchor="b"/>
          <a:lstStyle>
            <a:lvl1pPr algn="l">
              <a:defRPr sz="19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01719" y="258764"/>
            <a:ext cx="5437375" cy="5529262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5937" y="1355728"/>
            <a:ext cx="3199858" cy="4432300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15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6" indent="0">
              <a:buNone/>
              <a:defRPr sz="900"/>
            </a:lvl5pPr>
            <a:lvl6pPr marL="2285609" indent="0">
              <a:buNone/>
              <a:defRPr sz="900"/>
            </a:lvl6pPr>
            <a:lvl7pPr marL="2742731" indent="0">
              <a:buNone/>
              <a:defRPr sz="900"/>
            </a:lvl7pPr>
            <a:lvl8pPr marL="3199852" indent="0">
              <a:buNone/>
              <a:defRPr sz="900"/>
            </a:lvl8pPr>
            <a:lvl9pPr marL="365697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05095502-E0FB-42E6-863C-0E947A828F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0AED5745-923C-4176-B20E-0F2575C129F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2026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5775" y="1511300"/>
            <a:ext cx="8753475" cy="4276725"/>
          </a:xfrm>
          <a:prstGeom prst="rect">
            <a:avLst/>
          </a:prstGeom>
        </p:spPr>
        <p:txBody>
          <a:bodyPr lIns="91418" tIns="45709" rIns="91418" bIns="45709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A43FD6-D491-419B-B4BA-DE7C652AA47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963130A7-DF8A-43DE-A89B-3AD0B237F25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554045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05623" y="4535492"/>
            <a:ext cx="5835968" cy="536575"/>
          </a:xfrm>
          <a:prstGeom prst="rect">
            <a:avLst/>
          </a:prstGeom>
        </p:spPr>
        <p:txBody>
          <a:bodyPr lIns="91425" tIns="45713" rIns="91425" bIns="45713" anchor="b"/>
          <a:lstStyle>
            <a:lvl1pPr algn="l">
              <a:defRPr sz="19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05623" y="579439"/>
            <a:ext cx="5835968" cy="3887788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3200"/>
            </a:lvl1pPr>
            <a:lvl2pPr marL="457122" indent="0">
              <a:buNone/>
              <a:defRPr sz="2800"/>
            </a:lvl2pPr>
            <a:lvl3pPr marL="914244" indent="0">
              <a:buNone/>
              <a:defRPr sz="2400"/>
            </a:lvl3pPr>
            <a:lvl4pPr marL="1371366" indent="0">
              <a:buNone/>
              <a:defRPr sz="1900"/>
            </a:lvl4pPr>
            <a:lvl5pPr marL="1828486" indent="0">
              <a:buNone/>
              <a:defRPr sz="1900"/>
            </a:lvl5pPr>
            <a:lvl6pPr marL="2285609" indent="0">
              <a:buNone/>
              <a:defRPr sz="1900"/>
            </a:lvl6pPr>
            <a:lvl7pPr marL="2742731" indent="0">
              <a:buNone/>
              <a:defRPr sz="1900"/>
            </a:lvl7pPr>
            <a:lvl8pPr marL="3199852" indent="0">
              <a:buNone/>
              <a:defRPr sz="1900"/>
            </a:lvl8pPr>
            <a:lvl9pPr marL="3656973" indent="0">
              <a:buNone/>
              <a:defRPr sz="19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05623" y="5072066"/>
            <a:ext cx="5835968" cy="760412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1500"/>
            </a:lvl1pPr>
            <a:lvl2pPr marL="457122" indent="0">
              <a:buNone/>
              <a:defRPr sz="1200"/>
            </a:lvl2pPr>
            <a:lvl3pPr marL="914244" indent="0">
              <a:buNone/>
              <a:defRPr sz="1000"/>
            </a:lvl3pPr>
            <a:lvl4pPr marL="1371366" indent="0">
              <a:buNone/>
              <a:defRPr sz="900"/>
            </a:lvl4pPr>
            <a:lvl5pPr marL="1828486" indent="0">
              <a:buNone/>
              <a:defRPr sz="900"/>
            </a:lvl5pPr>
            <a:lvl6pPr marL="2285609" indent="0">
              <a:buNone/>
              <a:defRPr sz="900"/>
            </a:lvl6pPr>
            <a:lvl7pPr marL="2742731" indent="0">
              <a:buNone/>
              <a:defRPr sz="900"/>
            </a:lvl7pPr>
            <a:lvl8pPr marL="3199852" indent="0">
              <a:buNone/>
              <a:defRPr sz="900"/>
            </a:lvl8pPr>
            <a:lvl9pPr marL="365697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3FD05C9-DB0F-48A6-8D1B-49DBB16537C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62374D93-C382-4CEB-BA7B-960122F0CA02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10945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5" y="258767"/>
            <a:ext cx="8753158" cy="1081087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935" y="1511303"/>
            <a:ext cx="8753158" cy="42767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EF115C53-FC95-446C-87E7-3CF64D7C22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EB9E056A-CBA4-4BA1-A3C5-2FD8C51377A4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68187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50805" y="258764"/>
            <a:ext cx="2188289" cy="5529262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934" y="258764"/>
            <a:ext cx="6412418" cy="5529262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FE7B5259-BFFC-453D-BEDF-3D3804F527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38235136-1A65-43C5-9BFB-30E974E9D8A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00862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5" y="258767"/>
            <a:ext cx="8753158" cy="1081087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85935" y="1511303"/>
            <a:ext cx="8753158" cy="4276725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endParaRPr lang="ko-KR" alt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163118A-0B89-4551-9FB4-6CFA4748C32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3DE2320-23E9-4EC0-B437-AA0A6ADF192C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50471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85935" y="258764"/>
            <a:ext cx="8753158" cy="5529262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994D77FD-C3C1-4DA1-ACB1-0619ED4608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905B2111-B350-4437-B4CB-D05AA22DE699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647172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613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110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5775" y="1511300"/>
            <a:ext cx="8753475" cy="4276725"/>
          </a:xfrm>
          <a:prstGeom prst="rect">
            <a:avLst/>
          </a:prstGeom>
        </p:spPr>
        <p:txBody>
          <a:bodyPr lIns="91418" tIns="45709" rIns="91418" bIns="45709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5024C7-D8BC-467A-A9D8-4F82F640A41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CA3E3197-CD45-4A7B-8085-683F0ABB9A4C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685331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352" y="4164013"/>
            <a:ext cx="8266113" cy="1287462"/>
          </a:xfrm>
          <a:prstGeom prst="rect">
            <a:avLst/>
          </a:prstGeom>
        </p:spPr>
        <p:txBody>
          <a:bodyPr lIns="91418" tIns="45709" rIns="91418" bIns="45709"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8352" y="2746375"/>
            <a:ext cx="8266113" cy="1417638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000"/>
            </a:lvl1pPr>
            <a:lvl2pPr marL="457090" indent="0">
              <a:buNone/>
              <a:defRPr sz="1900"/>
            </a:lvl2pPr>
            <a:lvl3pPr marL="914179" indent="0">
              <a:buNone/>
              <a:defRPr sz="1600"/>
            </a:lvl3pPr>
            <a:lvl4pPr marL="1371270" indent="0">
              <a:buNone/>
              <a:defRPr sz="1400"/>
            </a:lvl4pPr>
            <a:lvl5pPr marL="1828360" indent="0">
              <a:buNone/>
              <a:defRPr sz="1400"/>
            </a:lvl5pPr>
            <a:lvl6pPr marL="2285448" indent="0">
              <a:buNone/>
              <a:defRPr sz="1400"/>
            </a:lvl6pPr>
            <a:lvl7pPr marL="2742539" indent="0">
              <a:buNone/>
              <a:defRPr sz="1400"/>
            </a:lvl7pPr>
            <a:lvl8pPr marL="3199628" indent="0">
              <a:buNone/>
              <a:defRPr sz="1400"/>
            </a:lvl8pPr>
            <a:lvl9pPr marL="3656718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7F30D2-1C5E-4738-B6A0-ECC0D4EDBFE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1C4BA6A1-3806-4953-810A-7ED36B07FD0F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250713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5775" y="1511300"/>
            <a:ext cx="4300538" cy="4276725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38713" y="1511300"/>
            <a:ext cx="4300537" cy="4276725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BCD7D4-4339-4777-AFB4-E310BD160E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C2D20EC-2672-4CAC-BE5C-B9EF430DD845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43289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352" y="4164013"/>
            <a:ext cx="8266113" cy="1287462"/>
          </a:xfrm>
          <a:prstGeom prst="rect">
            <a:avLst/>
          </a:prstGeom>
        </p:spPr>
        <p:txBody>
          <a:bodyPr lIns="91418" tIns="45709" rIns="91418" bIns="45709"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8352" y="2746375"/>
            <a:ext cx="8266113" cy="1417638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000"/>
            </a:lvl1pPr>
            <a:lvl2pPr marL="457090" indent="0">
              <a:buNone/>
              <a:defRPr sz="1900"/>
            </a:lvl2pPr>
            <a:lvl3pPr marL="914179" indent="0">
              <a:buNone/>
              <a:defRPr sz="1600"/>
            </a:lvl3pPr>
            <a:lvl4pPr marL="1371270" indent="0">
              <a:buNone/>
              <a:defRPr sz="1400"/>
            </a:lvl4pPr>
            <a:lvl5pPr marL="1828360" indent="0">
              <a:buNone/>
              <a:defRPr sz="1400"/>
            </a:lvl5pPr>
            <a:lvl6pPr marL="2285448" indent="0">
              <a:buNone/>
              <a:defRPr sz="1400"/>
            </a:lvl6pPr>
            <a:lvl7pPr marL="2742539" indent="0">
              <a:buNone/>
              <a:defRPr sz="1400"/>
            </a:lvl7pPr>
            <a:lvl8pPr marL="3199628" indent="0">
              <a:buNone/>
              <a:defRPr sz="1400"/>
            </a:lvl8pPr>
            <a:lvl9pPr marL="3656718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C833EE-3A28-42F3-AC8C-329B358F1E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C64A24F5-BC43-48E5-9C24-3B992A1C6291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906573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5775" y="1450977"/>
            <a:ext cx="4297363" cy="604838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9" indent="0">
              <a:buNone/>
              <a:defRPr sz="1900" b="1"/>
            </a:lvl3pPr>
            <a:lvl4pPr marL="1371270" indent="0">
              <a:buNone/>
              <a:defRPr sz="1600" b="1"/>
            </a:lvl4pPr>
            <a:lvl5pPr marL="1828360" indent="0">
              <a:buNone/>
              <a:defRPr sz="1600" b="1"/>
            </a:lvl5pPr>
            <a:lvl6pPr marL="2285448" indent="0">
              <a:buNone/>
              <a:defRPr sz="1600" b="1"/>
            </a:lvl6pPr>
            <a:lvl7pPr marL="2742539" indent="0">
              <a:buNone/>
              <a:defRPr sz="1600" b="1"/>
            </a:lvl7pPr>
            <a:lvl8pPr marL="3199628" indent="0">
              <a:buNone/>
              <a:defRPr sz="1600" b="1"/>
            </a:lvl8pPr>
            <a:lvl9pPr marL="365671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5775" y="2055815"/>
            <a:ext cx="4297363" cy="3732212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40300" y="1450977"/>
            <a:ext cx="4298950" cy="604838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9" indent="0">
              <a:buNone/>
              <a:defRPr sz="1900" b="1"/>
            </a:lvl3pPr>
            <a:lvl4pPr marL="1371270" indent="0">
              <a:buNone/>
              <a:defRPr sz="1600" b="1"/>
            </a:lvl4pPr>
            <a:lvl5pPr marL="1828360" indent="0">
              <a:buNone/>
              <a:defRPr sz="1600" b="1"/>
            </a:lvl5pPr>
            <a:lvl6pPr marL="2285448" indent="0">
              <a:buNone/>
              <a:defRPr sz="1600" b="1"/>
            </a:lvl6pPr>
            <a:lvl7pPr marL="2742539" indent="0">
              <a:buNone/>
              <a:defRPr sz="1600" b="1"/>
            </a:lvl7pPr>
            <a:lvl8pPr marL="3199628" indent="0">
              <a:buNone/>
              <a:defRPr sz="1600" b="1"/>
            </a:lvl8pPr>
            <a:lvl9pPr marL="365671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40300" y="2055815"/>
            <a:ext cx="4298950" cy="3732212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F6C37-A269-46DF-A0A1-0A8979AB70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D1B26F4A-818F-4D6B-9E89-F05F415ADF71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878188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D966264-FC83-481A-ABDA-2F98AB8C219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2E79DD5-6157-49DC-B8E3-8696D41B079B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919265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544083B-2A0A-4B41-B628-4CD8F74B59F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7F7144C6-9CC0-4E2C-BCE4-7AC84447819F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914846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3200400" cy="1096962"/>
          </a:xfrm>
          <a:prstGeom prst="rect">
            <a:avLst/>
          </a:prstGeom>
        </p:spPr>
        <p:txBody>
          <a:bodyPr lIns="91418" tIns="45709" rIns="91418" bIns="45709"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02063" y="258764"/>
            <a:ext cx="5437187" cy="5529262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5775" y="1355727"/>
            <a:ext cx="3200400" cy="4432300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79" indent="0">
              <a:buNone/>
              <a:defRPr sz="1000"/>
            </a:lvl3pPr>
            <a:lvl4pPr marL="1371270" indent="0">
              <a:buNone/>
              <a:defRPr sz="900"/>
            </a:lvl4pPr>
            <a:lvl5pPr marL="1828360" indent="0">
              <a:buNone/>
              <a:defRPr sz="900"/>
            </a:lvl5pPr>
            <a:lvl6pPr marL="2285448" indent="0">
              <a:buNone/>
              <a:defRPr sz="900"/>
            </a:lvl6pPr>
            <a:lvl7pPr marL="2742539" indent="0">
              <a:buNone/>
              <a:defRPr sz="900"/>
            </a:lvl7pPr>
            <a:lvl8pPr marL="3199628" indent="0">
              <a:buNone/>
              <a:defRPr sz="900"/>
            </a:lvl8pPr>
            <a:lvl9pPr marL="3656718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AB2D829-2E96-467C-A291-0C7727EAA74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94F50B0-7743-4537-A56B-2A4BED500F94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84263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06588" y="4535491"/>
            <a:ext cx="5834062" cy="536575"/>
          </a:xfrm>
          <a:prstGeom prst="rect">
            <a:avLst/>
          </a:prstGeom>
        </p:spPr>
        <p:txBody>
          <a:bodyPr lIns="91418" tIns="45709" rIns="91418" bIns="45709"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06588" y="579439"/>
            <a:ext cx="5834062" cy="3887788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79" indent="0">
              <a:buNone/>
              <a:defRPr sz="2400"/>
            </a:lvl3pPr>
            <a:lvl4pPr marL="1371270" indent="0">
              <a:buNone/>
              <a:defRPr sz="2000"/>
            </a:lvl4pPr>
            <a:lvl5pPr marL="1828360" indent="0">
              <a:buNone/>
              <a:defRPr sz="2000"/>
            </a:lvl5pPr>
            <a:lvl6pPr marL="2285448" indent="0">
              <a:buNone/>
              <a:defRPr sz="2000"/>
            </a:lvl6pPr>
            <a:lvl7pPr marL="2742539" indent="0">
              <a:buNone/>
              <a:defRPr sz="2000"/>
            </a:lvl7pPr>
            <a:lvl8pPr marL="3199628" indent="0">
              <a:buNone/>
              <a:defRPr sz="2000"/>
            </a:lvl8pPr>
            <a:lvl9pPr marL="3656718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06588" y="5072065"/>
            <a:ext cx="5834062" cy="760412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79" indent="0">
              <a:buNone/>
              <a:defRPr sz="1000"/>
            </a:lvl3pPr>
            <a:lvl4pPr marL="1371270" indent="0">
              <a:buNone/>
              <a:defRPr sz="900"/>
            </a:lvl4pPr>
            <a:lvl5pPr marL="1828360" indent="0">
              <a:buNone/>
              <a:defRPr sz="900"/>
            </a:lvl5pPr>
            <a:lvl6pPr marL="2285448" indent="0">
              <a:buNone/>
              <a:defRPr sz="900"/>
            </a:lvl6pPr>
            <a:lvl7pPr marL="2742539" indent="0">
              <a:buNone/>
              <a:defRPr sz="900"/>
            </a:lvl7pPr>
            <a:lvl8pPr marL="3199628" indent="0">
              <a:buNone/>
              <a:defRPr sz="900"/>
            </a:lvl8pPr>
            <a:lvl9pPr marL="3656718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4116A1-BC57-4B23-AA0D-41C2C08C16C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16A9464A-23DB-4015-B58E-2B0686B73AAE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89251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775" y="1511300"/>
            <a:ext cx="8753475" cy="4276725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996A15-5D70-48EC-847E-8ACC94AD19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7D6448B5-2B03-4E39-A608-CB1ED6B43F56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451726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51675" y="258764"/>
            <a:ext cx="2187575" cy="5529262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775" y="258764"/>
            <a:ext cx="6413500" cy="5529262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3C0EA5-C42F-436B-9AFD-CC3978451E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39D167EE-BB3F-490E-839E-BA1378365FB7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012288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83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7" y="258765"/>
            <a:ext cx="8753157" cy="1081087"/>
          </a:xfrm>
          <a:prstGeom prst="rect">
            <a:avLst/>
          </a:prstGeom>
        </p:spPr>
        <p:txBody>
          <a:bodyPr lIns="91432" tIns="45715" rIns="91432" bIns="45715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5937" y="1511300"/>
            <a:ext cx="8753157" cy="4276725"/>
          </a:xfrm>
          <a:prstGeom prst="rect">
            <a:avLst/>
          </a:prstGeom>
        </p:spPr>
        <p:txBody>
          <a:bodyPr lIns="91432" tIns="45715" rIns="91432" bIns="45715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0B5E342-5339-4189-B86B-90E3D8237A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2AA0F2FB-4D1E-42EE-9B82-BA31200B536B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176453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603" y="4164016"/>
            <a:ext cx="8265636" cy="1287462"/>
          </a:xfrm>
          <a:prstGeom prst="rect">
            <a:avLst/>
          </a:prstGeom>
        </p:spPr>
        <p:txBody>
          <a:bodyPr lIns="91432" tIns="45715" rIns="91432" bIns="45715"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8603" y="2746375"/>
            <a:ext cx="8265636" cy="1417638"/>
          </a:xfrm>
          <a:prstGeom prst="rect">
            <a:avLst/>
          </a:prstGeom>
        </p:spPr>
        <p:txBody>
          <a:bodyPr lIns="91432" tIns="45715" rIns="91432" bIns="45715" anchor="b"/>
          <a:lstStyle>
            <a:lvl1pPr marL="0" indent="0">
              <a:buNone/>
              <a:defRPr sz="2000"/>
            </a:lvl1pPr>
            <a:lvl2pPr marL="457155" indent="0">
              <a:buNone/>
              <a:defRPr sz="1900"/>
            </a:lvl2pPr>
            <a:lvl3pPr marL="914309" indent="0">
              <a:buNone/>
              <a:defRPr sz="1600"/>
            </a:lvl3pPr>
            <a:lvl4pPr marL="1371464" indent="0">
              <a:buNone/>
              <a:defRPr sz="1400"/>
            </a:lvl4pPr>
            <a:lvl5pPr marL="1828618" indent="0">
              <a:buNone/>
              <a:defRPr sz="1400"/>
            </a:lvl5pPr>
            <a:lvl6pPr marL="2285773" indent="0">
              <a:buNone/>
              <a:defRPr sz="1400"/>
            </a:lvl6pPr>
            <a:lvl7pPr marL="2742928" indent="0">
              <a:buNone/>
              <a:defRPr sz="1400"/>
            </a:lvl7pPr>
            <a:lvl8pPr marL="3200082" indent="0">
              <a:buNone/>
              <a:defRPr sz="1400"/>
            </a:lvl8pPr>
            <a:lvl9pPr marL="3657237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8D1415A-D655-40E3-A26E-53BC16A60AB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8AEA2DE1-B48D-487F-9957-259E1DE430E4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413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5775" y="1511300"/>
            <a:ext cx="4300538" cy="4276725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38713" y="1511300"/>
            <a:ext cx="4300537" cy="4276725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44333C-5351-46EE-808D-F82BB56F63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2A04DB0F-0967-45D9-A403-C501B2791527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334352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7" y="258765"/>
            <a:ext cx="8753157" cy="1081087"/>
          </a:xfrm>
          <a:prstGeom prst="rect">
            <a:avLst/>
          </a:prstGeom>
        </p:spPr>
        <p:txBody>
          <a:bodyPr lIns="91432" tIns="45715" rIns="91432" bIns="45715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5933" y="1511300"/>
            <a:ext cx="4300354" cy="4276725"/>
          </a:xfrm>
          <a:prstGeom prst="rect">
            <a:avLst/>
          </a:prstGeom>
        </p:spPr>
        <p:txBody>
          <a:bodyPr lIns="91432" tIns="45715" rIns="91432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38738" y="1511300"/>
            <a:ext cx="4300354" cy="4276725"/>
          </a:xfrm>
          <a:prstGeom prst="rect">
            <a:avLst/>
          </a:prstGeom>
        </p:spPr>
        <p:txBody>
          <a:bodyPr lIns="91432" tIns="45715" rIns="91432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D05A1A40-5CA4-4589-8E6C-074602A7354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DB43E5E1-5C38-4AD5-9CA4-B2674554CD92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37917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7" y="258765"/>
            <a:ext cx="8753157" cy="1081087"/>
          </a:xfrm>
          <a:prstGeom prst="rect">
            <a:avLst/>
          </a:prstGeom>
        </p:spPr>
        <p:txBody>
          <a:bodyPr lIns="91432" tIns="45715" rIns="91432" bIns="45715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5935" y="1450978"/>
            <a:ext cx="4297178" cy="604838"/>
          </a:xfrm>
          <a:prstGeom prst="rect">
            <a:avLst/>
          </a:prstGeom>
        </p:spPr>
        <p:txBody>
          <a:bodyPr lIns="91432" tIns="45715" rIns="91432" bIns="45715"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3" indent="0">
              <a:buNone/>
              <a:defRPr sz="1600" b="1"/>
            </a:lvl6pPr>
            <a:lvl7pPr marL="2742928" indent="0">
              <a:buNone/>
              <a:defRPr sz="1600" b="1"/>
            </a:lvl7pPr>
            <a:lvl8pPr marL="3200082" indent="0">
              <a:buNone/>
              <a:defRPr sz="1600" b="1"/>
            </a:lvl8pPr>
            <a:lvl9pPr marL="365723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5935" y="2055815"/>
            <a:ext cx="4297178" cy="3732212"/>
          </a:xfrm>
          <a:prstGeom prst="rect">
            <a:avLst/>
          </a:prstGeom>
        </p:spPr>
        <p:txBody>
          <a:bodyPr lIns="91432" tIns="45715" rIns="91432" bIns="45715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40328" y="1450978"/>
            <a:ext cx="4298765" cy="604838"/>
          </a:xfrm>
          <a:prstGeom prst="rect">
            <a:avLst/>
          </a:prstGeom>
        </p:spPr>
        <p:txBody>
          <a:bodyPr lIns="91432" tIns="45715" rIns="91432" bIns="45715"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3" indent="0">
              <a:buNone/>
              <a:defRPr sz="1600" b="1"/>
            </a:lvl6pPr>
            <a:lvl7pPr marL="2742928" indent="0">
              <a:buNone/>
              <a:defRPr sz="1600" b="1"/>
            </a:lvl7pPr>
            <a:lvl8pPr marL="3200082" indent="0">
              <a:buNone/>
              <a:defRPr sz="1600" b="1"/>
            </a:lvl8pPr>
            <a:lvl9pPr marL="365723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40328" y="2055815"/>
            <a:ext cx="4298765" cy="3732212"/>
          </a:xfrm>
          <a:prstGeom prst="rect">
            <a:avLst/>
          </a:prstGeom>
        </p:spPr>
        <p:txBody>
          <a:bodyPr lIns="91432" tIns="45715" rIns="91432" bIns="45715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69779232-21FC-46B2-8158-272B24BEDA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7E10C07C-28EC-4395-B6D5-4D88B1EBBB39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36903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7" y="258765"/>
            <a:ext cx="8753157" cy="1081087"/>
          </a:xfrm>
          <a:prstGeom prst="rect">
            <a:avLst/>
          </a:prstGeom>
        </p:spPr>
        <p:txBody>
          <a:bodyPr lIns="91432" tIns="45715" rIns="91432" bIns="45715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EF06DE66-BAB7-4FC4-839C-38D492327A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AE69CDA-6ED0-4ACE-B821-462CA4654E72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3898615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541D7FD-1A22-4938-982A-BBA3FB0E1F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28775FDE-7213-4FA5-9B31-AE9858971F2C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74466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7" y="258765"/>
            <a:ext cx="3199858" cy="1096962"/>
          </a:xfrm>
          <a:prstGeom prst="rect">
            <a:avLst/>
          </a:prstGeom>
        </p:spPr>
        <p:txBody>
          <a:bodyPr lIns="91432" tIns="45715" rIns="91432" bIns="45715"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01717" y="258764"/>
            <a:ext cx="5437375" cy="5529262"/>
          </a:xfrm>
          <a:prstGeom prst="rect">
            <a:avLst/>
          </a:prstGeom>
        </p:spPr>
        <p:txBody>
          <a:bodyPr lIns="91432" tIns="45715" rIns="91432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5937" y="1355727"/>
            <a:ext cx="3199858" cy="4432300"/>
          </a:xfrm>
          <a:prstGeom prst="rect">
            <a:avLst/>
          </a:prstGeom>
        </p:spPr>
        <p:txBody>
          <a:bodyPr lIns="91432" tIns="45715" rIns="91432" bIns="45715"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0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3" indent="0">
              <a:buNone/>
              <a:defRPr sz="900"/>
            </a:lvl6pPr>
            <a:lvl7pPr marL="2742928" indent="0">
              <a:buNone/>
              <a:defRPr sz="900"/>
            </a:lvl7pPr>
            <a:lvl8pPr marL="3200082" indent="0">
              <a:buNone/>
              <a:defRPr sz="900"/>
            </a:lvl8pPr>
            <a:lvl9pPr marL="365723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9C6EAD0-4EB9-46BD-BD8C-4A438C537C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9E9BA804-90E2-4CA2-A105-3418C4982E9E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98700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05623" y="4535492"/>
            <a:ext cx="5835968" cy="536575"/>
          </a:xfrm>
          <a:prstGeom prst="rect">
            <a:avLst/>
          </a:prstGeom>
        </p:spPr>
        <p:txBody>
          <a:bodyPr lIns="91432" tIns="45715" rIns="91432" bIns="45715"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05623" y="579439"/>
            <a:ext cx="5835968" cy="3887788"/>
          </a:xfrm>
          <a:prstGeom prst="rect">
            <a:avLst/>
          </a:prstGeom>
        </p:spPr>
        <p:txBody>
          <a:bodyPr lIns="91432" tIns="45715" rIns="91432" bIns="45715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3" indent="0">
              <a:buNone/>
              <a:defRPr sz="2000"/>
            </a:lvl6pPr>
            <a:lvl7pPr marL="2742928" indent="0">
              <a:buNone/>
              <a:defRPr sz="2000"/>
            </a:lvl7pPr>
            <a:lvl8pPr marL="3200082" indent="0">
              <a:buNone/>
              <a:defRPr sz="2000"/>
            </a:lvl8pPr>
            <a:lvl9pPr marL="3657237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05623" y="5072066"/>
            <a:ext cx="5835968" cy="760412"/>
          </a:xfrm>
          <a:prstGeom prst="rect">
            <a:avLst/>
          </a:prstGeom>
        </p:spPr>
        <p:txBody>
          <a:bodyPr lIns="91432" tIns="45715" rIns="91432" bIns="45715"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0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3" indent="0">
              <a:buNone/>
              <a:defRPr sz="900"/>
            </a:lvl6pPr>
            <a:lvl7pPr marL="2742928" indent="0">
              <a:buNone/>
              <a:defRPr sz="900"/>
            </a:lvl7pPr>
            <a:lvl8pPr marL="3200082" indent="0">
              <a:buNone/>
              <a:defRPr sz="900"/>
            </a:lvl8pPr>
            <a:lvl9pPr marL="365723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B7DE9519-E908-4BF0-92E3-84B40951DF6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20819502-2DB3-40E1-9CEA-8370E907709F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172341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7" y="258765"/>
            <a:ext cx="8753157" cy="1081087"/>
          </a:xfrm>
          <a:prstGeom prst="rect">
            <a:avLst/>
          </a:prstGeom>
        </p:spPr>
        <p:txBody>
          <a:bodyPr lIns="91432" tIns="45715" rIns="91432" bIns="45715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937" y="1511300"/>
            <a:ext cx="8753157" cy="4276725"/>
          </a:xfrm>
          <a:prstGeom prst="rect">
            <a:avLst/>
          </a:prstGeom>
        </p:spPr>
        <p:txBody>
          <a:bodyPr vert="eaVert" lIns="91432" tIns="45715" rIns="91432" bIns="45715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D36DFF37-26EE-4077-869D-394FBFB74C4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5CBDAE9-1C0C-4F04-9DC5-C5E7FC895AB3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249738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50805" y="258764"/>
            <a:ext cx="2188289" cy="5529262"/>
          </a:xfrm>
          <a:prstGeom prst="rect">
            <a:avLst/>
          </a:prstGeom>
        </p:spPr>
        <p:txBody>
          <a:bodyPr vert="eaVert" lIns="91432" tIns="45715" rIns="91432" bIns="45715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934" y="258764"/>
            <a:ext cx="6412418" cy="5529262"/>
          </a:xfrm>
          <a:prstGeom prst="rect">
            <a:avLst/>
          </a:prstGeom>
        </p:spPr>
        <p:txBody>
          <a:bodyPr vert="eaVert" lIns="91432" tIns="45715" rIns="91432" bIns="45715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7C640FC-4683-4D1C-900E-AC8DE3BC2E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DA57BDF1-B7F7-40B8-827F-44A85BFD3DBF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217094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7" y="258765"/>
            <a:ext cx="8753157" cy="1081087"/>
          </a:xfrm>
          <a:prstGeom prst="rect">
            <a:avLst/>
          </a:prstGeom>
        </p:spPr>
        <p:txBody>
          <a:bodyPr lIns="91432" tIns="45715" rIns="91432" bIns="45715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85937" y="1511300"/>
            <a:ext cx="8753157" cy="4276725"/>
          </a:xfrm>
          <a:prstGeom prst="rect">
            <a:avLst/>
          </a:prstGeom>
        </p:spPr>
        <p:txBody>
          <a:bodyPr lIns="91432" tIns="45715" rIns="91432" bIns="45715"/>
          <a:lstStyle/>
          <a:p>
            <a:pPr lvl="0"/>
            <a:endParaRPr lang="ko-KR" alt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D8052611-0201-43FE-8D6C-855E311C264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E37B5C12-461F-437A-A3A6-3CC9E281426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519505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85937" y="258764"/>
            <a:ext cx="8753157" cy="5529262"/>
          </a:xfrm>
          <a:prstGeom prst="rect">
            <a:avLst/>
          </a:prstGeom>
        </p:spPr>
        <p:txBody>
          <a:bodyPr lIns="91432" tIns="45715" rIns="91432" bIns="45715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D02EC858-C880-487E-AAA3-DC7077EE216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03C4625A-AA12-4974-8E56-3648210BF6D1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937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5775" y="1450977"/>
            <a:ext cx="4297363" cy="604838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9" indent="0">
              <a:buNone/>
              <a:defRPr sz="1900" b="1"/>
            </a:lvl3pPr>
            <a:lvl4pPr marL="1371270" indent="0">
              <a:buNone/>
              <a:defRPr sz="1600" b="1"/>
            </a:lvl4pPr>
            <a:lvl5pPr marL="1828360" indent="0">
              <a:buNone/>
              <a:defRPr sz="1600" b="1"/>
            </a:lvl5pPr>
            <a:lvl6pPr marL="2285448" indent="0">
              <a:buNone/>
              <a:defRPr sz="1600" b="1"/>
            </a:lvl6pPr>
            <a:lvl7pPr marL="2742539" indent="0">
              <a:buNone/>
              <a:defRPr sz="1600" b="1"/>
            </a:lvl7pPr>
            <a:lvl8pPr marL="3199628" indent="0">
              <a:buNone/>
              <a:defRPr sz="1600" b="1"/>
            </a:lvl8pPr>
            <a:lvl9pPr marL="365671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5775" y="2055815"/>
            <a:ext cx="4297363" cy="3732212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40300" y="1450977"/>
            <a:ext cx="4298950" cy="604838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9" indent="0">
              <a:buNone/>
              <a:defRPr sz="1900" b="1"/>
            </a:lvl3pPr>
            <a:lvl4pPr marL="1371270" indent="0">
              <a:buNone/>
              <a:defRPr sz="1600" b="1"/>
            </a:lvl4pPr>
            <a:lvl5pPr marL="1828360" indent="0">
              <a:buNone/>
              <a:defRPr sz="1600" b="1"/>
            </a:lvl5pPr>
            <a:lvl6pPr marL="2285448" indent="0">
              <a:buNone/>
              <a:defRPr sz="1600" b="1"/>
            </a:lvl6pPr>
            <a:lvl7pPr marL="2742539" indent="0">
              <a:buNone/>
              <a:defRPr sz="1600" b="1"/>
            </a:lvl7pPr>
            <a:lvl8pPr marL="3199628" indent="0">
              <a:buNone/>
              <a:defRPr sz="1600" b="1"/>
            </a:lvl8pPr>
            <a:lvl9pPr marL="365671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40300" y="2055815"/>
            <a:ext cx="4298950" cy="3732212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7167A-5FBD-4C60-9AA7-A10DCE04B36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51665665-4167-4C42-85BB-0B138EBB9013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429698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433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8817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6" y="258764"/>
            <a:ext cx="8753157" cy="1081087"/>
          </a:xfrm>
          <a:prstGeom prst="rect">
            <a:avLst/>
          </a:prstGeom>
        </p:spPr>
        <p:txBody>
          <a:bodyPr lIns="83854" tIns="41926" rIns="83854" bIns="41926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5936" y="1511300"/>
            <a:ext cx="8753157" cy="4276725"/>
          </a:xfrm>
          <a:prstGeom prst="rect">
            <a:avLst/>
          </a:prstGeom>
        </p:spPr>
        <p:txBody>
          <a:bodyPr lIns="83854" tIns="41926" rIns="83854" bIns="41926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B57BCA0-ABD1-4DB9-9840-509D584E6E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3BB19919-EA9D-4AF0-82FE-A60FFC55B1FE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080162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603" y="4164015"/>
            <a:ext cx="8265636" cy="1287462"/>
          </a:xfrm>
          <a:prstGeom prst="rect">
            <a:avLst/>
          </a:prstGeom>
        </p:spPr>
        <p:txBody>
          <a:bodyPr lIns="83854" tIns="41926" rIns="83854" bIns="41926" anchor="t"/>
          <a:lstStyle>
            <a:lvl1pPr algn="l">
              <a:defRPr sz="3935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8603" y="2746375"/>
            <a:ext cx="8265636" cy="1417638"/>
          </a:xfrm>
          <a:prstGeom prst="rect">
            <a:avLst/>
          </a:prstGeom>
        </p:spPr>
        <p:txBody>
          <a:bodyPr lIns="83854" tIns="41926" rIns="83854" bIns="41926" anchor="b"/>
          <a:lstStyle>
            <a:lvl1pPr marL="0" indent="0">
              <a:buNone/>
              <a:defRPr sz="1914"/>
            </a:lvl1pPr>
            <a:lvl2pPr marL="445889" indent="0">
              <a:buNone/>
              <a:defRPr sz="1808"/>
            </a:lvl2pPr>
            <a:lvl3pPr marL="891779" indent="0">
              <a:buNone/>
              <a:defRPr sz="1595"/>
            </a:lvl3pPr>
            <a:lvl4pPr marL="1337668" indent="0">
              <a:buNone/>
              <a:defRPr sz="1383"/>
            </a:lvl4pPr>
            <a:lvl5pPr marL="1783558" indent="0">
              <a:buNone/>
              <a:defRPr sz="1383"/>
            </a:lvl5pPr>
            <a:lvl6pPr marL="2229448" indent="0">
              <a:buNone/>
              <a:defRPr sz="1383"/>
            </a:lvl6pPr>
            <a:lvl7pPr marL="2675337" indent="0">
              <a:buNone/>
              <a:defRPr sz="1383"/>
            </a:lvl7pPr>
            <a:lvl8pPr marL="3121227" indent="0">
              <a:buNone/>
              <a:defRPr sz="1383"/>
            </a:lvl8pPr>
            <a:lvl9pPr marL="3567116" indent="0">
              <a:buNone/>
              <a:defRPr sz="138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6CB4B9A7-2C0F-4DB2-92E4-3715675670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95DAB8D4-270C-449B-A924-57673499FBF2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847705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6" y="258764"/>
            <a:ext cx="8753157" cy="1081087"/>
          </a:xfrm>
          <a:prstGeom prst="rect">
            <a:avLst/>
          </a:prstGeom>
        </p:spPr>
        <p:txBody>
          <a:bodyPr lIns="83854" tIns="41926" rIns="83854" bIns="41926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5933" y="1511300"/>
            <a:ext cx="4300354" cy="4276725"/>
          </a:xfrm>
          <a:prstGeom prst="rect">
            <a:avLst/>
          </a:prstGeom>
        </p:spPr>
        <p:txBody>
          <a:bodyPr lIns="83854" tIns="41926" rIns="83854" bIns="41926"/>
          <a:lstStyle>
            <a:lvl1pPr>
              <a:defRPr sz="2765"/>
            </a:lvl1pPr>
            <a:lvl2pPr>
              <a:defRPr sz="2340"/>
            </a:lvl2pPr>
            <a:lvl3pPr>
              <a:defRPr sz="1914"/>
            </a:lvl3pPr>
            <a:lvl4pPr>
              <a:defRPr sz="1808"/>
            </a:lvl4pPr>
            <a:lvl5pPr>
              <a:defRPr sz="1808"/>
            </a:lvl5pPr>
            <a:lvl6pPr>
              <a:defRPr sz="1808"/>
            </a:lvl6pPr>
            <a:lvl7pPr>
              <a:defRPr sz="1808"/>
            </a:lvl7pPr>
            <a:lvl8pPr>
              <a:defRPr sz="1808"/>
            </a:lvl8pPr>
            <a:lvl9pPr>
              <a:defRPr sz="1808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38738" y="1511300"/>
            <a:ext cx="4300354" cy="4276725"/>
          </a:xfrm>
          <a:prstGeom prst="rect">
            <a:avLst/>
          </a:prstGeom>
        </p:spPr>
        <p:txBody>
          <a:bodyPr lIns="83854" tIns="41926" rIns="83854" bIns="41926"/>
          <a:lstStyle>
            <a:lvl1pPr>
              <a:defRPr sz="2765"/>
            </a:lvl1pPr>
            <a:lvl2pPr>
              <a:defRPr sz="2340"/>
            </a:lvl2pPr>
            <a:lvl3pPr>
              <a:defRPr sz="1914"/>
            </a:lvl3pPr>
            <a:lvl4pPr>
              <a:defRPr sz="1808"/>
            </a:lvl4pPr>
            <a:lvl5pPr>
              <a:defRPr sz="1808"/>
            </a:lvl5pPr>
            <a:lvl6pPr>
              <a:defRPr sz="1808"/>
            </a:lvl6pPr>
            <a:lvl7pPr>
              <a:defRPr sz="1808"/>
            </a:lvl7pPr>
            <a:lvl8pPr>
              <a:defRPr sz="1808"/>
            </a:lvl8pPr>
            <a:lvl9pPr>
              <a:defRPr sz="1808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7A132E5-AF04-40A6-90A7-CE6FC98205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873DE3F-D3B6-44B7-9BFD-898AF3FA403A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868696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6" y="258764"/>
            <a:ext cx="8753157" cy="1081087"/>
          </a:xfrm>
          <a:prstGeom prst="rect">
            <a:avLst/>
          </a:prstGeom>
        </p:spPr>
        <p:txBody>
          <a:bodyPr lIns="83854" tIns="41926" rIns="83854" bIns="41926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5935" y="1450977"/>
            <a:ext cx="4297178" cy="604838"/>
          </a:xfrm>
          <a:prstGeom prst="rect">
            <a:avLst/>
          </a:prstGeom>
        </p:spPr>
        <p:txBody>
          <a:bodyPr lIns="83854" tIns="41926" rIns="83854" bIns="41926" anchor="b"/>
          <a:lstStyle>
            <a:lvl1pPr marL="0" indent="0">
              <a:buNone/>
              <a:defRPr sz="2340" b="1"/>
            </a:lvl1pPr>
            <a:lvl2pPr marL="445889" indent="0">
              <a:buNone/>
              <a:defRPr sz="1914" b="1"/>
            </a:lvl2pPr>
            <a:lvl3pPr marL="891779" indent="0">
              <a:buNone/>
              <a:defRPr sz="1808" b="1"/>
            </a:lvl3pPr>
            <a:lvl4pPr marL="1337668" indent="0">
              <a:buNone/>
              <a:defRPr sz="1595" b="1"/>
            </a:lvl4pPr>
            <a:lvl5pPr marL="1783558" indent="0">
              <a:buNone/>
              <a:defRPr sz="1595" b="1"/>
            </a:lvl5pPr>
            <a:lvl6pPr marL="2229448" indent="0">
              <a:buNone/>
              <a:defRPr sz="1595" b="1"/>
            </a:lvl6pPr>
            <a:lvl7pPr marL="2675337" indent="0">
              <a:buNone/>
              <a:defRPr sz="1595" b="1"/>
            </a:lvl7pPr>
            <a:lvl8pPr marL="3121227" indent="0">
              <a:buNone/>
              <a:defRPr sz="1595" b="1"/>
            </a:lvl8pPr>
            <a:lvl9pPr marL="3567116" indent="0">
              <a:buNone/>
              <a:defRPr sz="1595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5935" y="2055814"/>
            <a:ext cx="4297178" cy="3732212"/>
          </a:xfrm>
          <a:prstGeom prst="rect">
            <a:avLst/>
          </a:prstGeom>
        </p:spPr>
        <p:txBody>
          <a:bodyPr lIns="83854" tIns="41926" rIns="83854" bIns="41926"/>
          <a:lstStyle>
            <a:lvl1pPr>
              <a:defRPr sz="2340"/>
            </a:lvl1pPr>
            <a:lvl2pPr>
              <a:defRPr sz="1914"/>
            </a:lvl2pPr>
            <a:lvl3pPr>
              <a:defRPr sz="1808"/>
            </a:lvl3pPr>
            <a:lvl4pPr>
              <a:defRPr sz="1595"/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40327" y="1450977"/>
            <a:ext cx="4298765" cy="604838"/>
          </a:xfrm>
          <a:prstGeom prst="rect">
            <a:avLst/>
          </a:prstGeom>
        </p:spPr>
        <p:txBody>
          <a:bodyPr lIns="83854" tIns="41926" rIns="83854" bIns="41926" anchor="b"/>
          <a:lstStyle>
            <a:lvl1pPr marL="0" indent="0">
              <a:buNone/>
              <a:defRPr sz="2340" b="1"/>
            </a:lvl1pPr>
            <a:lvl2pPr marL="445889" indent="0">
              <a:buNone/>
              <a:defRPr sz="1914" b="1"/>
            </a:lvl2pPr>
            <a:lvl3pPr marL="891779" indent="0">
              <a:buNone/>
              <a:defRPr sz="1808" b="1"/>
            </a:lvl3pPr>
            <a:lvl4pPr marL="1337668" indent="0">
              <a:buNone/>
              <a:defRPr sz="1595" b="1"/>
            </a:lvl4pPr>
            <a:lvl5pPr marL="1783558" indent="0">
              <a:buNone/>
              <a:defRPr sz="1595" b="1"/>
            </a:lvl5pPr>
            <a:lvl6pPr marL="2229448" indent="0">
              <a:buNone/>
              <a:defRPr sz="1595" b="1"/>
            </a:lvl6pPr>
            <a:lvl7pPr marL="2675337" indent="0">
              <a:buNone/>
              <a:defRPr sz="1595" b="1"/>
            </a:lvl7pPr>
            <a:lvl8pPr marL="3121227" indent="0">
              <a:buNone/>
              <a:defRPr sz="1595" b="1"/>
            </a:lvl8pPr>
            <a:lvl9pPr marL="3567116" indent="0">
              <a:buNone/>
              <a:defRPr sz="1595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40327" y="2055814"/>
            <a:ext cx="4298765" cy="3732212"/>
          </a:xfrm>
          <a:prstGeom prst="rect">
            <a:avLst/>
          </a:prstGeom>
        </p:spPr>
        <p:txBody>
          <a:bodyPr lIns="83854" tIns="41926" rIns="83854" bIns="41926"/>
          <a:lstStyle>
            <a:lvl1pPr>
              <a:defRPr sz="2340"/>
            </a:lvl1pPr>
            <a:lvl2pPr>
              <a:defRPr sz="1914"/>
            </a:lvl2pPr>
            <a:lvl3pPr>
              <a:defRPr sz="1808"/>
            </a:lvl3pPr>
            <a:lvl4pPr>
              <a:defRPr sz="1595"/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56DE1C63-9B23-4EED-AB29-94F76316A5C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E568F24B-DC7F-4F97-A8E7-3C34155D8987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1173082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6" y="258764"/>
            <a:ext cx="8753157" cy="1081087"/>
          </a:xfrm>
          <a:prstGeom prst="rect">
            <a:avLst/>
          </a:prstGeom>
        </p:spPr>
        <p:txBody>
          <a:bodyPr lIns="83854" tIns="41926" rIns="83854" bIns="41926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F7FE3A0-D8E4-4829-ADC9-536D0840F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EEB746BE-FB0A-4406-8AB4-B378EBF4D556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558566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74FF6C2C-7EF7-41AC-9AF8-7E325DB5BBC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9186B7CC-AD9A-41A9-8E35-C563DB312D50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03139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6" y="258764"/>
            <a:ext cx="3199858" cy="1096962"/>
          </a:xfrm>
          <a:prstGeom prst="rect">
            <a:avLst/>
          </a:prstGeom>
        </p:spPr>
        <p:txBody>
          <a:bodyPr lIns="83854" tIns="41926" rIns="83854" bIns="41926" anchor="b"/>
          <a:lstStyle>
            <a:lvl1pPr algn="l">
              <a:defRPr sz="1914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01716" y="258764"/>
            <a:ext cx="5437375" cy="5529262"/>
          </a:xfrm>
          <a:prstGeom prst="rect">
            <a:avLst/>
          </a:prstGeom>
        </p:spPr>
        <p:txBody>
          <a:bodyPr lIns="83854" tIns="41926" rIns="83854" bIns="41926"/>
          <a:lstStyle>
            <a:lvl1pPr>
              <a:defRPr sz="3084"/>
            </a:lvl1pPr>
            <a:lvl2pPr>
              <a:defRPr sz="2765"/>
            </a:lvl2pPr>
            <a:lvl3pPr>
              <a:defRPr sz="2340"/>
            </a:lvl3pPr>
            <a:lvl4pPr>
              <a:defRPr sz="1914"/>
            </a:lvl4pPr>
            <a:lvl5pPr>
              <a:defRPr sz="1914"/>
            </a:lvl5pPr>
            <a:lvl6pPr>
              <a:defRPr sz="1914"/>
            </a:lvl6pPr>
            <a:lvl7pPr>
              <a:defRPr sz="1914"/>
            </a:lvl7pPr>
            <a:lvl8pPr>
              <a:defRPr sz="1914"/>
            </a:lvl8pPr>
            <a:lvl9pPr>
              <a:defRPr sz="191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5936" y="1355726"/>
            <a:ext cx="3199858" cy="4432300"/>
          </a:xfrm>
          <a:prstGeom prst="rect">
            <a:avLst/>
          </a:prstGeom>
        </p:spPr>
        <p:txBody>
          <a:bodyPr lIns="83854" tIns="41926" rIns="83854" bIns="41926"/>
          <a:lstStyle>
            <a:lvl1pPr marL="0" indent="0">
              <a:buNone/>
              <a:defRPr sz="1383"/>
            </a:lvl1pPr>
            <a:lvl2pPr marL="445889" indent="0">
              <a:buNone/>
              <a:defRPr sz="1170"/>
            </a:lvl2pPr>
            <a:lvl3pPr marL="891779" indent="0">
              <a:buNone/>
              <a:defRPr sz="957"/>
            </a:lvl3pPr>
            <a:lvl4pPr marL="1337668" indent="0">
              <a:buNone/>
              <a:defRPr sz="851"/>
            </a:lvl4pPr>
            <a:lvl5pPr marL="1783558" indent="0">
              <a:buNone/>
              <a:defRPr sz="851"/>
            </a:lvl5pPr>
            <a:lvl6pPr marL="2229448" indent="0">
              <a:buNone/>
              <a:defRPr sz="851"/>
            </a:lvl6pPr>
            <a:lvl7pPr marL="2675337" indent="0">
              <a:buNone/>
              <a:defRPr sz="851"/>
            </a:lvl7pPr>
            <a:lvl8pPr marL="3121227" indent="0">
              <a:buNone/>
              <a:defRPr sz="851"/>
            </a:lvl8pPr>
            <a:lvl9pPr marL="3567116" indent="0">
              <a:buNone/>
              <a:defRPr sz="85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160BC4E-879D-43A3-8EBD-654FC6AF1E7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6E985EC5-1E6D-4922-960C-37141C717226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293171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05623" y="4535491"/>
            <a:ext cx="5835968" cy="536575"/>
          </a:xfrm>
          <a:prstGeom prst="rect">
            <a:avLst/>
          </a:prstGeom>
        </p:spPr>
        <p:txBody>
          <a:bodyPr lIns="83854" tIns="41926" rIns="83854" bIns="41926" anchor="b"/>
          <a:lstStyle>
            <a:lvl1pPr algn="l">
              <a:defRPr sz="1914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05623" y="579439"/>
            <a:ext cx="5835968" cy="3887788"/>
          </a:xfrm>
          <a:prstGeom prst="rect">
            <a:avLst/>
          </a:prstGeom>
        </p:spPr>
        <p:txBody>
          <a:bodyPr lIns="83854" tIns="41926" rIns="83854" bIns="41926"/>
          <a:lstStyle>
            <a:lvl1pPr marL="0" indent="0">
              <a:buNone/>
              <a:defRPr sz="3084"/>
            </a:lvl1pPr>
            <a:lvl2pPr marL="445889" indent="0">
              <a:buNone/>
              <a:defRPr sz="2765"/>
            </a:lvl2pPr>
            <a:lvl3pPr marL="891779" indent="0">
              <a:buNone/>
              <a:defRPr sz="2340"/>
            </a:lvl3pPr>
            <a:lvl4pPr marL="1337668" indent="0">
              <a:buNone/>
              <a:defRPr sz="1914"/>
            </a:lvl4pPr>
            <a:lvl5pPr marL="1783558" indent="0">
              <a:buNone/>
              <a:defRPr sz="1914"/>
            </a:lvl5pPr>
            <a:lvl6pPr marL="2229448" indent="0">
              <a:buNone/>
              <a:defRPr sz="1914"/>
            </a:lvl6pPr>
            <a:lvl7pPr marL="2675337" indent="0">
              <a:buNone/>
              <a:defRPr sz="1914"/>
            </a:lvl7pPr>
            <a:lvl8pPr marL="3121227" indent="0">
              <a:buNone/>
              <a:defRPr sz="1914"/>
            </a:lvl8pPr>
            <a:lvl9pPr marL="3567116" indent="0">
              <a:buNone/>
              <a:defRPr sz="1914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05623" y="5072065"/>
            <a:ext cx="5835968" cy="760412"/>
          </a:xfrm>
          <a:prstGeom prst="rect">
            <a:avLst/>
          </a:prstGeom>
        </p:spPr>
        <p:txBody>
          <a:bodyPr lIns="83854" tIns="41926" rIns="83854" bIns="41926"/>
          <a:lstStyle>
            <a:lvl1pPr marL="0" indent="0">
              <a:buNone/>
              <a:defRPr sz="1383"/>
            </a:lvl1pPr>
            <a:lvl2pPr marL="445889" indent="0">
              <a:buNone/>
              <a:defRPr sz="1170"/>
            </a:lvl2pPr>
            <a:lvl3pPr marL="891779" indent="0">
              <a:buNone/>
              <a:defRPr sz="957"/>
            </a:lvl3pPr>
            <a:lvl4pPr marL="1337668" indent="0">
              <a:buNone/>
              <a:defRPr sz="851"/>
            </a:lvl4pPr>
            <a:lvl5pPr marL="1783558" indent="0">
              <a:buNone/>
              <a:defRPr sz="851"/>
            </a:lvl5pPr>
            <a:lvl6pPr marL="2229448" indent="0">
              <a:buNone/>
              <a:defRPr sz="851"/>
            </a:lvl6pPr>
            <a:lvl7pPr marL="2675337" indent="0">
              <a:buNone/>
              <a:defRPr sz="851"/>
            </a:lvl7pPr>
            <a:lvl8pPr marL="3121227" indent="0">
              <a:buNone/>
              <a:defRPr sz="851"/>
            </a:lvl8pPr>
            <a:lvl9pPr marL="3567116" indent="0">
              <a:buNone/>
              <a:defRPr sz="85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92028F0-E053-49A0-9D29-8031B5EF2F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6708D002-EB5A-4370-9CA1-ECA9AC924A11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9035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8753475" cy="1081087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F67F4BA-8F41-41DB-A4E0-089734167E6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756A97A7-D506-4B58-B91F-93EC1E51E5E9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9698548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6" y="258764"/>
            <a:ext cx="8753157" cy="1081087"/>
          </a:xfrm>
          <a:prstGeom prst="rect">
            <a:avLst/>
          </a:prstGeom>
        </p:spPr>
        <p:txBody>
          <a:bodyPr lIns="83854" tIns="41926" rIns="83854" bIns="41926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936" y="1511300"/>
            <a:ext cx="8753157" cy="4276725"/>
          </a:xfrm>
          <a:prstGeom prst="rect">
            <a:avLst/>
          </a:prstGeom>
        </p:spPr>
        <p:txBody>
          <a:bodyPr vert="eaVert" lIns="83854" tIns="41926" rIns="83854" bIns="41926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EC233F9-A2AF-46FB-B442-97F30F6939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04F829B1-DE2B-4126-8EE2-20929B69D57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56501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50804" y="258764"/>
            <a:ext cx="2188289" cy="5529262"/>
          </a:xfrm>
          <a:prstGeom prst="rect">
            <a:avLst/>
          </a:prstGeom>
        </p:spPr>
        <p:txBody>
          <a:bodyPr vert="eaVert" lIns="83854" tIns="41926" rIns="83854" bIns="41926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5934" y="258764"/>
            <a:ext cx="6412418" cy="5529262"/>
          </a:xfrm>
          <a:prstGeom prst="rect">
            <a:avLst/>
          </a:prstGeom>
        </p:spPr>
        <p:txBody>
          <a:bodyPr vert="eaVert" lIns="83854" tIns="41926" rIns="83854" bIns="41926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DB67B006-579B-438D-909B-149D9CE76C3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D48CE019-625D-446D-A878-6336AA7B55A3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049287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936" y="258764"/>
            <a:ext cx="8753157" cy="1081087"/>
          </a:xfrm>
          <a:prstGeom prst="rect">
            <a:avLst/>
          </a:prstGeom>
        </p:spPr>
        <p:txBody>
          <a:bodyPr lIns="83854" tIns="41926" rIns="83854" bIns="41926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85936" y="1511300"/>
            <a:ext cx="8753157" cy="4276725"/>
          </a:xfrm>
          <a:prstGeom prst="rect">
            <a:avLst/>
          </a:prstGeom>
        </p:spPr>
        <p:txBody>
          <a:bodyPr lIns="83854" tIns="41926" rIns="83854" bIns="41926"/>
          <a:lstStyle/>
          <a:p>
            <a:pPr lvl="0"/>
            <a:endParaRPr lang="ko-KR" alt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36C83883-C374-44BB-B589-24BB042ABE7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BD238AF8-63C3-44E6-933E-A4C6BEEF2AF3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7307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85936" y="258764"/>
            <a:ext cx="8753157" cy="5529262"/>
          </a:xfrm>
          <a:prstGeom prst="rect">
            <a:avLst/>
          </a:prstGeom>
        </p:spPr>
        <p:txBody>
          <a:bodyPr lIns="83854" tIns="41926" rIns="83854" bIns="41926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E7C2BCB3-F846-4274-A52F-05576B9ED1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7BC2CCC0-B095-49A3-814B-A7BFAC6F9A99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0359781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732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242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909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>
            <a:extLst>
              <a:ext uri="{FF2B5EF4-FFF2-40B4-BE49-F238E27FC236}">
                <a16:creationId xmlns:a16="http://schemas.microsoft.com/office/drawing/2014/main" id="{ADF51D2D-7E14-4B53-BA65-8641FF9F1B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05350" y="6232525"/>
            <a:ext cx="322263" cy="233363"/>
          </a:xfrm>
          <a:prstGeom prst="rect">
            <a:avLst/>
          </a:prstGeom>
          <a:noFill/>
          <a:ln>
            <a:noFill/>
          </a:ln>
        </p:spPr>
        <p:txBody>
          <a:bodyPr wrap="none" lIns="86186" tIns="43094" rIns="86186" bIns="43094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r" eaLnBrk="1" latinLnBrk="1" hangingPunct="1">
              <a:defRPr/>
            </a:pPr>
            <a:fld id="{AB624B33-E316-4BDA-BD2A-6042278AD5A2}" type="slidenum">
              <a:rPr kumimoji="0" lang="en-US" altLang="ko-KR" sz="957" smtClean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pPr algn="r" eaLnBrk="1" latinLnBrk="1" hangingPunct="1">
                <a:defRPr/>
              </a:pPr>
              <a:t>‹#›</a:t>
            </a:fld>
            <a:endParaRPr kumimoji="0" lang="en-US" altLang="ko-KR" sz="957">
              <a:solidFill>
                <a:srgbClr val="000000"/>
              </a:solidFill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3" name="Picture 20" descr="맥세스로고">
            <a:extLst>
              <a:ext uri="{FF2B5EF4-FFF2-40B4-BE49-F238E27FC236}">
                <a16:creationId xmlns:a16="http://schemas.microsoft.com/office/drawing/2014/main" id="{C0F096AF-4CAC-43C1-AEAD-65E0C27703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111875"/>
            <a:ext cx="766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7">
            <a:extLst>
              <a:ext uri="{FF2B5EF4-FFF2-40B4-BE49-F238E27FC236}">
                <a16:creationId xmlns:a16="http://schemas.microsoft.com/office/drawing/2014/main" id="{A37F8D6B-7E10-4EBB-8D2C-357B26D6EC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66700" y="587375"/>
            <a:ext cx="9188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186" tIns="43094" rIns="86186" bIns="43094"/>
          <a:lstStyle/>
          <a:p>
            <a:pPr>
              <a:defRPr/>
            </a:pPr>
            <a:endParaRPr lang="ko-KR" altLang="en-US" sz="1276"/>
          </a:p>
        </p:txBody>
      </p:sp>
      <p:pic>
        <p:nvPicPr>
          <p:cNvPr id="5" name="그림 10">
            <a:extLst>
              <a:ext uri="{FF2B5EF4-FFF2-40B4-BE49-F238E27FC236}">
                <a16:creationId xmlns:a16="http://schemas.microsoft.com/office/drawing/2014/main" id="{0F1A53B0-98EA-480A-955B-3E9ED00115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5" y="6183313"/>
            <a:ext cx="5762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48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1B925B5-C839-447F-8D99-9841715AB3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088C1AFF-2FE0-4B99-A93A-87CD6C018087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18951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775" y="258765"/>
            <a:ext cx="3200400" cy="1096962"/>
          </a:xfrm>
          <a:prstGeom prst="rect">
            <a:avLst/>
          </a:prstGeom>
        </p:spPr>
        <p:txBody>
          <a:bodyPr lIns="91418" tIns="45709" rIns="91418" bIns="45709"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02063" y="258764"/>
            <a:ext cx="5437187" cy="5529262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5775" y="1355727"/>
            <a:ext cx="3200400" cy="4432300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79" indent="0">
              <a:buNone/>
              <a:defRPr sz="1000"/>
            </a:lvl3pPr>
            <a:lvl4pPr marL="1371270" indent="0">
              <a:buNone/>
              <a:defRPr sz="900"/>
            </a:lvl4pPr>
            <a:lvl5pPr marL="1828360" indent="0">
              <a:buNone/>
              <a:defRPr sz="900"/>
            </a:lvl5pPr>
            <a:lvl6pPr marL="2285448" indent="0">
              <a:buNone/>
              <a:defRPr sz="900"/>
            </a:lvl6pPr>
            <a:lvl7pPr marL="2742539" indent="0">
              <a:buNone/>
              <a:defRPr sz="900"/>
            </a:lvl7pPr>
            <a:lvl8pPr marL="3199628" indent="0">
              <a:buNone/>
              <a:defRPr sz="900"/>
            </a:lvl8pPr>
            <a:lvl9pPr marL="3656718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E9C1AE-8BE2-48E4-ACFB-6DE0AB53CA0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70779FA0-A666-4A42-9A94-50D0CCD286D0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91603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06588" y="4535491"/>
            <a:ext cx="5834062" cy="536575"/>
          </a:xfrm>
          <a:prstGeom prst="rect">
            <a:avLst/>
          </a:prstGeom>
        </p:spPr>
        <p:txBody>
          <a:bodyPr lIns="91418" tIns="45709" rIns="91418" bIns="45709"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06588" y="579439"/>
            <a:ext cx="5834062" cy="3887788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79" indent="0">
              <a:buNone/>
              <a:defRPr sz="2400"/>
            </a:lvl3pPr>
            <a:lvl4pPr marL="1371270" indent="0">
              <a:buNone/>
              <a:defRPr sz="2000"/>
            </a:lvl4pPr>
            <a:lvl5pPr marL="1828360" indent="0">
              <a:buNone/>
              <a:defRPr sz="2000"/>
            </a:lvl5pPr>
            <a:lvl6pPr marL="2285448" indent="0">
              <a:buNone/>
              <a:defRPr sz="2000"/>
            </a:lvl6pPr>
            <a:lvl7pPr marL="2742539" indent="0">
              <a:buNone/>
              <a:defRPr sz="2000"/>
            </a:lvl7pPr>
            <a:lvl8pPr marL="3199628" indent="0">
              <a:buNone/>
              <a:defRPr sz="2000"/>
            </a:lvl8pPr>
            <a:lvl9pPr marL="3656718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06588" y="5072065"/>
            <a:ext cx="5834062" cy="760412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79" indent="0">
              <a:buNone/>
              <a:defRPr sz="1000"/>
            </a:lvl3pPr>
            <a:lvl4pPr marL="1371270" indent="0">
              <a:buNone/>
              <a:defRPr sz="900"/>
            </a:lvl4pPr>
            <a:lvl5pPr marL="1828360" indent="0">
              <a:buNone/>
              <a:defRPr sz="900"/>
            </a:lvl5pPr>
            <a:lvl6pPr marL="2285448" indent="0">
              <a:buNone/>
              <a:defRPr sz="900"/>
            </a:lvl6pPr>
            <a:lvl7pPr marL="2742539" indent="0">
              <a:buNone/>
              <a:defRPr sz="900"/>
            </a:lvl7pPr>
            <a:lvl8pPr marL="3199628" indent="0">
              <a:buNone/>
              <a:defRPr sz="900"/>
            </a:lvl8pPr>
            <a:lvl9pPr marL="3656718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D0867D-365C-4AF9-A615-19D196FBD1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- </a:t>
            </a:r>
            <a:fld id="{088DE837-D255-48F8-980D-AB4C1137A43D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8576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.jpe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맥써스로고">
            <a:extLst>
              <a:ext uri="{FF2B5EF4-FFF2-40B4-BE49-F238E27FC236}">
                <a16:creationId xmlns:a16="http://schemas.microsoft.com/office/drawing/2014/main" id="{30C9ACE7-BE2F-4591-8B30-6A04EE3EC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4725"/>
            <a:ext cx="10445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>
            <a:extLst>
              <a:ext uri="{FF2B5EF4-FFF2-40B4-BE49-F238E27FC236}">
                <a16:creationId xmlns:a16="http://schemas.microsoft.com/office/drawing/2014/main" id="{41043700-12DD-4EB2-9C6D-EA6A7E0D31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3300" y="6151563"/>
            <a:ext cx="91916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>
                <a:latin typeface="바른돋움Pro 2" pitchFamily="18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- </a:t>
            </a:r>
            <a:fld id="{661CE415-5B4C-44CC-A5F8-4C4125690C2B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  <p:cxnSp>
        <p:nvCxnSpPr>
          <p:cNvPr id="1028" name="직선 연결선 4">
            <a:extLst>
              <a:ext uri="{FF2B5EF4-FFF2-40B4-BE49-F238E27FC236}">
                <a16:creationId xmlns:a16="http://schemas.microsoft.com/office/drawing/2014/main" id="{B2B4010F-9E38-40CB-9FE6-4943D5313E7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82563" y="611188"/>
            <a:ext cx="93599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3" r:id="rId1"/>
    <p:sldLayoutId id="2147487663" r:id="rId2"/>
    <p:sldLayoutId id="2147487664" r:id="rId3"/>
    <p:sldLayoutId id="2147487665" r:id="rId4"/>
    <p:sldLayoutId id="2147487666" r:id="rId5"/>
    <p:sldLayoutId id="2147487667" r:id="rId6"/>
    <p:sldLayoutId id="2147487668" r:id="rId7"/>
    <p:sldLayoutId id="2147487669" r:id="rId8"/>
    <p:sldLayoutId id="2147487670" r:id="rId9"/>
    <p:sldLayoutId id="2147487671" r:id="rId10"/>
    <p:sldLayoutId id="2147487672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09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17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27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36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1313" indent="-3413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3994" indent="-228545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083" indent="-228545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173" indent="-228545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264" indent="-228545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9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0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48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9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8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18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>
            <a:extLst>
              <a:ext uri="{FF2B5EF4-FFF2-40B4-BE49-F238E27FC236}">
                <a16:creationId xmlns:a16="http://schemas.microsoft.com/office/drawing/2014/main" id="{887E53DA-822B-4CE5-BF20-F906793D3AB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76738" y="6119813"/>
            <a:ext cx="9175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- </a:t>
            </a:r>
            <a:fld id="{7E7A9247-8B01-48D8-A03A-CEA8750B312E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  <p:sp>
        <p:nvSpPr>
          <p:cNvPr id="2051" name="Line 21">
            <a:extLst>
              <a:ext uri="{FF2B5EF4-FFF2-40B4-BE49-F238E27FC236}">
                <a16:creationId xmlns:a16="http://schemas.microsoft.com/office/drawing/2014/main" id="{08F68BE1-B415-432E-AC8E-F773A8874A9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9550" y="720725"/>
            <a:ext cx="9301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5979" tIns="82786" rIns="125979" bIns="82786" anchor="ctr"/>
          <a:lstStyle/>
          <a:p>
            <a:endParaRPr lang="ko-KR" altLang="en-US"/>
          </a:p>
        </p:txBody>
      </p:sp>
      <p:pic>
        <p:nvPicPr>
          <p:cNvPr id="2052" name="그림 7" descr="맥세스로고(JPEG).jpg">
            <a:extLst>
              <a:ext uri="{FF2B5EF4-FFF2-40B4-BE49-F238E27FC236}">
                <a16:creationId xmlns:a16="http://schemas.microsoft.com/office/drawing/2014/main" id="{15822CDD-2A1A-458B-8BAE-29EE66F9FE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94413"/>
            <a:ext cx="792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7">
            <a:extLst>
              <a:ext uri="{FF2B5EF4-FFF2-40B4-BE49-F238E27FC236}">
                <a16:creationId xmlns:a16="http://schemas.microsoft.com/office/drawing/2014/main" id="{760A351E-DEFC-414A-A382-04C41AD1AD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26250" y="5951538"/>
            <a:ext cx="28797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979" tIns="82786" rIns="125979" bIns="82786" anchor="ctr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en-US" altLang="ko-KR" sz="800" b="1">
                <a:solidFill>
                  <a:srgbClr val="000000"/>
                </a:solidFill>
                <a:latin typeface="맑은 고딕" panose="020B0503020000020004" pitchFamily="50" charset="-127"/>
              </a:rPr>
              <a:t>Copyright. ⓒ All Rights Reserved by MAXCESS</a:t>
            </a:r>
          </a:p>
          <a:p>
            <a:pPr algn="r">
              <a:defRPr/>
            </a:pPr>
            <a:r>
              <a:rPr lang="ko-KR" altLang="en-US" sz="700">
                <a:solidFill>
                  <a:srgbClr val="000000"/>
                </a:solidFill>
                <a:latin typeface="맑은 고딕" panose="020B0503020000020004" pitchFamily="50" charset="-127"/>
              </a:rPr>
              <a:t>본 내용은 제</a:t>
            </a:r>
            <a:r>
              <a:rPr lang="en-US" altLang="ko-KR" sz="700">
                <a:solidFill>
                  <a:srgbClr val="000000"/>
                </a:solidFill>
                <a:latin typeface="맑은 고딕" panose="020B0503020000020004" pitchFamily="50" charset="-127"/>
              </a:rPr>
              <a:t>C-2011-010129</a:t>
            </a:r>
            <a:r>
              <a:rPr lang="ko-KR" altLang="en-US" sz="700">
                <a:solidFill>
                  <a:srgbClr val="000000"/>
                </a:solidFill>
                <a:latin typeface="맑은 고딕" panose="020B0503020000020004" pitchFamily="50" charset="-127"/>
              </a:rPr>
              <a:t>호로 저작권등록이 되어 있으며</a:t>
            </a:r>
            <a:r>
              <a:rPr lang="en-US" altLang="ko-KR" sz="70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</a:p>
          <a:p>
            <a:pPr algn="r">
              <a:defRPr/>
            </a:pPr>
            <a:r>
              <a:rPr lang="ko-KR" altLang="en-US" sz="700">
                <a:solidFill>
                  <a:srgbClr val="000000"/>
                </a:solidFill>
                <a:latin typeface="맑은 고딕" panose="020B0503020000020004" pitchFamily="50" charset="-127"/>
              </a:rPr>
              <a:t>맥세스 동의 없이 무단복제 또는 인용할 경우 법적인 재제를 받을 수 있습니다</a:t>
            </a:r>
            <a:r>
              <a:rPr lang="en-US" altLang="ko-KR" sz="70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4" r:id="rId1"/>
    <p:sldLayoutId id="2147487673" r:id="rId2"/>
    <p:sldLayoutId id="2147487674" r:id="rId3"/>
    <p:sldLayoutId id="2147487675" r:id="rId4"/>
    <p:sldLayoutId id="2147487676" r:id="rId5"/>
    <p:sldLayoutId id="2147487677" r:id="rId6"/>
    <p:sldLayoutId id="2147487678" r:id="rId7"/>
    <p:sldLayoutId id="2147487679" r:id="rId8"/>
    <p:sldLayoutId id="2147487680" r:id="rId9"/>
    <p:sldLayoutId id="2147487681" r:id="rId10"/>
    <p:sldLayoutId id="2147487682" r:id="rId11"/>
    <p:sldLayoutId id="2147487683" r:id="rId12"/>
    <p:sldLayoutId id="2147487684" r:id="rId13"/>
    <p:sldLayoutId id="2147487725" r:id="rId14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anose="020B0503020000020004" pitchFamily="50" charset="-127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anose="020B0503020000020004" pitchFamily="50" charset="-127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anose="020B0503020000020004" pitchFamily="50" charset="-127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anose="020B0503020000020004" pitchFamily="50" charset="-127"/>
          <a:cs typeface="맑은 고딕"/>
        </a:defRPr>
      </a:lvl5pPr>
      <a:lvl6pPr marL="45712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24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36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48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39725" indent="-33972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맑은 고딕"/>
        </a:defRPr>
      </a:lvl1pPr>
      <a:lvl2pPr marL="739775" indent="-28257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맑은 고딕"/>
        </a:defRPr>
      </a:lvl2pPr>
      <a:lvl3pPr marL="1139825" indent="-22542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맑은 고딕"/>
        </a:defRPr>
      </a:lvl3pPr>
      <a:lvl4pPr marL="1597025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  <a:cs typeface="맑은 고딕"/>
        </a:defRPr>
      </a:lvl4pPr>
      <a:lvl5pPr marL="2054225" indent="-22542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맑은 고딕"/>
        </a:defRPr>
      </a:lvl5pPr>
      <a:lvl6pPr marL="2514170" indent="-228560" algn="l" rtl="0" fontAlgn="base" latinLnBrk="1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6pPr>
      <a:lvl7pPr marL="2971292" indent="-228560" algn="l" rtl="0" fontAlgn="base" latinLnBrk="1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7pPr>
      <a:lvl8pPr marL="3428412" indent="-228560" algn="l" rtl="0" fontAlgn="base" latinLnBrk="1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8pPr>
      <a:lvl9pPr marL="3885534" indent="-228560" algn="l" rtl="0" fontAlgn="base" latinLnBrk="1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2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6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6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9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1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2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3" algn="l" defTabSz="9142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맥써스로고">
            <a:extLst>
              <a:ext uri="{FF2B5EF4-FFF2-40B4-BE49-F238E27FC236}">
                <a16:creationId xmlns:a16="http://schemas.microsoft.com/office/drawing/2014/main" id="{69DFAFA3-EECB-467B-A6CF-7B85B9A74A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4725"/>
            <a:ext cx="10445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>
            <a:extLst>
              <a:ext uri="{FF2B5EF4-FFF2-40B4-BE49-F238E27FC236}">
                <a16:creationId xmlns:a16="http://schemas.microsoft.com/office/drawing/2014/main" id="{0FE038BD-4F03-460F-AA1C-B7E6E44529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3300" y="6151563"/>
            <a:ext cx="91916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>
                <a:solidFill>
                  <a:srgbClr val="000000"/>
                </a:solidFill>
                <a:latin typeface="바른돋움Pro 2" pitchFamily="18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- </a:t>
            </a:r>
            <a:fld id="{145E2546-F75C-43AD-A2E9-79AD88B2B9CE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  <p:cxnSp>
        <p:nvCxnSpPr>
          <p:cNvPr id="3076" name="직선 연결선 4">
            <a:extLst>
              <a:ext uri="{FF2B5EF4-FFF2-40B4-BE49-F238E27FC236}">
                <a16:creationId xmlns:a16="http://schemas.microsoft.com/office/drawing/2014/main" id="{9714F166-6930-4E0C-A559-782AD19CAC3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82563" y="611188"/>
            <a:ext cx="93599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6" r:id="rId1"/>
    <p:sldLayoutId id="2147487685" r:id="rId2"/>
    <p:sldLayoutId id="2147487686" r:id="rId3"/>
    <p:sldLayoutId id="2147487687" r:id="rId4"/>
    <p:sldLayoutId id="2147487688" r:id="rId5"/>
    <p:sldLayoutId id="2147487689" r:id="rId6"/>
    <p:sldLayoutId id="2147487690" r:id="rId7"/>
    <p:sldLayoutId id="2147487691" r:id="rId8"/>
    <p:sldLayoutId id="2147487692" r:id="rId9"/>
    <p:sldLayoutId id="2147487693" r:id="rId10"/>
    <p:sldLayoutId id="2147487694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09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17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27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36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1313" indent="-3413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3994" indent="-228545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083" indent="-228545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173" indent="-228545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264" indent="-228545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9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0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48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9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8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18" algn="l" defTabSz="91417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>
            <a:extLst>
              <a:ext uri="{FF2B5EF4-FFF2-40B4-BE49-F238E27FC236}">
                <a16:creationId xmlns:a16="http://schemas.microsoft.com/office/drawing/2014/main" id="{D64C0C0A-53BE-41F7-AD97-82E4646FB7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76738" y="6119813"/>
            <a:ext cx="9175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- </a:t>
            </a:r>
            <a:fld id="{A66B29B7-130E-4A49-BFFD-4AF07E1A801A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  <p:sp>
        <p:nvSpPr>
          <p:cNvPr id="4099" name="Line 21">
            <a:extLst>
              <a:ext uri="{FF2B5EF4-FFF2-40B4-BE49-F238E27FC236}">
                <a16:creationId xmlns:a16="http://schemas.microsoft.com/office/drawing/2014/main" id="{FF581C89-56ED-4DB1-896C-067E314EC7D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9550" y="720725"/>
            <a:ext cx="9301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5988" tIns="82792" rIns="125988" bIns="82792" anchor="ctr"/>
          <a:lstStyle/>
          <a:p>
            <a:endParaRPr lang="ko-KR" altLang="en-US"/>
          </a:p>
        </p:txBody>
      </p:sp>
      <p:pic>
        <p:nvPicPr>
          <p:cNvPr id="4100" name="그림 7" descr="맥세스로고(JPEG).jpg">
            <a:extLst>
              <a:ext uri="{FF2B5EF4-FFF2-40B4-BE49-F238E27FC236}">
                <a16:creationId xmlns:a16="http://schemas.microsoft.com/office/drawing/2014/main" id="{5DC50A4D-E685-456E-AF45-D8A13A887C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94413"/>
            <a:ext cx="792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7">
            <a:extLst>
              <a:ext uri="{FF2B5EF4-FFF2-40B4-BE49-F238E27FC236}">
                <a16:creationId xmlns:a16="http://schemas.microsoft.com/office/drawing/2014/main" id="{DF0BB85E-965A-488D-A2D5-DB084AF176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26250" y="5951538"/>
            <a:ext cx="28797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988" tIns="82792" rIns="125988" bIns="82792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en-US" altLang="ko-KR" sz="800" b="1">
                <a:solidFill>
                  <a:srgbClr val="000000"/>
                </a:solidFill>
                <a:latin typeface="맑은 고딕" panose="020B0503020000020004" pitchFamily="50" charset="-127"/>
              </a:rPr>
              <a:t>Copyright. ⓒ All Rights Reserved by MAXCESS</a:t>
            </a:r>
          </a:p>
          <a:p>
            <a:pPr algn="r">
              <a:defRPr/>
            </a:pPr>
            <a:r>
              <a:rPr lang="ko-KR" altLang="en-US" sz="700">
                <a:solidFill>
                  <a:srgbClr val="000000"/>
                </a:solidFill>
                <a:latin typeface="맑은 고딕" panose="020B0503020000020004" pitchFamily="50" charset="-127"/>
              </a:rPr>
              <a:t>본 내용은 제</a:t>
            </a:r>
            <a:r>
              <a:rPr lang="en-US" altLang="ko-KR" sz="700">
                <a:solidFill>
                  <a:srgbClr val="000000"/>
                </a:solidFill>
                <a:latin typeface="맑은 고딕" panose="020B0503020000020004" pitchFamily="50" charset="-127"/>
              </a:rPr>
              <a:t>C-2011-010129</a:t>
            </a:r>
            <a:r>
              <a:rPr lang="ko-KR" altLang="en-US" sz="700">
                <a:solidFill>
                  <a:srgbClr val="000000"/>
                </a:solidFill>
                <a:latin typeface="맑은 고딕" panose="020B0503020000020004" pitchFamily="50" charset="-127"/>
              </a:rPr>
              <a:t>호로 저작권등록이 되어 있으며</a:t>
            </a:r>
            <a:r>
              <a:rPr lang="en-US" altLang="ko-KR" sz="70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</a:p>
          <a:p>
            <a:pPr algn="r">
              <a:defRPr/>
            </a:pPr>
            <a:r>
              <a:rPr lang="ko-KR" altLang="en-US" sz="700">
                <a:solidFill>
                  <a:srgbClr val="000000"/>
                </a:solidFill>
                <a:latin typeface="맑은 고딕" panose="020B0503020000020004" pitchFamily="50" charset="-127"/>
              </a:rPr>
              <a:t>맥세스 동의 없이 무단복제 또는 인용할 경우 법적인 재제를 받을 수 있습니다</a:t>
            </a:r>
            <a:r>
              <a:rPr lang="en-US" altLang="ko-KR" sz="700">
                <a:solidFill>
                  <a:srgbClr val="000000"/>
                </a:solidFill>
                <a:latin typeface="맑은 고딕" panose="020B0503020000020004" pitchFamily="50" charset="-127"/>
              </a:rPr>
              <a:t>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7" r:id="rId1"/>
    <p:sldLayoutId id="2147487695" r:id="rId2"/>
    <p:sldLayoutId id="2147487696" r:id="rId3"/>
    <p:sldLayoutId id="2147487697" r:id="rId4"/>
    <p:sldLayoutId id="2147487698" r:id="rId5"/>
    <p:sldLayoutId id="2147487699" r:id="rId6"/>
    <p:sldLayoutId id="2147487700" r:id="rId7"/>
    <p:sldLayoutId id="2147487701" r:id="rId8"/>
    <p:sldLayoutId id="2147487702" r:id="rId9"/>
    <p:sldLayoutId id="2147487703" r:id="rId10"/>
    <p:sldLayoutId id="2147487704" r:id="rId11"/>
    <p:sldLayoutId id="2147487705" r:id="rId12"/>
    <p:sldLayoutId id="2147487706" r:id="rId13"/>
    <p:sldLayoutId id="2147487728" r:id="rId14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anose="020B0503020000020004" pitchFamily="50" charset="-127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anose="020B0503020000020004" pitchFamily="50" charset="-127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anose="020B0503020000020004" pitchFamily="50" charset="-127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맑은 고딕" panose="020B0503020000020004" pitchFamily="50" charset="-127"/>
          <a:cs typeface="맑은 고딕"/>
        </a:defRPr>
      </a:lvl5pPr>
      <a:lvl6pPr marL="4571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0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46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618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39725" indent="-33972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맑은 고딕"/>
        </a:defRPr>
      </a:lvl1pPr>
      <a:lvl2pPr marL="739775" indent="-28257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맑은 고딕"/>
        </a:defRPr>
      </a:lvl2pPr>
      <a:lvl3pPr marL="1139825" indent="-22542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맑은 고딕"/>
        </a:defRPr>
      </a:lvl3pPr>
      <a:lvl4pPr marL="1597025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  <a:cs typeface="맑은 고딕"/>
        </a:defRPr>
      </a:lvl4pPr>
      <a:lvl5pPr marL="2054225" indent="-22542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맑은 고딕"/>
        </a:defRPr>
      </a:lvl5pPr>
      <a:lvl6pPr marL="2514351" indent="-22857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505" indent="-22857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660" indent="-22857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814" indent="-22857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3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8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2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7" algn="l" defTabSz="914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>
            <a:extLst>
              <a:ext uri="{FF2B5EF4-FFF2-40B4-BE49-F238E27FC236}">
                <a16:creationId xmlns:a16="http://schemas.microsoft.com/office/drawing/2014/main" id="{9E148491-4B3E-4773-8059-3048612F57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76738" y="6119813"/>
            <a:ext cx="9175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854" tIns="41926" rIns="83854" bIns="41926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170" b="0">
                <a:latin typeface="Arial" panose="020B0604020202020204" pitchFamily="34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- </a:t>
            </a:r>
            <a:fld id="{73D50462-FCF9-427F-8E87-D8B915791C91}" type="slidenum">
              <a:rPr lang="en-US" altLang="ko-KR" smtClean="0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  <p:sp>
        <p:nvSpPr>
          <p:cNvPr id="1027" name="Line 21">
            <a:extLst>
              <a:ext uri="{FF2B5EF4-FFF2-40B4-BE49-F238E27FC236}">
                <a16:creationId xmlns:a16="http://schemas.microsoft.com/office/drawing/2014/main" id="{A30B155D-F40C-4F93-805C-B2C3A7261EB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9550" y="720725"/>
            <a:ext cx="93011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2888" tIns="80755" rIns="122888" bIns="80755" anchor="ctr"/>
          <a:lstStyle/>
          <a:p>
            <a:pPr>
              <a:defRPr/>
            </a:pPr>
            <a:endParaRPr lang="ko-KR" altLang="en-US" sz="1276"/>
          </a:p>
        </p:txBody>
      </p:sp>
      <p:pic>
        <p:nvPicPr>
          <p:cNvPr id="5124" name="그림 7" descr="맥세스로고(JPEG).jpg">
            <a:extLst>
              <a:ext uri="{FF2B5EF4-FFF2-40B4-BE49-F238E27FC236}">
                <a16:creationId xmlns:a16="http://schemas.microsoft.com/office/drawing/2014/main" id="{A71CF626-9FE0-4D81-ACB8-EEB50F622D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94413"/>
            <a:ext cx="792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1114DFB5-31F0-48B8-AF07-414CB88209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26250" y="5967413"/>
            <a:ext cx="2879725" cy="47466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122888" tIns="80755" rIns="122888" bIns="80755" anchor="ctr">
            <a:spAutoFit/>
          </a:bodyPr>
          <a:lstStyle/>
          <a:p>
            <a:pPr algn="ctr">
              <a:defRPr/>
            </a:pPr>
            <a:r>
              <a:rPr lang="en-US" altLang="ko-KR" sz="744" spc="3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Copyright. ⓒ All Rights Reserved by MAXCESS</a:t>
            </a:r>
          </a:p>
          <a:p>
            <a:pPr algn="r">
              <a:defRPr/>
            </a:pPr>
            <a:r>
              <a:rPr lang="ko-KR" altLang="en-US" sz="638" spc="39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본 내용은 제</a:t>
            </a:r>
            <a:r>
              <a:rPr lang="en-US" altLang="ko-KR" sz="638" spc="39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C-2011-010129</a:t>
            </a:r>
            <a:r>
              <a:rPr lang="ko-KR" altLang="en-US" sz="638" spc="39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호로 저작권등록이 되어 있으며</a:t>
            </a:r>
            <a:r>
              <a:rPr lang="en-US" altLang="ko-KR" sz="638" spc="39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algn="r">
              <a:defRPr/>
            </a:pPr>
            <a:r>
              <a:rPr lang="ko-KR" altLang="en-US" sz="638" spc="-98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맥세스</a:t>
            </a:r>
            <a:r>
              <a:rPr lang="ko-KR" altLang="en-US" sz="638" spc="-98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동의 없이 무단복제 또는 인용할 경우 법적인 재제를 받을 수 있습니다</a:t>
            </a:r>
            <a:r>
              <a:rPr lang="en-US" altLang="ko-KR" sz="638" spc="-98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9" r:id="rId1"/>
    <p:sldLayoutId id="2147487707" r:id="rId2"/>
    <p:sldLayoutId id="2147487708" r:id="rId3"/>
    <p:sldLayoutId id="2147487709" r:id="rId4"/>
    <p:sldLayoutId id="2147487710" r:id="rId5"/>
    <p:sldLayoutId id="2147487711" r:id="rId6"/>
    <p:sldLayoutId id="2147487712" r:id="rId7"/>
    <p:sldLayoutId id="2147487713" r:id="rId8"/>
    <p:sldLayoutId id="2147487714" r:id="rId9"/>
    <p:sldLayoutId id="2147487715" r:id="rId10"/>
    <p:sldLayoutId id="2147487716" r:id="rId11"/>
    <p:sldLayoutId id="2147487717" r:id="rId12"/>
    <p:sldLayoutId id="2147487718" r:id="rId13"/>
    <p:sldLayoutId id="2147487730" r:id="rId14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Calibri" pitchFamily="34" charset="0"/>
          <a:ea typeface="맑은 고딕" panose="020B0503020000020004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Calibri" pitchFamily="34" charset="0"/>
          <a:ea typeface="맑은 고딕" panose="020B0503020000020004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Calibri" pitchFamily="34" charset="0"/>
          <a:ea typeface="맑은 고딕" panose="020B0503020000020004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Calibri" pitchFamily="34" charset="0"/>
          <a:ea typeface="맑은 고딕" panose="020B0503020000020004" pitchFamily="50" charset="-127"/>
        </a:defRPr>
      </a:lvl5pPr>
      <a:lvl6pPr marL="445889" algn="ctr" rtl="0" fontAlgn="base" latinLnBrk="1">
        <a:spcBef>
          <a:spcPct val="0"/>
        </a:spcBef>
        <a:spcAft>
          <a:spcPct val="0"/>
        </a:spcAft>
        <a:defRPr kumimoji="1" sz="4254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891779" algn="ctr" rtl="0" fontAlgn="base" latinLnBrk="1">
        <a:spcBef>
          <a:spcPct val="0"/>
        </a:spcBef>
        <a:spcAft>
          <a:spcPct val="0"/>
        </a:spcAft>
        <a:defRPr kumimoji="1" sz="4254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37668" algn="ctr" rtl="0" fontAlgn="base" latinLnBrk="1">
        <a:spcBef>
          <a:spcPct val="0"/>
        </a:spcBef>
        <a:spcAft>
          <a:spcPct val="0"/>
        </a:spcAft>
        <a:defRPr kumimoji="1" sz="4254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783558" algn="ctr" rtl="0" fontAlgn="base" latinLnBrk="1">
        <a:spcBef>
          <a:spcPct val="0"/>
        </a:spcBef>
        <a:spcAft>
          <a:spcPct val="0"/>
        </a:spcAft>
        <a:defRPr kumimoji="1" sz="4254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31788" indent="-33178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62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2pPr>
      <a:lvl3pPr marL="1111250" indent="-22066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300">
          <a:solidFill>
            <a:schemeClr val="tx1"/>
          </a:solidFill>
          <a:latin typeface="+mn-lt"/>
          <a:ea typeface="+mn-ea"/>
        </a:defRPr>
      </a:lvl3pPr>
      <a:lvl4pPr marL="1557338" indent="-2206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03425" indent="-220663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5pPr>
      <a:lvl6pPr marL="2452393" indent="-222945" algn="l" rtl="0" fontAlgn="base" latinLnBrk="1">
        <a:spcBef>
          <a:spcPct val="20000"/>
        </a:spcBef>
        <a:spcAft>
          <a:spcPct val="0"/>
        </a:spcAft>
        <a:buChar char="»"/>
        <a:defRPr kumimoji="1" sz="1914">
          <a:solidFill>
            <a:schemeClr val="tx1"/>
          </a:solidFill>
          <a:latin typeface="+mn-lt"/>
          <a:ea typeface="+mn-ea"/>
        </a:defRPr>
      </a:lvl6pPr>
      <a:lvl7pPr marL="2898282" indent="-222945" algn="l" rtl="0" fontAlgn="base" latinLnBrk="1">
        <a:spcBef>
          <a:spcPct val="20000"/>
        </a:spcBef>
        <a:spcAft>
          <a:spcPct val="0"/>
        </a:spcAft>
        <a:buChar char="»"/>
        <a:defRPr kumimoji="1" sz="1914">
          <a:solidFill>
            <a:schemeClr val="tx1"/>
          </a:solidFill>
          <a:latin typeface="+mn-lt"/>
          <a:ea typeface="+mn-ea"/>
        </a:defRPr>
      </a:lvl7pPr>
      <a:lvl8pPr marL="3344171" indent="-222945" algn="l" rtl="0" fontAlgn="base" latinLnBrk="1">
        <a:spcBef>
          <a:spcPct val="20000"/>
        </a:spcBef>
        <a:spcAft>
          <a:spcPct val="0"/>
        </a:spcAft>
        <a:buChar char="»"/>
        <a:defRPr kumimoji="1" sz="1914">
          <a:solidFill>
            <a:schemeClr val="tx1"/>
          </a:solidFill>
          <a:latin typeface="+mn-lt"/>
          <a:ea typeface="+mn-ea"/>
        </a:defRPr>
      </a:lvl8pPr>
      <a:lvl9pPr marL="3790061" indent="-222945" algn="l" rtl="0" fontAlgn="base" latinLnBrk="1">
        <a:spcBef>
          <a:spcPct val="20000"/>
        </a:spcBef>
        <a:spcAft>
          <a:spcPct val="0"/>
        </a:spcAft>
        <a:buChar char="»"/>
        <a:defRPr kumimoji="1" sz="19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1pPr>
      <a:lvl2pPr marL="445889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2pPr>
      <a:lvl3pPr marL="891779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3pPr>
      <a:lvl4pPr marL="1337668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4pPr>
      <a:lvl5pPr marL="1783558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5pPr>
      <a:lvl6pPr marL="2229448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6pPr>
      <a:lvl7pPr marL="2675337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7pPr>
      <a:lvl8pPr marL="3121227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8pPr>
      <a:lvl9pPr marL="3567116" algn="l" defTabSz="891779" rtl="0" eaLnBrk="1" latinLnBrk="1" hangingPunct="1">
        <a:defRPr sz="18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7">
            <a:extLst>
              <a:ext uri="{FF2B5EF4-FFF2-40B4-BE49-F238E27FC236}">
                <a16:creationId xmlns:a16="http://schemas.microsoft.com/office/drawing/2014/main" id="{3B03BDCC-7F6C-404A-985B-D873F172F8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" y="587375"/>
            <a:ext cx="9188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186" tIns="43094" rIns="86186" bIns="43094"/>
          <a:lstStyle/>
          <a:p>
            <a:pPr>
              <a:defRPr/>
            </a:pPr>
            <a:endParaRPr lang="ko-KR" altLang="en-US" sz="1276"/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291E8927-347E-41D6-A932-0C30C889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6142038"/>
            <a:ext cx="323850" cy="233362"/>
          </a:xfrm>
          <a:prstGeom prst="rect">
            <a:avLst/>
          </a:prstGeom>
          <a:noFill/>
          <a:ln>
            <a:noFill/>
          </a:ln>
        </p:spPr>
        <p:txBody>
          <a:bodyPr wrap="none" lIns="86186" tIns="43094" rIns="86186" bIns="43094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fld id="{794693FE-730A-4E9E-81E1-0550165CE4E2}" type="slidenum">
              <a:rPr kumimoji="0" lang="en-US" altLang="ko-KR" sz="957" smtClean="0">
                <a:solidFill>
                  <a:srgbClr val="000000"/>
                </a:solidFill>
                <a:latin typeface="Arial" panose="020B0604020202020204" pitchFamily="34" charset="0"/>
                <a:ea typeface="HY그래픽M" panose="02030600000101010101" pitchFamily="18" charset="-127"/>
              </a:rPr>
              <a:pPr algn="ctr" eaLnBrk="1" latinLnBrk="1" hangingPunct="1">
                <a:defRPr/>
              </a:pPr>
              <a:t>‹#›</a:t>
            </a:fld>
            <a:endParaRPr kumimoji="0" lang="en-US" altLang="ko-KR" sz="957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pic>
        <p:nvPicPr>
          <p:cNvPr id="7172" name="그림 8" descr="맥세스 로고(new).jpg">
            <a:extLst>
              <a:ext uri="{FF2B5EF4-FFF2-40B4-BE49-F238E27FC236}">
                <a16:creationId xmlns:a16="http://schemas.microsoft.com/office/drawing/2014/main" id="{2762B5BE-4E1D-4208-9D0B-37C2EE9BA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099175"/>
            <a:ext cx="987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21" r:id="rId1"/>
    <p:sldLayoutId id="2147487722" r:id="rId2"/>
    <p:sldLayoutId id="2147487732" r:id="rId3"/>
  </p:sldLayoutIdLst>
  <p:hf hdr="0" ftr="0" dt="0"/>
  <p:txStyles>
    <p:titleStyle>
      <a:lvl1pPr algn="ctr" defTabSz="860425" rtl="0" eaLnBrk="0" fontAlgn="base" latinLnBrk="1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0425" rtl="0" eaLnBrk="0" fontAlgn="base" latinLnBrk="1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860425" rtl="0" eaLnBrk="0" fontAlgn="base" latinLnBrk="1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860425" rtl="0" eaLnBrk="0" fontAlgn="base" latinLnBrk="1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860425" rtl="0" eaLnBrk="0" fontAlgn="base" latinLnBrk="1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86232" algn="ctr" defTabSz="861036" rtl="0" fontAlgn="base" latinLnBrk="1">
        <a:spcBef>
          <a:spcPct val="0"/>
        </a:spcBef>
        <a:spcAft>
          <a:spcPct val="0"/>
        </a:spcAft>
        <a:defRPr sz="4148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72464" algn="ctr" defTabSz="861036" rtl="0" fontAlgn="base" latinLnBrk="1">
        <a:spcBef>
          <a:spcPct val="0"/>
        </a:spcBef>
        <a:spcAft>
          <a:spcPct val="0"/>
        </a:spcAft>
        <a:defRPr sz="4148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458697" algn="ctr" defTabSz="861036" rtl="0" fontAlgn="base" latinLnBrk="1">
        <a:spcBef>
          <a:spcPct val="0"/>
        </a:spcBef>
        <a:spcAft>
          <a:spcPct val="0"/>
        </a:spcAft>
        <a:defRPr sz="4148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944929" algn="ctr" defTabSz="861036" rtl="0" fontAlgn="base" latinLnBrk="1">
        <a:spcBef>
          <a:spcPct val="0"/>
        </a:spcBef>
        <a:spcAft>
          <a:spcPct val="0"/>
        </a:spcAft>
        <a:defRPr sz="4148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22263" indent="-322263" algn="l" defTabSz="860425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98500" indent="-268288" algn="l" defTabSz="860425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14313" algn="l" defTabSz="860425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538" indent="-214313" algn="l" defTabSz="860425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36750" indent="-214313" algn="l" defTabSz="860425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70031" indent="-215457" algn="l" defTabSz="861831" rtl="0" eaLnBrk="1" latinLnBrk="1" hangingPunct="1">
        <a:spcBef>
          <a:spcPct val="20000"/>
        </a:spcBef>
        <a:buFont typeface="Arial" pitchFamily="34" charset="0"/>
        <a:buChar char="•"/>
        <a:defRPr sz="1914" kern="1200">
          <a:solidFill>
            <a:schemeClr val="tx1"/>
          </a:solidFill>
          <a:latin typeface="+mn-lt"/>
          <a:ea typeface="+mn-ea"/>
          <a:cs typeface="+mn-cs"/>
        </a:defRPr>
      </a:lvl6pPr>
      <a:lvl7pPr marL="2800945" indent="-215457" algn="l" defTabSz="861831" rtl="0" eaLnBrk="1" latinLnBrk="1" hangingPunct="1">
        <a:spcBef>
          <a:spcPct val="20000"/>
        </a:spcBef>
        <a:buFont typeface="Arial" pitchFamily="34" charset="0"/>
        <a:buChar char="•"/>
        <a:defRPr sz="1914" kern="1200">
          <a:solidFill>
            <a:schemeClr val="tx1"/>
          </a:solidFill>
          <a:latin typeface="+mn-lt"/>
          <a:ea typeface="+mn-ea"/>
          <a:cs typeface="+mn-cs"/>
        </a:defRPr>
      </a:lvl7pPr>
      <a:lvl8pPr marL="3231861" indent="-215457" algn="l" defTabSz="861831" rtl="0" eaLnBrk="1" latinLnBrk="1" hangingPunct="1">
        <a:spcBef>
          <a:spcPct val="20000"/>
        </a:spcBef>
        <a:buFont typeface="Arial" pitchFamily="34" charset="0"/>
        <a:buChar char="•"/>
        <a:defRPr sz="1914" kern="1200">
          <a:solidFill>
            <a:schemeClr val="tx1"/>
          </a:solidFill>
          <a:latin typeface="+mn-lt"/>
          <a:ea typeface="+mn-ea"/>
          <a:cs typeface="+mn-cs"/>
        </a:defRPr>
      </a:lvl8pPr>
      <a:lvl9pPr marL="3662775" indent="-215457" algn="l" defTabSz="861831" rtl="0" eaLnBrk="1" latinLnBrk="1" hangingPunct="1">
        <a:spcBef>
          <a:spcPct val="20000"/>
        </a:spcBef>
        <a:buFont typeface="Arial" pitchFamily="34" charset="0"/>
        <a:buChar char="•"/>
        <a:defRPr sz="1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1pPr>
      <a:lvl2pPr marL="430914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2pPr>
      <a:lvl3pPr marL="861831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3pPr>
      <a:lvl4pPr marL="1292744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4pPr>
      <a:lvl5pPr marL="1723658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5pPr>
      <a:lvl6pPr marL="2154574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6pPr>
      <a:lvl7pPr marL="2585488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7pPr>
      <a:lvl8pPr marL="3016403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8pPr>
      <a:lvl9pPr marL="3447318" algn="l" defTabSz="861831" rtl="0" eaLnBrk="1" latinLnBrk="1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kfood.co.kr/" TargetMode="External"/><Relationship Id="rId13" Type="http://schemas.openxmlformats.org/officeDocument/2006/relationships/image" Target="../media/image72.pn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hyperlink" Target="http://www.toreore.com/" TargetMode="Externa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4.png"/><Relationship Id="rId3" Type="http://schemas.openxmlformats.org/officeDocument/2006/relationships/hyperlink" Target="http://www.greencar.co.kr/" TargetMode="External"/><Relationship Id="rId7" Type="http://schemas.openxmlformats.org/officeDocument/2006/relationships/hyperlink" Target="http://www.google.co.kr/url?sa=i&amp;rct=j&amp;q=&amp;esrc=s&amp;source=images&amp;cd=&amp;cad=rja&amp;uact=8&amp;ved=0ahUKEwjPlLKVrZ7TAhVEXLwKHZZ4B90QjRwIBw&amp;url=http://www.ajunews.com/keyword?k=%EC%9C%84%EB%93%9C%EC%9D%B4%EB%85%B8%EB%B2%A0%EC%9D%B4%EC%85%98&amp;psig=AFQjCNEsIkRPPxJEYXY8L-n3XUwjOyD72Q&amp;ust=1492067066313722" TargetMode="External"/><Relationship Id="rId12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9.jpeg"/><Relationship Id="rId11" Type="http://schemas.openxmlformats.org/officeDocument/2006/relationships/image" Target="../media/image82.jpeg"/><Relationship Id="rId5" Type="http://schemas.openxmlformats.org/officeDocument/2006/relationships/image" Target="../media/image78.jpeg"/><Relationship Id="rId10" Type="http://schemas.openxmlformats.org/officeDocument/2006/relationships/image" Target="../media/image81.jpeg"/><Relationship Id="rId4" Type="http://schemas.openxmlformats.org/officeDocument/2006/relationships/image" Target="../media/image77.png"/><Relationship Id="rId9" Type="http://schemas.openxmlformats.org/officeDocument/2006/relationships/hyperlink" Target="http://www.google.co.kr/url?sa=i&amp;rct=j&amp;q=&amp;esrc=s&amp;source=images&amp;cd=&amp;cad=rja&amp;uact=8&amp;ved=0ahUKEwjGwpqqrZ7TAhXHV7wKHcydBnQQjRwIBw&amp;url=http://m.blog.naver.com/seul_103/50178726989&amp;bvm=bv.152180690,d.dGc&amp;psig=AFQjCNHgafWaYWMkCsg05Vq27C6Fz-d7kA&amp;ust=1492067122261455" TargetMode="External"/><Relationship Id="rId1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12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9.jpeg"/><Relationship Id="rId11" Type="http://schemas.openxmlformats.org/officeDocument/2006/relationships/image" Target="../media/image79.jpeg"/><Relationship Id="rId5" Type="http://schemas.openxmlformats.org/officeDocument/2006/relationships/hyperlink" Target="http://www.wjfood.co.kr/Main/Main.aspx" TargetMode="External"/><Relationship Id="rId10" Type="http://schemas.openxmlformats.org/officeDocument/2006/relationships/image" Target="../media/image92.jpeg"/><Relationship Id="rId4" Type="http://schemas.openxmlformats.org/officeDocument/2006/relationships/image" Target="../media/image88.png"/><Relationship Id="rId9" Type="http://schemas.openxmlformats.org/officeDocument/2006/relationships/hyperlink" Target="http://adcr.naver.com/adcr?x=i4xR++SZdRiIj22oJGrXYP///w==tsiBWcjw+wRJ1J+XZWJbcPOf3nB0VofTuTJ2FN+LhFMXehun7zIkswXlikgWGtL1QuaADMdKejLuYpJSY/YhT9S3e/EMtYU5wluefPRTKUgNYeVyg9NKR4MsOyFHC3iX2JsZDKcOHiPQs3crQPj71nIsNfzFQVD3eukDKcJOueM6UukZ2Eo3U9RWEl0NdMV9MOQpCzL0eTUq0qOxOOPxN+zwYfsXWuyZJn9GBGgu9gv9Cm5XPB7MPtSbBV75GG2V09VrHit4AB712tZTNFhfKO8IvjjoewWcBfLv0h8Puz27SF5hIV4qFsaGHnPscl5Z8d394ESD6eX+bk8pooet3yLXGmOQpcqGlftStBJCy8wa/cx/V08cywh/j3y6pXaLeYVpO8BfOWxoDrF0SdV86FXXFLDosokSJ0R7KpNBO4RnhUiNcm63y14RENeUCVKTcTvRidjQGfrTtuLJ2rfI5jCANgpPmR5oOR1o28cSYB89H+fAL2zD+i0TuMo8WKG1i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직사각형 49">
            <a:extLst>
              <a:ext uri="{FF2B5EF4-FFF2-40B4-BE49-F238E27FC236}">
                <a16:creationId xmlns:a16="http://schemas.microsoft.com/office/drawing/2014/main" id="{BC7CEAC0-E7E2-470D-B885-8919C696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360" y="4830538"/>
            <a:ext cx="900113" cy="396875"/>
          </a:xfrm>
          <a:prstGeom prst="rect">
            <a:avLst/>
          </a:prstGeom>
          <a:solidFill>
            <a:srgbClr val="1843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884238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4238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4238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4238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4238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/>
            <a:endParaRPr lang="ko-KR" altLang="en-US">
              <a:latin typeface="a시월구일1" panose="02020600000000000000" pitchFamily="18" charset="-127"/>
              <a:ea typeface="a시월구일1" panose="02020600000000000000" pitchFamily="18" charset="-127"/>
            </a:endParaRPr>
          </a:p>
        </p:txBody>
      </p:sp>
      <p:sp>
        <p:nvSpPr>
          <p:cNvPr id="15364" name="object 2">
            <a:extLst>
              <a:ext uri="{FF2B5EF4-FFF2-40B4-BE49-F238E27FC236}">
                <a16:creationId xmlns:a16="http://schemas.microsoft.com/office/drawing/2014/main" id="{B261A80C-59D0-431F-BEEC-991BCAEB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508" y="2001829"/>
            <a:ext cx="4824212" cy="105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540" rIns="0" bIns="0">
            <a:spAutoFit/>
          </a:bodyPr>
          <a:lstStyle>
            <a:lvl1pPr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61225" algn="l"/>
              </a:tabLs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</a:pPr>
            <a:r>
              <a:rPr lang="en-US" altLang="ko-KR" sz="1300" dirty="0"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 &lt;</a:t>
            </a:r>
            <a:r>
              <a:rPr lang="ko-KR" altLang="en-US" sz="1300" dirty="0"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제</a:t>
            </a:r>
            <a:r>
              <a:rPr lang="en-US" altLang="ko-KR" sz="1300" dirty="0"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24</a:t>
            </a:r>
            <a:r>
              <a:rPr lang="ko-KR" altLang="en-US" sz="1300" dirty="0"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기</a:t>
            </a:r>
            <a:r>
              <a:rPr lang="en-US" altLang="ko-KR" sz="1300" dirty="0"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&gt; </a:t>
            </a:r>
          </a:p>
          <a:p>
            <a:pPr eaLnBrk="1" latinLnBrk="1" hangingPunct="1">
              <a:lnSpc>
                <a:spcPct val="120000"/>
              </a:lnSpc>
            </a:pPr>
            <a:r>
              <a:rPr lang="ko-KR" altLang="en-US" sz="1300" dirty="0"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 포스트 코로나와 프랜차이즈 산업 뉴 </a:t>
            </a:r>
            <a:r>
              <a:rPr lang="ko-KR" altLang="en-US" sz="1300" dirty="0" err="1"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노멀</a:t>
            </a:r>
            <a:r>
              <a:rPr lang="ko-KR" altLang="en-US" sz="1300" dirty="0"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 시대</a:t>
            </a:r>
            <a:endParaRPr lang="en-US" altLang="ko-KR" sz="1300" dirty="0">
              <a:latin typeface="a시월구일2" panose="02020600000000000000" pitchFamily="18" charset="-127"/>
              <a:ea typeface="a시월구일2" panose="02020600000000000000" pitchFamily="18" charset="-127"/>
              <a:cs typeface="Arial" panose="020B0604020202020204" pitchFamily="34" charset="0"/>
            </a:endParaRPr>
          </a:p>
          <a:p>
            <a:pPr eaLnBrk="1" latinLnBrk="1" hangingPunct="1">
              <a:lnSpc>
                <a:spcPct val="120000"/>
              </a:lnSpc>
            </a:pPr>
            <a:r>
              <a:rPr lang="ko-KR" altLang="en-US" sz="3300" dirty="0">
                <a:solidFill>
                  <a:srgbClr val="2B62AE"/>
                </a:solidFill>
                <a:latin typeface="a시월구일4" panose="02020600000000000000" pitchFamily="18" charset="-127"/>
                <a:ea typeface="a시월구일4" panose="02020600000000000000" pitchFamily="18" charset="-127"/>
                <a:cs typeface="Arial" panose="020B0604020202020204" pitchFamily="34" charset="0"/>
              </a:rPr>
              <a:t>본부구축 성공 </a:t>
            </a:r>
            <a:r>
              <a:rPr lang="en-US" altLang="ko-KR" sz="3300" dirty="0">
                <a:solidFill>
                  <a:srgbClr val="2B62AE"/>
                </a:solidFill>
                <a:latin typeface="a시월구일4" panose="02020600000000000000" pitchFamily="18" charset="-127"/>
                <a:ea typeface="a시월구일4" panose="02020600000000000000" pitchFamily="18" charset="-127"/>
                <a:cs typeface="Arial" panose="020B0604020202020204" pitchFamily="34" charset="0"/>
              </a:rPr>
              <a:t>CEO </a:t>
            </a:r>
            <a:r>
              <a:rPr lang="ko-KR" altLang="en-US" sz="3300" dirty="0">
                <a:solidFill>
                  <a:srgbClr val="2B62AE"/>
                </a:solidFill>
                <a:latin typeface="a시월구일4" panose="02020600000000000000" pitchFamily="18" charset="-127"/>
                <a:ea typeface="a시월구일4" panose="02020600000000000000" pitchFamily="18" charset="-127"/>
                <a:cs typeface="Arial" panose="020B0604020202020204" pitchFamily="34" charset="0"/>
              </a:rPr>
              <a:t>과정</a:t>
            </a:r>
            <a:r>
              <a:rPr lang="en-US" altLang="ko-KR" sz="3300" dirty="0">
                <a:solidFill>
                  <a:srgbClr val="2B62AE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15365" name="TextBox 44">
            <a:extLst>
              <a:ext uri="{FF2B5EF4-FFF2-40B4-BE49-F238E27FC236}">
                <a16:creationId xmlns:a16="http://schemas.microsoft.com/office/drawing/2014/main" id="{475C72CA-D35A-4D4B-B6E2-EEC9BC287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360" y="4860701"/>
            <a:ext cx="900113" cy="276225"/>
          </a:xfrm>
          <a:prstGeom prst="rect">
            <a:avLst/>
          </a:prstGeom>
          <a:solidFill>
            <a:srgbClr val="1843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/>
            <a:r>
              <a:rPr lang="ko-KR" altLang="en-US" b="1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주최∙주관</a:t>
            </a:r>
          </a:p>
        </p:txBody>
      </p:sp>
      <p:sp>
        <p:nvSpPr>
          <p:cNvPr id="15366" name="TextBox 46">
            <a:extLst>
              <a:ext uri="{FF2B5EF4-FFF2-40B4-BE49-F238E27FC236}">
                <a16:creationId xmlns:a16="http://schemas.microsoft.com/office/drawing/2014/main" id="{13D990B2-8C18-46BC-A39E-316DD863F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548" y="4795613"/>
            <a:ext cx="22669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/>
          <a:p>
            <a:r>
              <a:rPr lang="en-US" altLang="ko-KR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(</a:t>
            </a:r>
            <a:r>
              <a:rPr lang="ko-KR" altLang="en-US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주</a:t>
            </a:r>
            <a:r>
              <a:rPr lang="en-US" altLang="ko-KR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)</a:t>
            </a:r>
            <a:r>
              <a:rPr lang="ko-KR" altLang="en-US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맥세스컨설팅</a:t>
            </a:r>
            <a:endParaRPr lang="en-US" altLang="ko-KR" b="1">
              <a:solidFill>
                <a:srgbClr val="000000"/>
              </a:solidFill>
              <a:latin typeface="a시월구일1" panose="02020600000000000000" pitchFamily="18" charset="-127"/>
              <a:ea typeface="a시월구일1" panose="02020600000000000000" pitchFamily="18" charset="-127"/>
            </a:endParaRPr>
          </a:p>
          <a:p>
            <a:r>
              <a:rPr lang="en-US" altLang="ko-KR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(</a:t>
            </a:r>
            <a:r>
              <a:rPr lang="ko-KR" altLang="en-US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사</a:t>
            </a:r>
            <a:r>
              <a:rPr lang="en-US" altLang="ko-KR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)</a:t>
            </a:r>
            <a:r>
              <a:rPr lang="ko-KR" altLang="en-US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외식∙프랜차이즈진흥원</a:t>
            </a:r>
          </a:p>
        </p:txBody>
      </p:sp>
      <p:sp>
        <p:nvSpPr>
          <p:cNvPr id="15367" name="TextBox 47">
            <a:extLst>
              <a:ext uri="{FF2B5EF4-FFF2-40B4-BE49-F238E27FC236}">
                <a16:creationId xmlns:a16="http://schemas.microsoft.com/office/drawing/2014/main" id="{FB994D05-E5D6-42CF-86B6-9554B0F64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360" y="5329013"/>
            <a:ext cx="900113" cy="287338"/>
          </a:xfrm>
          <a:prstGeom prst="rect">
            <a:avLst/>
          </a:prstGeom>
          <a:solidFill>
            <a:srgbClr val="1843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/>
            <a:r>
              <a:rPr lang="ko-KR" altLang="en-US" b="1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후     원</a:t>
            </a:r>
          </a:p>
        </p:txBody>
      </p:sp>
      <p:sp>
        <p:nvSpPr>
          <p:cNvPr id="15368" name="TextBox 48">
            <a:extLst>
              <a:ext uri="{FF2B5EF4-FFF2-40B4-BE49-F238E27FC236}">
                <a16:creationId xmlns:a16="http://schemas.microsoft.com/office/drawing/2014/main" id="{FA0678B0-5202-4386-92E7-259B3FBCF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548" y="5321076"/>
            <a:ext cx="22669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/>
          <a:p>
            <a:r>
              <a:rPr lang="en-US" altLang="ko-KR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(</a:t>
            </a:r>
            <a:r>
              <a:rPr lang="ko-KR" altLang="en-US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주</a:t>
            </a:r>
            <a:r>
              <a:rPr lang="en-US" altLang="ko-KR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)</a:t>
            </a:r>
            <a:r>
              <a:rPr lang="ko-KR" altLang="en-US" b="1">
                <a:solidFill>
                  <a:srgbClr val="000000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맥세스총동문회</a:t>
            </a:r>
          </a:p>
        </p:txBody>
      </p:sp>
      <p:pic>
        <p:nvPicPr>
          <p:cNvPr id="15370" name="그림 3">
            <a:extLst>
              <a:ext uri="{FF2B5EF4-FFF2-40B4-BE49-F238E27FC236}">
                <a16:creationId xmlns:a16="http://schemas.microsoft.com/office/drawing/2014/main" id="{6530703D-997A-410B-880C-CBC9D2E1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t="18497" r="8667" b="14992"/>
          <a:stretch>
            <a:fillRect/>
          </a:stretch>
        </p:blipFill>
        <p:spPr bwMode="auto">
          <a:xfrm>
            <a:off x="434020" y="1539895"/>
            <a:ext cx="4392613" cy="263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8058147" y="317367"/>
            <a:ext cx="1449391" cy="2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r" defTabSz="914400" eaLnBrk="1" latinLnBrk="1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altLang="ko-KR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세부 프로그램</a:t>
            </a:r>
          </a:p>
        </p:txBody>
      </p:sp>
      <p:sp>
        <p:nvSpPr>
          <p:cNvPr id="12291" name="Text Box 13"/>
          <p:cNvSpPr txBox="1">
            <a:spLocks noChangeArrowheads="1"/>
          </p:cNvSpPr>
          <p:nvPr/>
        </p:nvSpPr>
        <p:spPr bwMode="auto">
          <a:xfrm>
            <a:off x="4733925" y="6142038"/>
            <a:ext cx="25717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826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135743-454B-4691-B452-AD90571FE4DA}" type="slidenum"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pPr marL="0" marR="0" lvl="0" indent="0" algn="ctr" defTabSz="8826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82563" y="257175"/>
            <a:ext cx="5359115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400050" marR="0" lvl="0" indent="-4000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굴림" panose="020B0600000101010101" pitchFamily="50" charset="-127"/>
              <a:buAutoNum type="romanUcPeriod" startAt="6"/>
              <a:tabLst/>
              <a:defRPr/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</a:t>
            </a:r>
            <a:r>
              <a:rPr lang="ko-KR" altLang="en-US" sz="1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본부구축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성공 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프로그램</a:t>
            </a:r>
          </a:p>
        </p:txBody>
      </p:sp>
      <p:graphicFrame>
        <p:nvGraphicFramePr>
          <p:cNvPr id="18" name="Group 154"/>
          <p:cNvGraphicFramePr>
            <a:graphicFrameLocks noGrp="1"/>
          </p:cNvGraphicFramePr>
          <p:nvPr/>
        </p:nvGraphicFramePr>
        <p:xfrm>
          <a:off x="506413" y="1439863"/>
          <a:ext cx="8677275" cy="4783639"/>
        </p:xfrm>
        <a:graphic>
          <a:graphicData uri="http://schemas.openxmlformats.org/drawingml/2006/table">
            <a:tbl>
              <a:tblPr/>
              <a:tblGrid>
                <a:gridCol w="43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0451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일자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교육과목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세부교육내용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교육내용에 따른 가맹사업법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시간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강사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236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3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2.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UNIT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의 표준화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74625" marR="0" lvl="0" indent="-174625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수강생 혹은 선배기수들과 함께하는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Q&amp;A 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각자 질문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준비해오기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대표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39785"/>
                  </a:ext>
                </a:extLst>
              </a:tr>
              <a:tr h="505350"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타겟과 제공상품의 표준화를 통한 컨셉 설정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타겟의 표준화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표준상품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메뉴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구성 및 도입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김문명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박사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맥세스컨설팅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책임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연구원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14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그리고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가맹조건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표준화 사례</a:t>
                      </a:r>
                    </a:p>
                  </a:txBody>
                  <a:tcPr marT="39001" marB="39001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한번 정한 로열티 변경이 가능할까요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적정로열티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산정이 핵심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Key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가맹비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계약이행보증금 상권조사비 등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할인시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세무적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문제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17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불공정 행위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5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3.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업종 운영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Know-How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 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정립 사례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4138" marR="0" lvl="0" indent="-84138" algn="l" defTabSz="91417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사업성공을 위한 필수조건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매출을 올리는 노하우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4138" marR="0" lvl="0" indent="-84138" algn="l" defTabSz="91417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판매 촉진 노하우 및 정립 방법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고객을 끌어당기는 차별화 경쟁우위 요소 도출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Know-How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및 시스템의 명확화 표준화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Know-How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의 표준 정립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판매장려금 공개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(19)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점주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70%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동의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(20) ;12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조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6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항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광고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50%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동의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불공정 거래 행위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T="46232" marB="462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23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4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수강생 혹은 선배기수들과 함께하는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Q&amp;A 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각자 질문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준비해오기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대표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485571"/>
                  </a:ext>
                </a:extLst>
              </a:tr>
              <a:tr h="7489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4.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영업표지 및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Visual Identity</a:t>
                      </a:r>
                    </a:p>
                  </a:txBody>
                  <a:tcPr marT="41823" marB="418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상표권 없으면 프랜차이즈 </a:t>
                      </a:r>
                      <a:r>
                        <a:rPr kumimoji="1" lang="ko-KR" altLang="en-US" sz="900" b="1" kern="1200" dirty="0" err="1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하지마세요</a:t>
                      </a:r>
                      <a:endParaRPr kumimoji="1" lang="en-US" altLang="ko-KR" sz="900" b="1" kern="1200" dirty="0">
                        <a:solidFill>
                          <a:srgbClr val="FF0000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상표권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분쟁사례 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현재 사용하는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Visual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관련 규정 설정으로 브랜드 지키기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BI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전략 및 지적재산권 검증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823" marB="418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상표분쟁내용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; 2020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산업분석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판례 등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미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등록시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배상내용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허위 과장 정보 제공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823" marB="418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T="41823" marB="418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김민철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변리사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823" marB="418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332027"/>
                  </a:ext>
                </a:extLst>
              </a:tr>
              <a:tr h="95859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5.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상권 표준화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 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분쟁의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90%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배달앱전성시대 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깃발의 범위가 </a:t>
                      </a:r>
                      <a:r>
                        <a:rPr kumimoji="1" lang="ko-KR" altLang="en-US" sz="900" b="1" kern="1200" dirty="0" err="1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영업지역일까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상권조사를 통한 영업지역 설정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매출 예측 시스템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평가항목 조사 방법 설정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가맹점 개발 시 가맹사업법 적용 방법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허위과장정보제공 사전 방지를 위한 객관적이고 과학적인 상권조사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영업지역 설정 의무 위배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로드숍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상권과 배달 상권 분쟁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</a:p>
                  </a:txBody>
                  <a:tcPr marT="39001" marB="39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38213" y="4402138"/>
            <a:ext cx="72072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분쟁 </a:t>
            </a:r>
            <a:r>
              <a:rPr kumimoji="1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·</a:t>
            </a:r>
            <a:r>
              <a:rPr kumimoji="1" lang="ko-KR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소송의 </a:t>
            </a:r>
            <a:r>
              <a:rPr kumimoji="1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80~90% </a:t>
            </a:r>
            <a:r>
              <a:rPr kumimoji="1" lang="ko-KR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발생 부분</a:t>
            </a:r>
          </a:p>
        </p:txBody>
      </p:sp>
      <p:sp>
        <p:nvSpPr>
          <p:cNvPr id="20" name="Rectangle 247"/>
          <p:cNvSpPr>
            <a:spLocks noChangeArrowheads="1"/>
          </p:cNvSpPr>
          <p:nvPr/>
        </p:nvSpPr>
        <p:spPr bwMode="auto">
          <a:xfrm>
            <a:off x="60150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0.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이해</a:t>
            </a:r>
          </a:p>
        </p:txBody>
      </p:sp>
      <p:sp>
        <p:nvSpPr>
          <p:cNvPr id="21" name="Rectangle 248"/>
          <p:cNvSpPr>
            <a:spLocks noChangeArrowheads="1"/>
          </p:cNvSpPr>
          <p:nvPr/>
        </p:nvSpPr>
        <p:spPr bwMode="auto">
          <a:xfrm>
            <a:off x="665638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1.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진단</a:t>
            </a:r>
          </a:p>
        </p:txBody>
      </p:sp>
      <p:sp>
        <p:nvSpPr>
          <p:cNvPr id="22" name="Rectangle 249"/>
          <p:cNvSpPr>
            <a:spLocks noChangeArrowheads="1"/>
          </p:cNvSpPr>
          <p:nvPr/>
        </p:nvSpPr>
        <p:spPr bwMode="auto">
          <a:xfrm>
            <a:off x="7296150" y="863600"/>
            <a:ext cx="606425" cy="457200"/>
          </a:xfrm>
          <a:prstGeom prst="rect">
            <a:avLst/>
          </a:prstGeom>
          <a:solidFill>
            <a:srgbClr val="B3DBEF"/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2</a:t>
            </a:r>
            <a:r>
              <a:rPr kumimoji="1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표준화</a:t>
            </a:r>
          </a:p>
        </p:txBody>
      </p:sp>
      <p:sp>
        <p:nvSpPr>
          <p:cNvPr id="23" name="Rectangle 251"/>
          <p:cNvSpPr>
            <a:spLocks noChangeArrowheads="1"/>
          </p:cNvSpPr>
          <p:nvPr/>
        </p:nvSpPr>
        <p:spPr bwMode="auto">
          <a:xfrm>
            <a:off x="7937500" y="863600"/>
            <a:ext cx="604838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3.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구축</a:t>
            </a:r>
          </a:p>
        </p:txBody>
      </p:sp>
      <p:sp>
        <p:nvSpPr>
          <p:cNvPr id="24" name="Rectangle 252"/>
          <p:cNvSpPr>
            <a:spLocks noChangeArrowheads="1"/>
          </p:cNvSpPr>
          <p:nvPr/>
        </p:nvSpPr>
        <p:spPr bwMode="auto">
          <a:xfrm>
            <a:off x="85804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4</a:t>
            </a: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Tool</a:t>
            </a:r>
            <a:endParaRPr kumimoji="1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2364" name="Rectangle 247"/>
          <p:cNvSpPr>
            <a:spLocks noChangeArrowheads="1"/>
          </p:cNvSpPr>
          <p:nvPr/>
        </p:nvSpPr>
        <p:spPr bwMode="auto">
          <a:xfrm>
            <a:off x="492125" y="827088"/>
            <a:ext cx="46038" cy="504825"/>
          </a:xfrm>
          <a:prstGeom prst="rect">
            <a:avLst/>
          </a:prstGeom>
          <a:solidFill>
            <a:srgbClr val="B3DBE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2365" name="TextBox 31"/>
          <p:cNvSpPr txBox="1">
            <a:spLocks noChangeArrowheads="1"/>
          </p:cNvSpPr>
          <p:nvPr/>
        </p:nvSpPr>
        <p:spPr bwMode="auto">
          <a:xfrm>
            <a:off x="544513" y="773113"/>
            <a:ext cx="5830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당신도 제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2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의 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'</a:t>
            </a:r>
            <a:r>
              <a:rPr lang="ko-KR" altLang="en-US" sz="1400" b="1" dirty="0" err="1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덮죽덮죽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‘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이 될 수 있다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  <a:r>
              <a:rPr lang="ko-KR" altLang="en-US" sz="1400" b="1" dirty="0" err="1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미투브랜드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피해를 예방하는 비법 </a:t>
            </a:r>
          </a:p>
        </p:txBody>
      </p:sp>
      <p:sp>
        <p:nvSpPr>
          <p:cNvPr id="12366" name="TextBox 32"/>
          <p:cNvSpPr txBox="1">
            <a:spLocks noChangeArrowheads="1"/>
          </p:cNvSpPr>
          <p:nvPr/>
        </p:nvSpPr>
        <p:spPr bwMode="auto">
          <a:xfrm>
            <a:off x="541338" y="971550"/>
            <a:ext cx="5797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브랜드컨셉부터 상품노하우를 통한 내 브랜드 지키기</a:t>
            </a:r>
            <a:endParaRPr lang="en-US" altLang="ko-KR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marL="0" marR="0" lvl="0" indent="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표준화를 통한 브랜드 지키기 </a:t>
            </a:r>
          </a:p>
        </p:txBody>
      </p:sp>
    </p:spTree>
    <p:extLst>
      <p:ext uri="{BB962C8B-B14F-4D97-AF65-F5344CB8AC3E}">
        <p14:creationId xmlns:p14="http://schemas.microsoft.com/office/powerpoint/2010/main" val="117756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093072" y="317367"/>
            <a:ext cx="1449391" cy="2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r" defTabSz="914400" eaLnBrk="1" latinLnBrk="1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altLang="ko-KR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세부 프로그램</a:t>
            </a:r>
          </a:p>
        </p:txBody>
      </p:sp>
      <p:sp>
        <p:nvSpPr>
          <p:cNvPr id="13315" name="Text Box 13"/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826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E33C6-39F8-4E8F-8342-361F96B8A0E6}" type="slidenum"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pPr marL="0" marR="0" lvl="0" indent="0" algn="ctr" defTabSz="8826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graphicFrame>
        <p:nvGraphicFramePr>
          <p:cNvPr id="18" name="Group 154"/>
          <p:cNvGraphicFramePr>
            <a:graphicFrameLocks noGrp="1"/>
          </p:cNvGraphicFramePr>
          <p:nvPr/>
        </p:nvGraphicFramePr>
        <p:xfrm>
          <a:off x="506413" y="1460500"/>
          <a:ext cx="8677275" cy="2832719"/>
        </p:xfrm>
        <a:graphic>
          <a:graphicData uri="http://schemas.openxmlformats.org/drawingml/2006/table">
            <a:tbl>
              <a:tblPr/>
              <a:tblGrid>
                <a:gridCol w="43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9527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일자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교육과목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세부교육내용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교육내용에 따른 가맹사업법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시간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강사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924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5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2.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UNIT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의 표준화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74625" marR="0" lvl="0" indent="-174625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수강생과 함께하는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Q&amp;A 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각자 질문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준비해오기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대표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726097"/>
                  </a:ext>
                </a:extLst>
              </a:tr>
              <a:tr h="5168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7" marB="4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7" marB="4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6.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입지 표준화</a:t>
                      </a: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기존 점포의 입지 평가 및 매출 분석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입지 평가 항목 설정 및 평가 기준 </a:t>
                      </a: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indent="-171450" latinLnBrk="1">
                        <a:buFont typeface="Wingdings" panose="05000000000000000000" pitchFamily="2" charset="2"/>
                        <a:buChar char="Ø"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영업지역 설정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변경시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합의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(18)</a:t>
                      </a:r>
                    </a:p>
                    <a:p>
                      <a:pPr marL="171450" indent="-171450" latinLnBrk="1">
                        <a:buFont typeface="Wingdings" panose="05000000000000000000" pitchFamily="2" charset="2"/>
                        <a:buChar char="Ø"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객관적 조사 방법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buFont typeface="Wingdings" panose="05000000000000000000" pitchFamily="2" charset="2"/>
                        <a:buChar char="Ø"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징벌적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손배소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(17)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844720"/>
                  </a:ext>
                </a:extLst>
              </a:tr>
              <a:tr h="411899"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4" marB="4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4" marB="44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7.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입지∙상권 표준화 현장실습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 </a:t>
                      </a:r>
                      <a:r>
                        <a:rPr kumimoji="1" lang="ko-KR" altLang="en-US" sz="900" b="1" kern="1200" baseline="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반드시 표기해야 할 영업지역 설정 기준 근거 마련하기</a:t>
                      </a:r>
                      <a:r>
                        <a:rPr kumimoji="1" lang="en-US" altLang="ko-KR" sz="900" b="1" kern="1200" baseline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/>
                      </a:r>
                      <a:br>
                        <a:rPr kumimoji="1" lang="en-US" altLang="ko-KR" sz="900" b="1" kern="1200" baseline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</a:br>
                      <a:r>
                        <a:rPr kumimoji="1" lang="en-US" altLang="ko-KR" sz="900" b="1" kern="1200" baseline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입지상권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팀별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현장실습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현장실습 발표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marL="88900" marR="0" lvl="0" indent="-88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0" algn="l"/>
                          <a:tab pos="88900" algn="l"/>
                        </a:tabLst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가맹점주 상권이 넓다고 임의 변경 하면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  <a:p>
                      <a:pPr marL="88900" marR="0" lvl="0" indent="-88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0" algn="l"/>
                          <a:tab pos="88900" algn="l"/>
                        </a:tabLst>
                        <a:defRPr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예상매출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제공 근거를 마련하는 기준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T="46232" marB="462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7" marB="4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7" marB="4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8.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입지 〮 상권 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8" marB="44308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설마 영업지역을 반경 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500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미터로 설정하셨나요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가맹계약서 반영방법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4138" marR="0" lvl="0" indent="-84138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출점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점포사업계획서 작성 포맷과 가맹사업법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9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조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항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~5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항 허위과장정보제공 대응 방법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맥스바이저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시뮬레이션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예상매출액 허위제공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공정위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제공방식에 예정지 간 거리 표기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8" marB="4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247"/>
          <p:cNvSpPr>
            <a:spLocks noChangeArrowheads="1"/>
          </p:cNvSpPr>
          <p:nvPr/>
        </p:nvSpPr>
        <p:spPr bwMode="auto">
          <a:xfrm>
            <a:off x="60150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0.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이해</a:t>
            </a:r>
          </a:p>
        </p:txBody>
      </p:sp>
      <p:sp>
        <p:nvSpPr>
          <p:cNvPr id="20" name="Rectangle 248"/>
          <p:cNvSpPr>
            <a:spLocks noChangeArrowheads="1"/>
          </p:cNvSpPr>
          <p:nvPr/>
        </p:nvSpPr>
        <p:spPr bwMode="auto">
          <a:xfrm>
            <a:off x="665638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1.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진단</a:t>
            </a:r>
          </a:p>
        </p:txBody>
      </p:sp>
      <p:sp>
        <p:nvSpPr>
          <p:cNvPr id="21" name="Rectangle 249"/>
          <p:cNvSpPr>
            <a:spLocks noChangeArrowheads="1"/>
          </p:cNvSpPr>
          <p:nvPr/>
        </p:nvSpPr>
        <p:spPr bwMode="auto">
          <a:xfrm>
            <a:off x="7296150" y="863600"/>
            <a:ext cx="606425" cy="457200"/>
          </a:xfrm>
          <a:prstGeom prst="rect">
            <a:avLst/>
          </a:prstGeom>
          <a:solidFill>
            <a:srgbClr val="B3DBEF"/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2</a:t>
            </a:r>
            <a:r>
              <a:rPr kumimoji="1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표준화</a:t>
            </a:r>
          </a:p>
        </p:txBody>
      </p:sp>
      <p:sp>
        <p:nvSpPr>
          <p:cNvPr id="22" name="Rectangle 251"/>
          <p:cNvSpPr>
            <a:spLocks noChangeArrowheads="1"/>
          </p:cNvSpPr>
          <p:nvPr/>
        </p:nvSpPr>
        <p:spPr bwMode="auto">
          <a:xfrm>
            <a:off x="7937500" y="863600"/>
            <a:ext cx="604838" cy="457200"/>
          </a:xfrm>
          <a:prstGeom prst="rect">
            <a:avLst/>
          </a:prstGeom>
          <a:solidFill>
            <a:srgbClr val="B3DBEF"/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3.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구축</a:t>
            </a:r>
          </a:p>
        </p:txBody>
      </p:sp>
      <p:sp>
        <p:nvSpPr>
          <p:cNvPr id="23" name="Rectangle 252"/>
          <p:cNvSpPr>
            <a:spLocks noChangeArrowheads="1"/>
          </p:cNvSpPr>
          <p:nvPr/>
        </p:nvSpPr>
        <p:spPr bwMode="auto">
          <a:xfrm>
            <a:off x="85804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4</a:t>
            </a: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Tool</a:t>
            </a:r>
            <a:endParaRPr kumimoji="1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3364" name="Rectangle 247"/>
          <p:cNvSpPr>
            <a:spLocks noChangeArrowheads="1"/>
          </p:cNvSpPr>
          <p:nvPr/>
        </p:nvSpPr>
        <p:spPr bwMode="auto">
          <a:xfrm>
            <a:off x="492125" y="827088"/>
            <a:ext cx="46038" cy="504825"/>
          </a:xfrm>
          <a:prstGeom prst="rect">
            <a:avLst/>
          </a:prstGeom>
          <a:solidFill>
            <a:srgbClr val="B3DBE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3366" name="TextBox 32"/>
          <p:cNvSpPr txBox="1">
            <a:spLocks noChangeArrowheads="1"/>
          </p:cNvSpPr>
          <p:nvPr/>
        </p:nvSpPr>
        <p:spPr bwMode="auto">
          <a:xfrm>
            <a:off x="541338" y="971550"/>
            <a:ext cx="5797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브랜드컨셉부터 </a:t>
            </a:r>
            <a:r>
              <a:rPr lang="ko-KR" altLang="en-US" sz="11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상품노하우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운영노하우를 통한 내 브랜드 지키기</a:t>
            </a:r>
            <a:endParaRPr lang="en-US" altLang="ko-KR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just" eaLnBrk="1" hangingPunct="1"/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표준화를 통한 브랜드 지키기 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82563" y="257175"/>
            <a:ext cx="5359115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400050" marR="0" lvl="0" indent="-4000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굴림" panose="020B0600000101010101" pitchFamily="50" charset="-127"/>
              <a:buAutoNum type="romanUcPeriod" startAt="6"/>
              <a:tabLst/>
              <a:defRPr/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</a:t>
            </a:r>
            <a:r>
              <a:rPr lang="ko-KR" altLang="en-US" sz="1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본부구축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성공 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프로그램</a:t>
            </a:r>
          </a:p>
        </p:txBody>
      </p:sp>
      <p:sp>
        <p:nvSpPr>
          <p:cNvPr id="15" name="TextBox 31"/>
          <p:cNvSpPr txBox="1">
            <a:spLocks noChangeArrowheads="1"/>
          </p:cNvSpPr>
          <p:nvPr/>
        </p:nvSpPr>
        <p:spPr bwMode="auto">
          <a:xfrm>
            <a:off x="544513" y="773113"/>
            <a:ext cx="5830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당신도 제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2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의 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'</a:t>
            </a:r>
            <a:r>
              <a:rPr lang="ko-KR" altLang="en-US" sz="1400" b="1" dirty="0" err="1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덮죽덮죽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‘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이 될 수 있다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  <a:r>
              <a:rPr lang="ko-KR" altLang="en-US" sz="1400" b="1" dirty="0" err="1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미투브랜드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피해를 예방하는 비법 </a:t>
            </a:r>
          </a:p>
        </p:txBody>
      </p:sp>
    </p:spTree>
    <p:extLst>
      <p:ext uri="{BB962C8B-B14F-4D97-AF65-F5344CB8AC3E}">
        <p14:creationId xmlns:p14="http://schemas.microsoft.com/office/powerpoint/2010/main" val="144803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8093072" y="317367"/>
            <a:ext cx="1449391" cy="2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r" defTabSz="914400" eaLnBrk="1" latinLnBrk="1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altLang="ko-KR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세부 프로그램</a:t>
            </a:r>
          </a:p>
        </p:txBody>
      </p:sp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826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3B5C4-1B2B-4283-BF52-B636BB88E214}" type="slidenum"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pPr marL="0" marR="0" lvl="0" indent="0" algn="ctr" defTabSz="8826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19" name="Rectangle 247"/>
          <p:cNvSpPr>
            <a:spLocks noChangeArrowheads="1"/>
          </p:cNvSpPr>
          <p:nvPr/>
        </p:nvSpPr>
        <p:spPr bwMode="auto">
          <a:xfrm>
            <a:off x="60150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0.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이해</a:t>
            </a:r>
          </a:p>
        </p:txBody>
      </p:sp>
      <p:sp>
        <p:nvSpPr>
          <p:cNvPr id="20" name="Rectangle 248"/>
          <p:cNvSpPr>
            <a:spLocks noChangeArrowheads="1"/>
          </p:cNvSpPr>
          <p:nvPr/>
        </p:nvSpPr>
        <p:spPr bwMode="auto">
          <a:xfrm>
            <a:off x="665638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1.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진단</a:t>
            </a:r>
          </a:p>
        </p:txBody>
      </p:sp>
      <p:sp>
        <p:nvSpPr>
          <p:cNvPr id="21" name="Rectangle 249"/>
          <p:cNvSpPr>
            <a:spLocks noChangeArrowheads="1"/>
          </p:cNvSpPr>
          <p:nvPr/>
        </p:nvSpPr>
        <p:spPr bwMode="auto">
          <a:xfrm>
            <a:off x="7296150" y="863600"/>
            <a:ext cx="606425" cy="457200"/>
          </a:xfrm>
          <a:prstGeom prst="rect">
            <a:avLst/>
          </a:prstGeom>
          <a:solidFill>
            <a:srgbClr val="B3DBEF"/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2</a:t>
            </a:r>
            <a:r>
              <a:rPr kumimoji="1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표준화</a:t>
            </a:r>
          </a:p>
        </p:txBody>
      </p:sp>
      <p:sp>
        <p:nvSpPr>
          <p:cNvPr id="22" name="Rectangle 251"/>
          <p:cNvSpPr>
            <a:spLocks noChangeArrowheads="1"/>
          </p:cNvSpPr>
          <p:nvPr/>
        </p:nvSpPr>
        <p:spPr bwMode="auto">
          <a:xfrm>
            <a:off x="7937500" y="863600"/>
            <a:ext cx="604838" cy="457200"/>
          </a:xfrm>
          <a:prstGeom prst="rect">
            <a:avLst/>
          </a:prstGeom>
          <a:solidFill>
            <a:srgbClr val="B3DBEF"/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3.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구축</a:t>
            </a:r>
          </a:p>
        </p:txBody>
      </p:sp>
      <p:sp>
        <p:nvSpPr>
          <p:cNvPr id="23" name="Rectangle 252"/>
          <p:cNvSpPr>
            <a:spLocks noChangeArrowheads="1"/>
          </p:cNvSpPr>
          <p:nvPr/>
        </p:nvSpPr>
        <p:spPr bwMode="auto">
          <a:xfrm>
            <a:off x="85804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4</a:t>
            </a: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Tool</a:t>
            </a:r>
            <a:endParaRPr kumimoji="1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4346" name="Rectangle 247"/>
          <p:cNvSpPr>
            <a:spLocks noChangeArrowheads="1"/>
          </p:cNvSpPr>
          <p:nvPr/>
        </p:nvSpPr>
        <p:spPr bwMode="auto">
          <a:xfrm>
            <a:off x="492125" y="827088"/>
            <a:ext cx="46038" cy="504825"/>
          </a:xfrm>
          <a:prstGeom prst="rect">
            <a:avLst/>
          </a:prstGeom>
          <a:solidFill>
            <a:srgbClr val="B3DBE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4347" name="TextBox 24"/>
          <p:cNvSpPr txBox="1">
            <a:spLocks noChangeArrowheads="1"/>
          </p:cNvSpPr>
          <p:nvPr/>
        </p:nvSpPr>
        <p:spPr bwMode="auto">
          <a:xfrm>
            <a:off x="544513" y="773113"/>
            <a:ext cx="5830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가맹점 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100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개 이상 운영본부 만들고 싶다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!</a:t>
            </a:r>
            <a:endParaRPr lang="ko-KR" altLang="en-US" sz="1400" b="1" dirty="0">
              <a:solidFill>
                <a:srgbClr val="FF000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4348" name="TextBox 25"/>
          <p:cNvSpPr txBox="1">
            <a:spLocks noChangeArrowheads="1"/>
          </p:cNvSpPr>
          <p:nvPr/>
        </p:nvSpPr>
        <p:spPr bwMode="auto">
          <a:xfrm>
            <a:off x="530225" y="1031875"/>
            <a:ext cx="5797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브랜드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7,000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(2020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기준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중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100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 점포 이상 브랜드는 고작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390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(5.7%)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뿐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!</a:t>
            </a:r>
          </a:p>
          <a:p>
            <a:pPr algn="just" eaLnBrk="1" hangingPunct="1"/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본부 </a:t>
            </a:r>
            <a:r>
              <a:rPr lang="ko-KR" altLang="en-US" sz="11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체제구축이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필수</a:t>
            </a:r>
            <a:endParaRPr lang="en-US" altLang="ko-KR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aphicFrame>
        <p:nvGraphicFramePr>
          <p:cNvPr id="24" name="Group 154"/>
          <p:cNvGraphicFramePr>
            <a:graphicFrameLocks noGrp="1"/>
          </p:cNvGraphicFramePr>
          <p:nvPr/>
        </p:nvGraphicFramePr>
        <p:xfrm>
          <a:off x="506413" y="1460500"/>
          <a:ext cx="8677275" cy="4533331"/>
        </p:xfrm>
        <a:graphic>
          <a:graphicData uri="http://schemas.openxmlformats.org/drawingml/2006/table">
            <a:tbl>
              <a:tblPr/>
              <a:tblGrid>
                <a:gridCol w="43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9488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일자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교육과목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세부교육내용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교육내용에 따른 가맹사업법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시간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강사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03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6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3.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체제의 구축</a:t>
                      </a:r>
                      <a:endParaRPr kumimoji="1" lang="en-US" altLang="ko-KR" sz="900" b="1" kern="1200" dirty="0">
                        <a:solidFill>
                          <a:srgbClr val="FF0000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74625" marR="0" lvl="0" indent="-174625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수강생과 함께하는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Q&amp;A 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각자 질문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준비해오기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2758" marB="427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T="41318" marB="413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대표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311" marB="413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47342"/>
                  </a:ext>
                </a:extLst>
              </a:tr>
              <a:tr h="991536"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7" marB="4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7" marB="4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가맹점 개발을 위한 시스템 구축 사례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가맹사업법 위반의 대부분은 가맹점 상담에서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개발담당자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말한마디에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수억원대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손해배상해준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말 한마디 잘못하면 억대 손해배상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징벌적 손해배상 피하는 노하우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defTabSz="912813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defTabSz="912813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defTabSz="912813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defTabSz="912813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허위정보제공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(19.11.20)</a:t>
                      </a:r>
                    </a:p>
                    <a:p>
                      <a:pPr marL="171450" marR="0" lvl="0" indent="-171450" algn="l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정보공개서 의무 제공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defTabSz="912813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defTabSz="912813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defTabSz="912813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defTabSz="912813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defTabSz="912813"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defTabSz="912813"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defTabSz="912813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defTabSz="912813"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서민교대표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416373"/>
                  </a:ext>
                </a:extLst>
              </a:tr>
              <a:tr h="8567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2. SV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관리체계 구축 사례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수퍼바이저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부분 조직 관련 규정 검토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수퍼바이저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업무표준 규정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경영관리시스템을 통한 효율적 관리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경영관리시스템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  <a:sym typeface="Wingdings" pitchFamily="2" charset="2"/>
                        </a:rPr>
                        <a:t>맥스바이저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가맹점주 동행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(20)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겸업조항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·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경업조항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경업조항분쟁시 교육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즉시해지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해지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월 내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회 법 위반 내용 공지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제품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원부자재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자점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삽입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대표</a:t>
                      </a: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83802"/>
                  </a:ext>
                </a:extLst>
              </a:tr>
              <a:tr h="55204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7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3.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체제의 구축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4300" marB="443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3. MKT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체계 구축 </a:t>
                      </a: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본부 마케팅 체계 구축 사례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(4P+1L)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; CEO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 알아야 할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판매촉진 사례 중심으로 매출 증대 하는 방법</a:t>
                      </a: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광고동의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50%;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판촉동의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70%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비용부담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809296"/>
                  </a:ext>
                </a:extLst>
              </a:tr>
              <a:tr h="71689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4.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상품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메뉴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개발 체계 사례</a:t>
                      </a: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품목을 아무거나 강제하면 과징금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5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억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!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필수품목과 권장품목을 결정하는 상품 노하우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상품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메뉴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개발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Process(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품평회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원가율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마진율 계획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상품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메뉴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개발에 따른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MKT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사례</a:t>
                      </a: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불공정거래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거래구속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영업지역통제등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전용상품의 범위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·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활용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박노진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/>
                      </a:r>
                      <a:b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</a:b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마실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31449"/>
                  </a:ext>
                </a:extLst>
              </a:tr>
              <a:tr h="5520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7" marB="4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라운드 ExtraBold" pitchFamily="50" charset="-127"/>
                        <a:ea typeface="나눔스퀘어라운드 ExtraBold" pitchFamily="50" charset="-127"/>
                      </a:endParaRPr>
                    </a:p>
                  </a:txBody>
                  <a:tcPr marT="44297" marB="4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 gridSpan="3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[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특강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]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나만 모르고 있었던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정책지원금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!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맥세스동문들은 다 받았어요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~</a:t>
                      </a:r>
                    </a:p>
                    <a:p>
                      <a:pPr marL="174625" marR="0" lvl="0" indent="-1746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;</a:t>
                      </a:r>
                      <a:r>
                        <a:rPr kumimoji="1" lang="en-US" altLang="ko-KR" sz="900" b="1" kern="1200" baseline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baseline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동문 </a:t>
                      </a:r>
                      <a:r>
                        <a:rPr kumimoji="1" lang="en-US" altLang="ko-KR" sz="900" b="1" kern="1200" baseline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CEO</a:t>
                      </a:r>
                      <a:r>
                        <a:rPr kumimoji="1" lang="ko-KR" altLang="en-US" sz="900" b="1" kern="1200" baseline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들의 수령 사례 중심으로 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86" marB="431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86" marB="431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L="86402" marR="86402" marT="42954" marB="429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1311" marB="413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215806"/>
                  </a:ext>
                </a:extLst>
              </a:tr>
            </a:tbl>
          </a:graphicData>
        </a:graphic>
      </p:graphicFrame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82563" y="257175"/>
            <a:ext cx="5359115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400050" marR="0" lvl="0" indent="-4000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굴림" panose="020B0600000101010101" pitchFamily="50" charset="-127"/>
              <a:buAutoNum type="romanUcPeriod" startAt="6"/>
              <a:tabLst/>
              <a:defRPr/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</a:t>
            </a:r>
            <a:r>
              <a:rPr lang="ko-KR" altLang="en-US" sz="1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본부구축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성공 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프로그램</a:t>
            </a:r>
          </a:p>
        </p:txBody>
      </p:sp>
    </p:spTree>
    <p:extLst>
      <p:ext uri="{BB962C8B-B14F-4D97-AF65-F5344CB8AC3E}">
        <p14:creationId xmlns:p14="http://schemas.microsoft.com/office/powerpoint/2010/main" val="12982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8093072" y="317367"/>
            <a:ext cx="1449391" cy="2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r" defTabSz="914400" eaLnBrk="1" latinLnBrk="1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altLang="ko-KR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세부 프로그램</a:t>
            </a:r>
          </a:p>
        </p:txBody>
      </p:sp>
      <p:sp>
        <p:nvSpPr>
          <p:cNvPr id="15363" name="Text Box 13"/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826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8BDFE-CAE4-4E86-AA3C-2F7AFB2677C7}" type="slidenum"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pPr marL="0" marR="0" lvl="0" indent="0" algn="ctr" defTabSz="8826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ko-KR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19" name="Rectangle 247"/>
          <p:cNvSpPr>
            <a:spLocks noChangeArrowheads="1"/>
          </p:cNvSpPr>
          <p:nvPr/>
        </p:nvSpPr>
        <p:spPr bwMode="auto">
          <a:xfrm>
            <a:off x="60150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0.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이해</a:t>
            </a:r>
          </a:p>
        </p:txBody>
      </p:sp>
      <p:sp>
        <p:nvSpPr>
          <p:cNvPr id="20" name="Rectangle 248"/>
          <p:cNvSpPr>
            <a:spLocks noChangeArrowheads="1"/>
          </p:cNvSpPr>
          <p:nvPr/>
        </p:nvSpPr>
        <p:spPr bwMode="auto">
          <a:xfrm>
            <a:off x="665638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1.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진단</a:t>
            </a:r>
          </a:p>
        </p:txBody>
      </p:sp>
      <p:sp>
        <p:nvSpPr>
          <p:cNvPr id="21" name="Rectangle 249"/>
          <p:cNvSpPr>
            <a:spLocks noChangeArrowheads="1"/>
          </p:cNvSpPr>
          <p:nvPr/>
        </p:nvSpPr>
        <p:spPr bwMode="auto">
          <a:xfrm>
            <a:off x="7296150" y="863600"/>
            <a:ext cx="606425" cy="457200"/>
          </a:xfrm>
          <a:prstGeom prst="rect">
            <a:avLst/>
          </a:prstGeom>
          <a:solidFill>
            <a:srgbClr val="B3DBEF"/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2</a:t>
            </a:r>
            <a:r>
              <a:rPr kumimoji="1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표준화</a:t>
            </a:r>
          </a:p>
        </p:txBody>
      </p:sp>
      <p:sp>
        <p:nvSpPr>
          <p:cNvPr id="22" name="Rectangle 251"/>
          <p:cNvSpPr>
            <a:spLocks noChangeArrowheads="1"/>
          </p:cNvSpPr>
          <p:nvPr/>
        </p:nvSpPr>
        <p:spPr bwMode="auto">
          <a:xfrm>
            <a:off x="7937500" y="863600"/>
            <a:ext cx="604838" cy="457200"/>
          </a:xfrm>
          <a:prstGeom prst="rect">
            <a:avLst/>
          </a:prstGeom>
          <a:solidFill>
            <a:srgbClr val="B3DBEF"/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3.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구축</a:t>
            </a:r>
          </a:p>
        </p:txBody>
      </p:sp>
      <p:sp>
        <p:nvSpPr>
          <p:cNvPr id="23" name="Rectangle 252"/>
          <p:cNvSpPr>
            <a:spLocks noChangeArrowheads="1"/>
          </p:cNvSpPr>
          <p:nvPr/>
        </p:nvSpPr>
        <p:spPr bwMode="auto">
          <a:xfrm>
            <a:off x="85804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4</a:t>
            </a: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Tool</a:t>
            </a:r>
            <a:endParaRPr kumimoji="1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5370" name="Rectangle 247"/>
          <p:cNvSpPr>
            <a:spLocks noChangeArrowheads="1"/>
          </p:cNvSpPr>
          <p:nvPr/>
        </p:nvSpPr>
        <p:spPr bwMode="auto">
          <a:xfrm>
            <a:off x="492125" y="827088"/>
            <a:ext cx="46038" cy="504825"/>
          </a:xfrm>
          <a:prstGeom prst="rect">
            <a:avLst/>
          </a:prstGeom>
          <a:solidFill>
            <a:srgbClr val="B3DBE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5371" name="TextBox 24"/>
          <p:cNvSpPr txBox="1">
            <a:spLocks noChangeArrowheads="1"/>
          </p:cNvSpPr>
          <p:nvPr/>
        </p:nvSpPr>
        <p:spPr bwMode="auto">
          <a:xfrm>
            <a:off x="544513" y="773113"/>
            <a:ext cx="5830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가맹점 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100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개 이상 운영본부 만들고 싶다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!</a:t>
            </a:r>
            <a:endParaRPr lang="ko-KR" altLang="en-US" sz="1400" b="1" dirty="0">
              <a:solidFill>
                <a:srgbClr val="FF000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5372" name="TextBox 25"/>
          <p:cNvSpPr txBox="1">
            <a:spLocks noChangeArrowheads="1"/>
          </p:cNvSpPr>
          <p:nvPr/>
        </p:nvSpPr>
        <p:spPr bwMode="auto">
          <a:xfrm>
            <a:off x="530225" y="1031875"/>
            <a:ext cx="5797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브랜드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7,000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(2020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기준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중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100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 점포 이상 브랜드는 고작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390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(5.7%)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뿐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!</a:t>
            </a:r>
          </a:p>
          <a:p>
            <a:pPr algn="just" eaLnBrk="1" hangingPunct="1"/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본부 </a:t>
            </a:r>
            <a:r>
              <a:rPr lang="ko-KR" altLang="en-US" sz="11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체제구축이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필수</a:t>
            </a:r>
            <a:endParaRPr lang="en-US" altLang="ko-KR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aphicFrame>
        <p:nvGraphicFramePr>
          <p:cNvPr id="24" name="Group 154"/>
          <p:cNvGraphicFramePr>
            <a:graphicFrameLocks noGrp="1"/>
          </p:cNvGraphicFramePr>
          <p:nvPr/>
        </p:nvGraphicFramePr>
        <p:xfrm>
          <a:off x="506413" y="1460500"/>
          <a:ext cx="8677275" cy="4765230"/>
        </p:xfrm>
        <a:graphic>
          <a:graphicData uri="http://schemas.openxmlformats.org/drawingml/2006/table">
            <a:tbl>
              <a:tblPr/>
              <a:tblGrid>
                <a:gridCol w="43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0211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일자</a:t>
                      </a:r>
                    </a:p>
                  </a:txBody>
                  <a:tcPr marT="41821" marB="418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교육과목</a:t>
                      </a:r>
                    </a:p>
                  </a:txBody>
                  <a:tcPr marT="41821" marB="418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</a:t>
                      </a:r>
                    </a:p>
                  </a:txBody>
                  <a:tcPr marT="41821" marB="418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세부교육내용</a:t>
                      </a:r>
                    </a:p>
                  </a:txBody>
                  <a:tcPr marT="41821" marB="418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교육내용에 따른 가맹사업법</a:t>
                      </a:r>
                    </a:p>
                  </a:txBody>
                  <a:tcPr marT="41821" marB="418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시간</a:t>
                      </a:r>
                    </a:p>
                  </a:txBody>
                  <a:tcPr marT="41821" marB="418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강사</a:t>
                      </a:r>
                    </a:p>
                  </a:txBody>
                  <a:tcPr marT="41821" marB="418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16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8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3.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체제의 구축</a:t>
                      </a: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5.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물류체제의 구축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달콤한 유혹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물류리베이트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떄문에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가맹본부 망가진다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원부재료 공급 시스템의 구축 및 도입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 발주 시스템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배송시스템 구축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- 3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자 물류의 독이냐 득이냐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/>
                      </a:r>
                      <a:b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</a:b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물류사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변경했더니 기존 가맹점에 지속 공급하면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..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    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본사 대응 방법은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리베이트 금지법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특수관계인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경제적 이익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통행세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오성주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/>
                      </a:r>
                      <a:b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</a:b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에스디푸드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3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6.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Big Data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활용 사례</a:t>
                      </a: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- 21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세기 빅데이터 시대의 이해와 활용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기업의 효율적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SNS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활용 방법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 :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가맹점 발굴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브랜드 이미지 증대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매출 증대</a:t>
                      </a: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허위과장 정보제공 주의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김태현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마케팅타워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86402" marR="86402" marT="40550" marB="40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125"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8</a:t>
                      </a: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주</a:t>
                      </a:r>
                      <a:endParaRPr kumimoji="0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86" marB="431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86" marB="431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7.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배달 시스템 구축 사례</a:t>
                      </a:r>
                    </a:p>
                  </a:txBody>
                  <a:tcPr marL="86402" marR="86402" marT="39493" marB="394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배달 산업의 이해 및 전략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업종에 따른 배달 시스템 구축 사례</a:t>
                      </a:r>
                    </a:p>
                  </a:txBody>
                  <a:tcPr marL="86402" marR="86402" marT="39493" marB="394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영업지역 설정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39493" marB="394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L="86402" marR="86402" marT="39493" marB="394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39493" marB="394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670237"/>
                  </a:ext>
                </a:extLst>
              </a:tr>
              <a:tr h="84934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9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38278" marB="382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3.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체제의 구축</a:t>
                      </a:r>
                    </a:p>
                  </a:txBody>
                  <a:tcPr marL="86402" marR="86402" marT="38278" marB="382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8.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본부의 기능과 성과지향적 목표관리 사례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</a:t>
                      </a:r>
                      <a:r>
                        <a:rPr kumimoji="1" lang="en-US" altLang="ko-KR" sz="900" b="1" kern="1200" baseline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조직 및 인사 관리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성과 지향적 목표관리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(KPI)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를 해야하는 이유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조직 구성 및 역할에 대한 이해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사업단계별 인력 운영 사례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노무관리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경력사원 채용 꿀 팁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연봉 계약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모두가 만족하는 방법은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김상민전문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위원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옵티마케어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147342"/>
                  </a:ext>
                </a:extLst>
              </a:tr>
              <a:tr h="10092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201" marB="432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201" marB="432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9.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노무관리 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*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직원과 가맹점주 문제로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뒷목잡는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CEO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위한 복잡한 노무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·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계약 관리 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직원이 퇴사해서 유사 가맹본부를 만들 때 대응 노하우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경력사원 채용했더니 역량 미달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채용 방법은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 </a:t>
                      </a: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직원이 그만두고 경쟁사로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점주가 간판 바꾸고 가맹사업을 하면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미리 대비하는 프랜차이즈본부 노사관리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93663" marR="0" lvl="0" indent="-936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노사분쟁 사례 및 본부 대응 방안을 미리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대비해야함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직원들 경업 시 처리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비밀유지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영업비밀조항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단체교섭권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(20)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안원복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노무사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416373"/>
                  </a:ext>
                </a:extLst>
              </a:tr>
              <a:tr h="52956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201" marB="432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201" marB="432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10.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교육훈련 체계 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4625" marR="0" lvl="0" indent="-174625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  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구축 사례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개점 전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후 사전 교육훈련 프로그램 운용사례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교육대상자의 검토와 실시요령 운용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교육담당자의 업무와 역할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해지 사유와 연계하는 방법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</a:p>
                  </a:txBody>
                  <a:tcPr marL="86402" marR="86402" marT="38265" marB="382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83802"/>
                  </a:ext>
                </a:extLst>
              </a:tr>
            </a:tbl>
          </a:graphicData>
        </a:graphic>
      </p:graphicFrame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82563" y="257175"/>
            <a:ext cx="5359115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400050" marR="0" lvl="0" indent="-4000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굴림" panose="020B0600000101010101" pitchFamily="50" charset="-127"/>
              <a:buAutoNum type="romanUcPeriod" startAt="6"/>
              <a:tabLst/>
              <a:defRPr/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</a:t>
            </a:r>
            <a:r>
              <a:rPr lang="ko-KR" altLang="en-US" sz="1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본부구축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성공 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프로그램</a:t>
            </a:r>
          </a:p>
        </p:txBody>
      </p:sp>
    </p:spTree>
    <p:extLst>
      <p:ext uri="{BB962C8B-B14F-4D97-AF65-F5344CB8AC3E}">
        <p14:creationId xmlns:p14="http://schemas.microsoft.com/office/powerpoint/2010/main" val="403230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284371"/>
              </p:ext>
            </p:extLst>
          </p:nvPr>
        </p:nvGraphicFramePr>
        <p:xfrm>
          <a:off x="506413" y="1439863"/>
          <a:ext cx="8677276" cy="2340284"/>
        </p:xfrm>
        <a:graphic>
          <a:graphicData uri="http://schemas.openxmlformats.org/drawingml/2006/table">
            <a:tbl>
              <a:tblPr/>
              <a:tblGrid>
                <a:gridCol w="43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0399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일자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교육과목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세부교육내용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교육내용에 따른 가맹사업법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시간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강사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694">
                <a:tc row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10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4.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Tool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류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구축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계약서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정보공개서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구축사례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한번 맺은 가맹 계약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10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년 간다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여러분들은 준비되어 있나요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정보공개서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가맹계약서 제대로 설계하기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가맹점주가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간판바꾸고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미투브랜드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못하게 계약서 만들기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ko-KR" altLang="en-US" sz="900" b="1" kern="1200" noProof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모든 가맹사업법</a:t>
                      </a:r>
                      <a:endParaRPr kumimoji="1" lang="en-US" altLang="ko-KR" sz="900" b="1" kern="1200" noProof="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ko-KR" altLang="en-US" sz="900" b="1" kern="1200" noProof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특히 </a:t>
                      </a:r>
                      <a:r>
                        <a:rPr kumimoji="1" lang="ko-KR" altLang="en-US" sz="900" b="1" kern="1200" noProof="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예상매출액</a:t>
                      </a:r>
                      <a:r>
                        <a:rPr kumimoji="1" lang="ko-KR" altLang="en-US" sz="900" b="1" kern="1200" noProof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noProof="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의무제공</a:t>
                      </a:r>
                      <a:r>
                        <a:rPr kumimoji="1" lang="ko-KR" altLang="en-US" sz="900" b="1" kern="1200" noProof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시 인근 가맹점 정보제공 위반과 </a:t>
                      </a:r>
                      <a:r>
                        <a:rPr kumimoji="1" lang="ko-KR" altLang="en-US" sz="900" b="1" kern="1200" noProof="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전용상품</a:t>
                      </a:r>
                      <a:r>
                        <a:rPr kumimoji="1" lang="ko-KR" altLang="en-US" sz="900" b="1" kern="1200" noProof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noProof="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사점</a:t>
                      </a:r>
                      <a:r>
                        <a:rPr kumimoji="1" lang="ko-KR" altLang="en-US" sz="900" b="1" kern="1200" noProof="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위반</a:t>
                      </a:r>
                      <a:endParaRPr kumimoji="1" lang="en-US" altLang="ko-KR" sz="900" b="1" kern="1200" noProof="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6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4625" marR="0" lvl="0" indent="-17462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2.</a:t>
                      </a: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각종 매뉴얼 유형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CEO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 알아야 할 매뉴얼의 종류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본부용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가맹점용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매뉴얼 작성 및 관리 방법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경영관리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Sys.(Franchise Solution)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으로 관리하기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201" marB="432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5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수료식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87313" indent="-87313"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수료증 수여 및 기념 촬영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진행자</a:t>
                      </a:r>
                    </a:p>
                  </a:txBody>
                  <a:tcPr marL="86402" marR="86402" marT="40539" marB="40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423" name="Text Box 13"/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826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3A48B-C60D-47B4-9573-251F8DC3BAB3}" type="slidenum"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pPr marL="0" marR="0" lvl="0" indent="0" algn="ctr" defTabSz="8826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ko-KR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14" name="Rectangle 247"/>
          <p:cNvSpPr>
            <a:spLocks noChangeArrowheads="1"/>
          </p:cNvSpPr>
          <p:nvPr/>
        </p:nvSpPr>
        <p:spPr bwMode="auto">
          <a:xfrm>
            <a:off x="60150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0.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이해</a:t>
            </a:r>
          </a:p>
        </p:txBody>
      </p:sp>
      <p:sp>
        <p:nvSpPr>
          <p:cNvPr id="15" name="Rectangle 248"/>
          <p:cNvSpPr>
            <a:spLocks noChangeArrowheads="1"/>
          </p:cNvSpPr>
          <p:nvPr/>
        </p:nvSpPr>
        <p:spPr bwMode="auto">
          <a:xfrm>
            <a:off x="665638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1.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진단</a:t>
            </a:r>
          </a:p>
        </p:txBody>
      </p:sp>
      <p:sp>
        <p:nvSpPr>
          <p:cNvPr id="21" name="Rectangle 249"/>
          <p:cNvSpPr>
            <a:spLocks noChangeArrowheads="1"/>
          </p:cNvSpPr>
          <p:nvPr/>
        </p:nvSpPr>
        <p:spPr bwMode="auto">
          <a:xfrm>
            <a:off x="7296150" y="863600"/>
            <a:ext cx="606425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2</a:t>
            </a: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표준화</a:t>
            </a:r>
          </a:p>
        </p:txBody>
      </p:sp>
      <p:sp>
        <p:nvSpPr>
          <p:cNvPr id="22" name="Rectangle 251"/>
          <p:cNvSpPr>
            <a:spLocks noChangeArrowheads="1"/>
          </p:cNvSpPr>
          <p:nvPr/>
        </p:nvSpPr>
        <p:spPr bwMode="auto">
          <a:xfrm>
            <a:off x="7937500" y="863600"/>
            <a:ext cx="604838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3.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구축</a:t>
            </a:r>
          </a:p>
        </p:txBody>
      </p:sp>
      <p:sp>
        <p:nvSpPr>
          <p:cNvPr id="23" name="Rectangle 252"/>
          <p:cNvSpPr>
            <a:spLocks noChangeArrowheads="1"/>
          </p:cNvSpPr>
          <p:nvPr/>
        </p:nvSpPr>
        <p:spPr bwMode="auto">
          <a:xfrm>
            <a:off x="8580438" y="863600"/>
            <a:ext cx="603250" cy="457200"/>
          </a:xfrm>
          <a:prstGeom prst="rect">
            <a:avLst/>
          </a:prstGeom>
          <a:solidFill>
            <a:srgbClr val="B3DBEF"/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</a:t>
            </a: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4</a:t>
            </a:r>
            <a:r>
              <a: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Tool</a:t>
            </a:r>
            <a:endParaRPr kumimoji="1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24" name="Rectangle 247"/>
          <p:cNvSpPr>
            <a:spLocks noChangeArrowheads="1"/>
          </p:cNvSpPr>
          <p:nvPr/>
        </p:nvSpPr>
        <p:spPr bwMode="auto">
          <a:xfrm>
            <a:off x="6015038" y="863600"/>
            <a:ext cx="6032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STEP 0.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rPr>
              <a:t>이해</a:t>
            </a:r>
          </a:p>
        </p:txBody>
      </p:sp>
      <p:sp>
        <p:nvSpPr>
          <p:cNvPr id="16430" name="Rectangle 247"/>
          <p:cNvSpPr>
            <a:spLocks noChangeArrowheads="1"/>
          </p:cNvSpPr>
          <p:nvPr/>
        </p:nvSpPr>
        <p:spPr bwMode="auto">
          <a:xfrm>
            <a:off x="492125" y="827088"/>
            <a:ext cx="46038" cy="504825"/>
          </a:xfrm>
          <a:prstGeom prst="rect">
            <a:avLst/>
          </a:prstGeom>
          <a:solidFill>
            <a:srgbClr val="B3DBE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6431" name="Rectangle 2"/>
          <p:cNvSpPr>
            <a:spLocks noChangeArrowheads="1"/>
          </p:cNvSpPr>
          <p:nvPr/>
        </p:nvSpPr>
        <p:spPr bwMode="auto">
          <a:xfrm>
            <a:off x="8093072" y="317367"/>
            <a:ext cx="1449391" cy="2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r" defTabSz="914400" eaLnBrk="1" latinLnBrk="1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altLang="ko-KR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세부 프로그램</a:t>
            </a:r>
          </a:p>
        </p:txBody>
      </p:sp>
      <p:sp>
        <p:nvSpPr>
          <p:cNvPr id="16433" name="TextBox 23"/>
          <p:cNvSpPr txBox="1">
            <a:spLocks noChangeArrowheads="1"/>
          </p:cNvSpPr>
          <p:nvPr/>
        </p:nvSpPr>
        <p:spPr bwMode="auto">
          <a:xfrm>
            <a:off x="544513" y="773113"/>
            <a:ext cx="5830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ko-KR" altLang="en-US" sz="1400" b="1" dirty="0" err="1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공정위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과징금 최대 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5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억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!!, </a:t>
            </a:r>
            <a:r>
              <a:rPr lang="ko-KR" altLang="en-US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당신은 피해갈 수 있습니다</a:t>
            </a:r>
            <a:r>
              <a:rPr lang="en-US" altLang="ko-KR" sz="1400" b="1" dirty="0">
                <a:solidFill>
                  <a:srgbClr val="FF00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 </a:t>
            </a:r>
            <a:endParaRPr lang="ko-KR" altLang="en-US" sz="1400" b="1" dirty="0">
              <a:solidFill>
                <a:srgbClr val="FF000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6434" name="TextBox 24"/>
          <p:cNvSpPr txBox="1">
            <a:spLocks noChangeArrowheads="1"/>
          </p:cNvSpPr>
          <p:nvPr/>
        </p:nvSpPr>
        <p:spPr bwMode="auto">
          <a:xfrm>
            <a:off x="541338" y="971550"/>
            <a:ext cx="5797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정보공개서 </a:t>
            </a:r>
            <a:r>
              <a:rPr lang="ko-KR" altLang="en-US" sz="11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단어하나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잘못써서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과징금을 맞을 수 있다는 점을 아시나요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</a:p>
          <a:p>
            <a:pPr algn="just" eaLnBrk="1" hangingPunct="1"/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잘 몰라서 위반할 수 있는 불공정거래행위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!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미리 예방할 수 있습니다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endParaRPr lang="en-US" altLang="ko-KR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82563" y="257175"/>
            <a:ext cx="5359115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400050" marR="0" lvl="0" indent="-4000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굴림" panose="020B0600000101010101" pitchFamily="50" charset="-127"/>
              <a:buAutoNum type="romanUcPeriod" startAt="6"/>
              <a:tabLst/>
              <a:defRPr/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</a:t>
            </a:r>
            <a:r>
              <a:rPr lang="ko-KR" altLang="en-US" sz="1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본부구축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성공 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프로그램</a:t>
            </a:r>
          </a:p>
        </p:txBody>
      </p:sp>
      <p:pic>
        <p:nvPicPr>
          <p:cNvPr id="17" name="그림 103">
            <a:extLst>
              <a:ext uri="{FF2B5EF4-FFF2-40B4-BE49-F238E27FC236}">
                <a16:creationId xmlns:a16="http://schemas.microsoft.com/office/drawing/2014/main" id="{2DF55AB8-1990-4EA1-A16A-0E4F99C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33" y="5019544"/>
            <a:ext cx="1185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106">
            <a:extLst>
              <a:ext uri="{FF2B5EF4-FFF2-40B4-BE49-F238E27FC236}">
                <a16:creationId xmlns:a16="http://schemas.microsoft.com/office/drawing/2014/main" id="{6606AED5-6AAE-4172-9104-C661D523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95" y="5010019"/>
            <a:ext cx="12668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107">
            <a:extLst>
              <a:ext uri="{FF2B5EF4-FFF2-40B4-BE49-F238E27FC236}">
                <a16:creationId xmlns:a16="http://schemas.microsoft.com/office/drawing/2014/main" id="{8B6B2013-7F3B-4911-AF7C-0EAB90CC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3" y="5010019"/>
            <a:ext cx="11287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143">
            <a:extLst>
              <a:ext uri="{FF2B5EF4-FFF2-40B4-BE49-F238E27FC236}">
                <a16:creationId xmlns:a16="http://schemas.microsoft.com/office/drawing/2014/main" id="{EDF80C3C-E3CB-4C83-965D-1005C7A7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30" y="4962105"/>
            <a:ext cx="1054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57" y="4925537"/>
            <a:ext cx="1655139" cy="57218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42" y="5082276"/>
            <a:ext cx="1350947" cy="258710"/>
          </a:xfrm>
          <a:prstGeom prst="rect">
            <a:avLst/>
          </a:prstGeom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C0649FCA-8E8F-40D0-9F82-419342A9E04A}"/>
              </a:ext>
            </a:extLst>
          </p:cNvPr>
          <p:cNvSpPr/>
          <p:nvPr/>
        </p:nvSpPr>
        <p:spPr>
          <a:xfrm>
            <a:off x="506413" y="4038526"/>
            <a:ext cx="8691564" cy="7310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724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702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교육은 기초적인 디딤돌</a:t>
            </a:r>
            <a:r>
              <a:rPr kumimoji="0" lang="en-US" altLang="ko-KR" sz="1702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, </a:t>
            </a:r>
            <a:r>
              <a:rPr kumimoji="0" lang="ko-KR" altLang="en-US" sz="1702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실행은 </a:t>
            </a:r>
            <a:r>
              <a:rPr kumimoji="0" lang="en-US" altLang="ko-KR" sz="1702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CEO</a:t>
            </a:r>
            <a:r>
              <a:rPr kumimoji="0" lang="ko-KR" altLang="en-US" sz="1702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가 해나가는 것</a:t>
            </a:r>
            <a:r>
              <a:rPr kumimoji="0" lang="en-US" altLang="ko-KR" sz="1702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! </a:t>
            </a:r>
            <a:r>
              <a:rPr kumimoji="0" lang="ko-KR" altLang="en-US" sz="1702" b="1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그 시작을</a:t>
            </a:r>
            <a:r>
              <a:rPr kumimoji="0" lang="en-US" altLang="ko-KR" sz="1702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 </a:t>
            </a:r>
            <a:r>
              <a:rPr kumimoji="0" lang="ko-KR" altLang="en-US" sz="1702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맥세스가</a:t>
            </a:r>
            <a:r>
              <a:rPr kumimoji="0" lang="ko-KR" altLang="en-US" sz="1702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 돕겠습니다</a:t>
            </a:r>
            <a:endParaRPr kumimoji="0" lang="en-US" altLang="ko-KR" sz="1702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itchFamily="34" charset="0"/>
            </a:endParaRPr>
          </a:p>
          <a:p>
            <a:pPr marL="0" marR="0" lvl="0" indent="0" algn="ctr" defTabSz="9724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702" b="1" kern="0" dirty="0">
                <a:solidFill>
                  <a:srgbClr val="FFFF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최근 주요 브랜드에 확인해보세요</a:t>
            </a:r>
            <a:r>
              <a:rPr kumimoji="0" lang="en-US" altLang="ko-KR" sz="1702" b="1" kern="0" dirty="0">
                <a:solidFill>
                  <a:srgbClr val="FFFF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!</a:t>
            </a:r>
            <a:r>
              <a:rPr kumimoji="0" lang="ko-KR" altLang="en-US" sz="1702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 </a:t>
            </a:r>
            <a:endParaRPr kumimoji="0" lang="en-US" altLang="ko-KR" sz="1702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4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3" descr="L:\교육팀업무용노트북2(D드라이브자료)\2019년 산업현황보고\2019 프랜차이즈 산업통계 보고서 책표지(이미지).jpg">
            <a:extLst>
              <a:ext uri="{FF2B5EF4-FFF2-40B4-BE49-F238E27FC236}">
                <a16:creationId xmlns:a16="http://schemas.microsoft.com/office/drawing/2014/main" id="{CF40FD6B-697F-4A90-A1A3-1FC25858B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0" y="4733925"/>
            <a:ext cx="6683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8" descr="C:\Users\맥세스 교육-1\Desktop\2018 산업현황보고\책이미지.png">
            <a:extLst>
              <a:ext uri="{FF2B5EF4-FFF2-40B4-BE49-F238E27FC236}">
                <a16:creationId xmlns:a16="http://schemas.microsoft.com/office/drawing/2014/main" id="{18A52C9C-E629-4610-BD11-7D26C06B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4733925"/>
            <a:ext cx="609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그림 15" descr="프랜차이즈사업성공비밀노트.jpg">
            <a:extLst>
              <a:ext uri="{FF2B5EF4-FFF2-40B4-BE49-F238E27FC236}">
                <a16:creationId xmlns:a16="http://schemas.microsoft.com/office/drawing/2014/main" id="{CA2B4638-70A7-4A87-90A0-9DBC5E970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2968625"/>
            <a:ext cx="633412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57068504-E5F9-40C9-AE16-21C3C9BC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1555750"/>
            <a:ext cx="6546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344" tIns="40671" rIns="81344" bIns="40671">
            <a:spAutoFit/>
          </a:bodyPr>
          <a:lstStyle/>
          <a:p>
            <a:pPr defTabSz="813705" fontAlgn="auto">
              <a:spcBef>
                <a:spcPts val="248"/>
              </a:spcBef>
              <a:spcAft>
                <a:spcPts val="0"/>
              </a:spcAft>
              <a:defRPr/>
            </a:pPr>
            <a:r>
              <a:rPr kumimoji="0" lang="en-US" altLang="ko-KR" sz="1032" b="1" dirty="0">
                <a:solidFill>
                  <a:prstClr val="black"/>
                </a:solidFill>
                <a:latin typeface="나눔스퀘어_ac Bold" pitchFamily="50" charset="-127"/>
                <a:ea typeface="나눔스퀘어_ac Bold" pitchFamily="50" charset="-127"/>
              </a:rPr>
              <a:t> </a:t>
            </a:r>
            <a:r>
              <a:rPr kumimoji="0" lang="ko-KR" altLang="en-US" sz="1032" b="1" dirty="0">
                <a:solidFill>
                  <a:prstClr val="black"/>
                </a:solidFill>
                <a:latin typeface="나눔스퀘어_ac Bold" pitchFamily="50" charset="-127"/>
                <a:ea typeface="나눔스퀘어_ac Bold" pitchFamily="50" charset="-127"/>
              </a:rPr>
              <a:t>㈜</a:t>
            </a:r>
            <a:r>
              <a:rPr kumimoji="0" lang="ko-KR" altLang="en-US" sz="1032" b="1" dirty="0" err="1">
                <a:solidFill>
                  <a:prstClr val="black"/>
                </a:solidFill>
                <a:latin typeface="나눔스퀘어_ac Bold" pitchFamily="50" charset="-127"/>
                <a:ea typeface="나눔스퀘어_ac Bold" pitchFamily="50" charset="-127"/>
              </a:rPr>
              <a:t>맥세스컨설팅</a:t>
            </a:r>
            <a:r>
              <a:rPr kumimoji="0" lang="ko-KR" altLang="en-US" sz="1032" b="1" dirty="0">
                <a:solidFill>
                  <a:prstClr val="black"/>
                </a:solidFill>
                <a:latin typeface="나눔스퀘어_ac Bold" pitchFamily="50" charset="-127"/>
                <a:ea typeface="나눔스퀘어_ac Bold" pitchFamily="50" charset="-127"/>
              </a:rPr>
              <a:t> 대표 </a:t>
            </a:r>
            <a:r>
              <a:rPr kumimoji="0" lang="en-US" altLang="ko-KR" sz="1032" b="1" dirty="0">
                <a:solidFill>
                  <a:prstClr val="black"/>
                </a:solidFill>
                <a:latin typeface="나눔스퀘어_ac Bold" pitchFamily="50" charset="-127"/>
                <a:ea typeface="나눔스퀘어_ac Bold" pitchFamily="50" charset="-127"/>
              </a:rPr>
              <a:t>/  </a:t>
            </a:r>
            <a:r>
              <a:rPr kumimoji="0" lang="ko-KR" altLang="en-US" sz="1032" b="1" dirty="0">
                <a:solidFill>
                  <a:prstClr val="black"/>
                </a:solidFill>
                <a:latin typeface="나눔스퀘어_ac Bold" pitchFamily="50" charset="-127"/>
                <a:ea typeface="나눔스퀘어_ac Bold" pitchFamily="50" charset="-127"/>
              </a:rPr>
              <a:t>경영학박사 </a:t>
            </a:r>
            <a:r>
              <a:rPr kumimoji="0" lang="en-US" altLang="ko-KR" sz="1032" b="1" dirty="0">
                <a:solidFill>
                  <a:prstClr val="black"/>
                </a:solidFill>
                <a:latin typeface="나눔스퀘어_ac Bold" pitchFamily="50" charset="-127"/>
                <a:ea typeface="나눔스퀘어_ac Bold" pitchFamily="50" charset="-127"/>
              </a:rPr>
              <a:t>/</a:t>
            </a:r>
            <a:r>
              <a:rPr kumimoji="0" lang="ko-KR" altLang="en-US" sz="1032" b="1" dirty="0">
                <a:solidFill>
                  <a:prstClr val="black"/>
                </a:solidFill>
                <a:latin typeface="나눔스퀘어_ac Bold" pitchFamily="50" charset="-127"/>
                <a:ea typeface="나눔스퀘어_ac Bold" pitchFamily="50" charset="-127"/>
              </a:rPr>
              <a:t> 맥세스 프랜차이즈 연구소 소장</a:t>
            </a:r>
            <a:endParaRPr kumimoji="0" lang="en-US" altLang="ko-KR" sz="1032" b="1" dirty="0">
              <a:solidFill>
                <a:prstClr val="black"/>
              </a:solidFill>
              <a:latin typeface="나눔스퀘어_ac Bold" pitchFamily="50" charset="-127"/>
              <a:ea typeface="나눔스퀘어_ac Bold" pitchFamily="50" charset="-127"/>
            </a:endParaRPr>
          </a:p>
          <a:p>
            <a:pPr defTabSz="813705" fontAlgn="auto">
              <a:spcBef>
                <a:spcPts val="248"/>
              </a:spcBef>
              <a:spcAft>
                <a:spcPts val="0"/>
              </a:spcAft>
              <a:defRPr/>
            </a:pPr>
            <a:r>
              <a:rPr kumimoji="0" lang="ko-KR" altLang="en-US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 現한성대 지식서비스 </a:t>
            </a:r>
            <a:r>
              <a:rPr kumimoji="0" lang="en-US" altLang="ko-KR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&amp; </a:t>
            </a:r>
            <a:r>
              <a:rPr kumimoji="0" lang="ko-KR" altLang="en-US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컨설팅 대학원 교수</a:t>
            </a:r>
            <a:r>
              <a:rPr kumimoji="0" lang="en-US" altLang="ko-KR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/</a:t>
            </a:r>
            <a:r>
              <a:rPr kumimoji="0" lang="ko-KR" altLang="en-US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프랜차이즈 경영학회 부회장</a:t>
            </a:r>
            <a:endParaRPr kumimoji="0" lang="ko-KR" altLang="en-US" sz="1032" b="1" spc="-130" dirty="0">
              <a:solidFill>
                <a:prstClr val="black">
                  <a:lumMod val="65000"/>
                  <a:lumOff val="35000"/>
                </a:prstClr>
              </a:solidFill>
              <a:latin typeface="나눔스퀘어_ac Bold" pitchFamily="50" charset="-127"/>
              <a:ea typeface="나눔스퀘어_ac Bold" pitchFamily="50" charset="-127"/>
            </a:endParaRPr>
          </a:p>
          <a:p>
            <a:pPr defTabSz="813705" fontAlgn="auto">
              <a:spcBef>
                <a:spcPts val="248"/>
              </a:spcBef>
              <a:spcAft>
                <a:spcPts val="0"/>
              </a:spcAft>
              <a:defRPr/>
            </a:pPr>
            <a:r>
              <a:rPr kumimoji="0" lang="ko-KR" altLang="en-US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 現</a:t>
            </a:r>
            <a:r>
              <a:rPr kumimoji="0" lang="en-US" altLang="ko-KR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(</a:t>
            </a:r>
            <a:r>
              <a:rPr kumimoji="0" lang="ko-KR" altLang="en-US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사</a:t>
            </a:r>
            <a:r>
              <a:rPr kumimoji="0" lang="en-US" altLang="ko-KR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)</a:t>
            </a:r>
            <a:r>
              <a:rPr kumimoji="0" lang="ko-KR" altLang="en-US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외식산업협회 프랜차이즈 분과위원장</a:t>
            </a:r>
            <a:r>
              <a:rPr kumimoji="0" lang="en-US" altLang="ko-KR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/(</a:t>
            </a:r>
            <a:r>
              <a:rPr kumimoji="0" lang="ko-KR" altLang="en-US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사</a:t>
            </a:r>
            <a:r>
              <a:rPr kumimoji="0" lang="en-US" altLang="ko-KR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)</a:t>
            </a:r>
            <a:r>
              <a:rPr kumimoji="0" lang="ko-KR" altLang="en-US" sz="1032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스퀘어_ac Bold" pitchFamily="50" charset="-127"/>
                <a:ea typeface="나눔스퀘어_ac Bold" pitchFamily="50" charset="-127"/>
              </a:rPr>
              <a:t>외식프랜차이즈진흥원 원장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C5EF6B2C-2E47-4933-8282-B9AAAACCC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3246438"/>
            <a:ext cx="1157288" cy="241300"/>
          </a:xfrm>
          <a:prstGeom prst="rect">
            <a:avLst/>
          </a:prstGeom>
          <a:solidFill>
            <a:srgbClr val="4F81BD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81344" tIns="40671" rIns="81344" bIns="40671" anchor="ctr">
            <a:spAutoFit/>
          </a:bodyPr>
          <a:lstStyle/>
          <a:p>
            <a:pPr algn="ctr" defTabSz="8137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32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저 서</a:t>
            </a:r>
            <a:r>
              <a:rPr kumimoji="0" lang="en-US" altLang="ko-KR" sz="1032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kumimoji="0" lang="ko-KR" altLang="en-US" sz="1032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논문 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4398F772-C85F-40A8-B9BD-045078B64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2513013"/>
            <a:ext cx="1157288" cy="241300"/>
          </a:xfrm>
          <a:prstGeom prst="rect">
            <a:avLst/>
          </a:prstGeom>
          <a:solidFill>
            <a:srgbClr val="1F497D">
              <a:lumMod val="75000"/>
            </a:srgbClr>
          </a:solidFill>
          <a:ln w="9525">
            <a:noFill/>
            <a:miter lim="800000"/>
            <a:headEnd/>
            <a:tailEnd/>
          </a:ln>
        </p:spPr>
        <p:txBody>
          <a:bodyPr lIns="81344" tIns="40671" rIns="81344" bIns="40671" anchor="ctr">
            <a:spAutoFit/>
          </a:bodyPr>
          <a:lstStyle/>
          <a:p>
            <a:pPr algn="ctr" defTabSz="8137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32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1032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경력</a:t>
            </a: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E3B2F270-899F-4F4F-9652-1EE4BC2CA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5203825"/>
            <a:ext cx="1157288" cy="241300"/>
          </a:xfrm>
          <a:prstGeom prst="rect">
            <a:avLst/>
          </a:prstGeom>
          <a:solidFill>
            <a:srgbClr val="4F81BD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81344" tIns="40671" rIns="81344" bIns="40671" anchor="ctr">
            <a:spAutoFit/>
          </a:bodyPr>
          <a:lstStyle/>
          <a:p>
            <a:pPr algn="ctr" defTabSz="8137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32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방송 경력 </a:t>
            </a:r>
          </a:p>
        </p:txBody>
      </p:sp>
      <p:sp>
        <p:nvSpPr>
          <p:cNvPr id="5129" name="Text Box 10">
            <a:extLst>
              <a:ext uri="{FF2B5EF4-FFF2-40B4-BE49-F238E27FC236}">
                <a16:creationId xmlns:a16="http://schemas.microsoft.com/office/drawing/2014/main" id="{3A8F0BF8-77AE-4C49-AEE9-D57E034B1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5154613"/>
            <a:ext cx="47640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44" tIns="40671" rIns="81344" bIns="40671">
            <a:spAutoFit/>
          </a:bodyPr>
          <a:lstStyle>
            <a:lvl1pPr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918439" eaLnBrk="1" hangingPunct="1">
              <a:lnSpc>
                <a:spcPct val="90000"/>
              </a:lnSpc>
              <a:spcBef>
                <a:spcPts val="247"/>
              </a:spcBef>
              <a:defRPr/>
            </a:pP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MBC &lt;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일요일 일요일 밤에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-[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신동엽의 신장개업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(1999)</a:t>
            </a:r>
          </a:p>
          <a:p>
            <a:pPr defTabSz="918439" eaLnBrk="1" hangingPunct="1">
              <a:lnSpc>
                <a:spcPct val="90000"/>
              </a:lnSpc>
              <a:spcBef>
                <a:spcPts val="247"/>
              </a:spcBef>
              <a:defRPr/>
            </a:pP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SBS &lt;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뉴스와 생활경제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&gt;-[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클릭 머니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(2004.7 ~ 2005.3.)</a:t>
            </a:r>
          </a:p>
          <a:p>
            <a:pPr defTabSz="918439" eaLnBrk="1" hangingPunct="1">
              <a:lnSpc>
                <a:spcPct val="90000"/>
              </a:lnSpc>
              <a:spcBef>
                <a:spcPts val="247"/>
              </a:spcBef>
              <a:defRPr/>
            </a:pP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한국경제 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[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우리가게 주치의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(2006~2006.12)</a:t>
            </a:r>
          </a:p>
          <a:p>
            <a:pPr defTabSz="918439" eaLnBrk="1" hangingPunct="1">
              <a:lnSpc>
                <a:spcPct val="90000"/>
              </a:lnSpc>
              <a:spcBef>
                <a:spcPts val="247"/>
              </a:spcBef>
              <a:defRPr/>
            </a:pP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한국경제 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–[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성공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TV] (2008~ ),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한국경제 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[ 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소상공인 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kumimoji="0"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헬프 창업</a:t>
            </a:r>
            <a:r>
              <a:rPr kumimoji="0"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](2009.7~2009.10)</a:t>
            </a:r>
          </a:p>
          <a:p>
            <a:pPr defTabSz="918439" eaLnBrk="1" hangingPunct="1">
              <a:lnSpc>
                <a:spcPct val="90000"/>
              </a:lnSpc>
              <a:spcBef>
                <a:spcPts val="247"/>
              </a:spcBef>
              <a:defRPr/>
            </a:pPr>
            <a:r>
              <a:rPr kumimoji="0" lang="en-US" altLang="ko-KR" sz="844" b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844" b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한국경제 </a:t>
            </a:r>
            <a:r>
              <a:rPr kumimoji="0" lang="en-US" altLang="ko-KR" sz="844" b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TV </a:t>
            </a:r>
            <a:r>
              <a:rPr kumimoji="0" lang="ko-KR" altLang="en-US" sz="844" b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생방송창업정보센터 </a:t>
            </a:r>
            <a:r>
              <a:rPr kumimoji="0" lang="en-US" altLang="ko-KR" sz="844" b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MC(2010.02~ )</a:t>
            </a:r>
          </a:p>
        </p:txBody>
      </p:sp>
      <p:sp>
        <p:nvSpPr>
          <p:cNvPr id="5130" name="Text Box 23">
            <a:extLst>
              <a:ext uri="{FF2B5EF4-FFF2-40B4-BE49-F238E27FC236}">
                <a16:creationId xmlns:a16="http://schemas.microsoft.com/office/drawing/2014/main" id="{8BE53CFD-2A5E-4803-BA06-B5665BAF5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2501900"/>
            <a:ext cx="61833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44" tIns="40671" rIns="81344" bIns="40671">
            <a:spAutoFit/>
          </a:bodyPr>
          <a:lstStyle>
            <a:lvl1pPr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918439" eaLnBrk="1" hangingPunct="1">
              <a:lnSpc>
                <a:spcPct val="90000"/>
              </a:lnSpc>
              <a:spcBef>
                <a:spcPts val="247"/>
              </a:spcBef>
              <a:defRPr/>
            </a:pP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주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써클케이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(1990) 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편의점 운영요원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점장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개점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수퍼바이져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점포개발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마케팅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기획 </a:t>
            </a:r>
            <a:endParaRPr kumimoji="0" lang="en-US" altLang="ko-KR" sz="1032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90000"/>
              </a:lnSpc>
              <a:spcBef>
                <a:spcPts val="247"/>
              </a:spcBef>
              <a:defRPr/>
            </a:pP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빙그레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(1999)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에스프레소 커피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아이스크림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베이커리 프랜차이즈 경영 시스템 구축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  <a:p>
            <a:pPr defTabSz="918439" eaLnBrk="1" hangingPunct="1">
              <a:lnSpc>
                <a:spcPct val="90000"/>
              </a:lnSpc>
              <a:spcBef>
                <a:spcPts val="247"/>
              </a:spcBef>
              <a:defRPr/>
            </a:pP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)LG 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화학</a:t>
            </a:r>
            <a:r>
              <a:rPr kumimoji="0" lang="en-US" altLang="ko-KR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(2003)</a:t>
            </a:r>
            <a:r>
              <a:rPr kumimoji="0" lang="ko-KR" altLang="en-US" sz="1032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산업재 인테리어 프랜차이즈 경영시스템 구축</a:t>
            </a:r>
            <a:endParaRPr kumimoji="0" lang="en-US" altLang="ko-KR" sz="1032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31" name="TextBox 30">
            <a:extLst>
              <a:ext uri="{FF2B5EF4-FFF2-40B4-BE49-F238E27FC236}">
                <a16:creationId xmlns:a16="http://schemas.microsoft.com/office/drawing/2014/main" id="{7162EA38-5006-4EEB-A66D-577739771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1219200"/>
            <a:ext cx="25479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646" tIns="39322" rIns="78646" bIns="39322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972464" eaLnBrk="1" hangingPunct="1">
              <a:defRPr/>
            </a:pPr>
            <a:r>
              <a:rPr kumimoji="0" lang="ko-KR" altLang="en-US" sz="1219" b="1">
                <a:solidFill>
                  <a:srgbClr val="17375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서민교</a:t>
            </a:r>
          </a:p>
        </p:txBody>
      </p:sp>
      <p:pic>
        <p:nvPicPr>
          <p:cNvPr id="31756" name="그림 18" descr="FC시스템 실무.jpg">
            <a:extLst>
              <a:ext uri="{FF2B5EF4-FFF2-40B4-BE49-F238E27FC236}">
                <a16:creationId xmlns:a16="http://schemas.microsoft.com/office/drawing/2014/main" id="{40A2FDBF-1A4D-4C43-BE62-E44081BD7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2955925"/>
            <a:ext cx="6334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그림 34" descr="KakaoTalk_20160227_214905950.jpg">
            <a:extLst>
              <a:ext uri="{FF2B5EF4-FFF2-40B4-BE49-F238E27FC236}">
                <a16:creationId xmlns:a16="http://schemas.microsoft.com/office/drawing/2014/main" id="{414812E1-1322-4A6C-AC94-DD798396B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14442" r="7567" b="19121"/>
          <a:stretch>
            <a:fillRect/>
          </a:stretch>
        </p:blipFill>
        <p:spPr bwMode="auto">
          <a:xfrm>
            <a:off x="606425" y="1027113"/>
            <a:ext cx="1158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5" descr="C:\Users\maxcess77\Desktop\맥세스\프경론.jpg">
            <a:extLst>
              <a:ext uri="{FF2B5EF4-FFF2-40B4-BE49-F238E27FC236}">
                <a16:creationId xmlns:a16="http://schemas.microsoft.com/office/drawing/2014/main" id="{4C4F96AC-E47B-49DF-A1DA-41B8E5828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914650"/>
            <a:ext cx="60483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6" descr="C:\Users\maxcess77\Desktop\KakaoTalk_20170724_165846962.jpg">
            <a:extLst>
              <a:ext uri="{FF2B5EF4-FFF2-40B4-BE49-F238E27FC236}">
                <a16:creationId xmlns:a16="http://schemas.microsoft.com/office/drawing/2014/main" id="{5DA41894-0FB4-4DAA-9892-8C48D9B8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3894138"/>
            <a:ext cx="6080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7" descr="C:\Users\maxcess77\Desktop\맥세스\프랜차이즈산업현황보고2017.jpg">
            <a:extLst>
              <a:ext uri="{FF2B5EF4-FFF2-40B4-BE49-F238E27FC236}">
                <a16:creationId xmlns:a16="http://schemas.microsoft.com/office/drawing/2014/main" id="{4F8141BE-260D-4039-BE60-FB90159A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3879850"/>
            <a:ext cx="674687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맥세스 교육-1\Desktop\써클케이.jpg">
            <a:extLst>
              <a:ext uri="{FF2B5EF4-FFF2-40B4-BE49-F238E27FC236}">
                <a16:creationId xmlns:a16="http://schemas.microsoft.com/office/drawing/2014/main" id="{CC37ECF9-91EA-40E7-B871-9E31824E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1041400"/>
            <a:ext cx="21621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맥세스 교육-1\Desktop\images.jpg">
            <a:extLst>
              <a:ext uri="{FF2B5EF4-FFF2-40B4-BE49-F238E27FC236}">
                <a16:creationId xmlns:a16="http://schemas.microsoft.com/office/drawing/2014/main" id="{24539388-7C06-4851-A748-E3B64D232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1044575"/>
            <a:ext cx="216217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:\Users\맥세스 교육-1\Desktop\썬메리제과.jpg">
            <a:extLst>
              <a:ext uri="{FF2B5EF4-FFF2-40B4-BE49-F238E27FC236}">
                <a16:creationId xmlns:a16="http://schemas.microsoft.com/office/drawing/2014/main" id="{9848E5E6-9E1D-44D5-B00C-8F1920FC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054100"/>
            <a:ext cx="21812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맥세스 교육-1\Desktop\벤엔제리.jpg">
            <a:extLst>
              <a:ext uri="{FF2B5EF4-FFF2-40B4-BE49-F238E27FC236}">
                <a16:creationId xmlns:a16="http://schemas.microsoft.com/office/drawing/2014/main" id="{4A36A5F2-9761-4866-9498-7666B7A7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16165" r="13503" b="5774"/>
          <a:stretch>
            <a:fillRect/>
          </a:stretch>
        </p:blipFill>
        <p:spPr bwMode="auto">
          <a:xfrm>
            <a:off x="6962775" y="1046163"/>
            <a:ext cx="215582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 Box 7">
            <a:extLst>
              <a:ext uri="{FF2B5EF4-FFF2-40B4-BE49-F238E27FC236}">
                <a16:creationId xmlns:a16="http://schemas.microsoft.com/office/drawing/2014/main" id="{0429A867-86E7-4E4B-BD75-9A296F1E2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3195638"/>
            <a:ext cx="4979987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344" tIns="40671" rIns="81344" bIns="40671">
            <a:spAutoFit/>
          </a:bodyPr>
          <a:lstStyle>
            <a:lvl1pPr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863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사업 당신도 쉽게 할 수 있다 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중앙경제평론사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2004) 6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쇄 발행 </a:t>
            </a: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프랜차이즈 사업 당신도 쉽게 할 수 있다 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중앙경제평론사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2008)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개정판 발행 </a:t>
            </a: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프랜차이즈 경영론 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벼리커뮤니케이션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2010),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초판 발행</a:t>
            </a:r>
            <a:endParaRPr lang="en-US" altLang="ko-KR" sz="844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시스템 실무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중앙경제평론사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2013)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초판발행</a:t>
            </a:r>
            <a:endParaRPr lang="en-US" altLang="ko-KR" sz="844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프랜차이즈 사업 성공비밀노트 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중앙경제평론사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2016)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초판 발행</a:t>
            </a:r>
            <a:endParaRPr lang="en-US" altLang="ko-KR" sz="844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2017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산업현황보고서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벼리커뮤니케이션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2017)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초판발행</a:t>
            </a:r>
            <a:endParaRPr lang="en-US" altLang="ko-KR" sz="844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2018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산업현황보고서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벼리커뮤니케이션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2018)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초판발행</a:t>
            </a:r>
            <a:endParaRPr lang="en-US" altLang="ko-KR" sz="844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2019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산업통계보고서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벼리커뮤니케이션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2019)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초판발행</a:t>
            </a:r>
            <a:endParaRPr lang="en-US" altLang="ko-KR" sz="844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300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 브랜드 서바이벌 가이드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벼리커뮤니케이션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2017)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초판발행</a:t>
            </a:r>
            <a:endParaRPr lang="en-US" altLang="ko-KR" sz="844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 가맹점으로 본 프랜차이즈 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창업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&amp;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</a:t>
            </a:r>
            <a:r>
              <a:rPr lang="en-US" altLang="ko-KR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2020) </a:t>
            </a:r>
            <a:r>
              <a:rPr lang="ko-KR" altLang="en-US" sz="844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초판발행</a:t>
            </a:r>
            <a:endParaRPr lang="en-US" altLang="ko-KR" sz="844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ko-KR" altLang="en-US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컨버젼 프랜차이즈 전략에 대한 연구</a:t>
            </a:r>
            <a:r>
              <a:rPr lang="en-US" altLang="ko-KR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(2011)</a:t>
            </a: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en-US" altLang="ko-KR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기업의 핵심역량과 시장지향성</a:t>
            </a:r>
            <a:r>
              <a:rPr lang="en-US" altLang="ko-KR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 불확실성</a:t>
            </a:r>
            <a:r>
              <a:rPr lang="en-US" altLang="ko-KR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경쟁우위와 경영성과의 관계</a:t>
            </a:r>
            <a:r>
              <a:rPr lang="en-US" altLang="ko-KR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(2012)</a:t>
            </a:r>
          </a:p>
          <a:p>
            <a:pPr defTabSz="918439" eaLnBrk="1" hangingPunct="1">
              <a:lnSpc>
                <a:spcPct val="110000"/>
              </a:lnSpc>
              <a:buFontTx/>
              <a:buChar char="•"/>
              <a:defRPr/>
            </a:pPr>
            <a:r>
              <a:rPr lang="ko-KR" altLang="en-US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선행적 대응을 통한 프랜차이즈 뉴비즈 론칭 사례</a:t>
            </a:r>
            <a:r>
              <a:rPr lang="en-US" altLang="ko-KR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맥주바켓성공사례</a:t>
            </a:r>
            <a:r>
              <a:rPr lang="en-US" altLang="ko-KR" sz="844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(2012)</a:t>
            </a:r>
            <a:endParaRPr lang="ko-KR" altLang="en-US" sz="844" b="1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209" name="Picture 17" descr="C:\Users\맥세스 교육-1\Desktop\IMG_0215.jpg">
            <a:extLst>
              <a:ext uri="{FF2B5EF4-FFF2-40B4-BE49-F238E27FC236}">
                <a16:creationId xmlns:a16="http://schemas.microsoft.com/office/drawing/2014/main" id="{ABE2D85F-AE2F-4C6E-9DE4-CE624B51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13548" r="9244" b="10545"/>
          <a:stretch>
            <a:fillRect/>
          </a:stretch>
        </p:blipFill>
        <p:spPr bwMode="auto">
          <a:xfrm>
            <a:off x="6754813" y="1019175"/>
            <a:ext cx="23637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Text Box 3">
            <a:extLst>
              <a:ext uri="{FF2B5EF4-FFF2-40B4-BE49-F238E27FC236}">
                <a16:creationId xmlns:a16="http://schemas.microsoft.com/office/drawing/2014/main" id="{09AD3550-C244-4BEF-ADB1-47404772C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347663"/>
            <a:ext cx="10699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972464" eaLnBrk="1" hangingPunct="1">
              <a:spcBef>
                <a:spcPct val="50000"/>
              </a:spcBef>
              <a:defRPr/>
            </a:pPr>
            <a:r>
              <a:rPr lang="ko-KR" altLang="en-US" sz="1219" b="1">
                <a:solidFill>
                  <a:srgbClr val="FFFFFF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대표 강사 소개</a:t>
            </a:r>
          </a:p>
        </p:txBody>
      </p:sp>
      <p:pic>
        <p:nvPicPr>
          <p:cNvPr id="31768" name="Picture 2" descr="C:\Users\user\Desktop\기타자료\[도서]1등 가맹점으로 본 프랜차이즈\1등 가맹점으로 본 프랜차이즈(이미지).jpg">
            <a:extLst>
              <a:ext uri="{FF2B5EF4-FFF2-40B4-BE49-F238E27FC236}">
                <a16:creationId xmlns:a16="http://schemas.microsoft.com/office/drawing/2014/main" id="{064F8B26-0B5E-4D84-B342-BC8154C2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3887788"/>
            <a:ext cx="63023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5" name="직사각형 1">
            <a:extLst>
              <a:ext uri="{FF2B5EF4-FFF2-40B4-BE49-F238E27FC236}">
                <a16:creationId xmlns:a16="http://schemas.microsoft.com/office/drawing/2014/main" id="{5AB43826-FF23-4C39-84CD-7EE12915C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90575"/>
            <a:ext cx="9496425" cy="134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34006" tIns="88061" rIns="134006" bIns="88061" anchor="ctr"/>
          <a:lstStyle/>
          <a:p>
            <a:pPr defTabSz="972464" eaLnBrk="1" latinLnBrk="1" hangingPunct="1">
              <a:lnSpc>
                <a:spcPct val="140000"/>
              </a:lnSpc>
              <a:defRPr/>
            </a:pPr>
            <a:endParaRPr lang="ko-KR" altLang="en-US" sz="1489" b="1">
              <a:solidFill>
                <a:srgbClr val="000000"/>
              </a:solidFill>
              <a:latin typeface="돋움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7379D8-BAA9-4F94-A29B-E8CB60D81563}"/>
              </a:ext>
            </a:extLst>
          </p:cNvPr>
          <p:cNvSpPr txBox="1"/>
          <p:nvPr/>
        </p:nvSpPr>
        <p:spPr>
          <a:xfrm>
            <a:off x="182563" y="558800"/>
            <a:ext cx="9359900" cy="381000"/>
          </a:xfrm>
          <a:prstGeom prst="rect">
            <a:avLst/>
          </a:prstGeom>
          <a:solidFill>
            <a:srgbClr val="1F497D">
              <a:lumMod val="50000"/>
            </a:srgbClr>
          </a:solidFill>
        </p:spPr>
        <p:txBody>
          <a:bodyPr lIns="86186" tIns="43094" rIns="86186" bIns="43094">
            <a:spAutoFit/>
          </a:bodyPr>
          <a:lstStyle/>
          <a:p>
            <a:pPr defTabSz="8618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914" kern="0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대표강사소개</a:t>
            </a:r>
          </a:p>
        </p:txBody>
      </p:sp>
      <p:pic>
        <p:nvPicPr>
          <p:cNvPr id="31771" name="그림 29">
            <a:extLst>
              <a:ext uri="{FF2B5EF4-FFF2-40B4-BE49-F238E27FC236}">
                <a16:creationId xmlns:a16="http://schemas.microsoft.com/office/drawing/2014/main" id="{2E88A9DF-D28E-4B6F-BDEE-24984B6C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4713288"/>
            <a:ext cx="646112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31FDF92-EB2A-46CE-A0D1-701F7B21510E}"/>
              </a:ext>
            </a:extLst>
          </p:cNvPr>
          <p:cNvSpPr/>
          <p:nvPr/>
        </p:nvSpPr>
        <p:spPr>
          <a:xfrm>
            <a:off x="268452" y="558952"/>
            <a:ext cx="9188123" cy="3832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B9C3D-5F1F-4CBC-B051-92C716A39E25}"/>
              </a:ext>
            </a:extLst>
          </p:cNvPr>
          <p:cNvSpPr txBox="1"/>
          <p:nvPr/>
        </p:nvSpPr>
        <p:spPr>
          <a:xfrm>
            <a:off x="335987" y="558952"/>
            <a:ext cx="8769406" cy="381597"/>
          </a:xfrm>
          <a:prstGeom prst="rect">
            <a:avLst/>
          </a:prstGeom>
          <a:solidFill>
            <a:srgbClr val="FFFFFF"/>
          </a:solidFill>
        </p:spPr>
        <p:txBody>
          <a:bodyPr lIns="86186" tIns="43094" rIns="86186" bIns="43094">
            <a:spAutoFit/>
          </a:bodyPr>
          <a:lstStyle/>
          <a:p>
            <a:pPr defTabSz="861831">
              <a:defRPr/>
            </a:pPr>
            <a:r>
              <a:rPr lang="ko-KR" altLang="en-US" sz="1914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조직 및 주요사업 소개</a:t>
            </a: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A34BAC8B-5479-4F47-9921-5731BE76D2F0}"/>
              </a:ext>
            </a:extLst>
          </p:cNvPr>
          <p:cNvCxnSpPr/>
          <p:nvPr/>
        </p:nvCxnSpPr>
        <p:spPr>
          <a:xfrm>
            <a:off x="4626140" y="1686785"/>
            <a:ext cx="0" cy="1137963"/>
          </a:xfrm>
          <a:prstGeom prst="line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6395275B-366B-4E0E-AF10-06818E52A427}"/>
              </a:ext>
            </a:extLst>
          </p:cNvPr>
          <p:cNvSpPr/>
          <p:nvPr/>
        </p:nvSpPr>
        <p:spPr>
          <a:xfrm>
            <a:off x="1210563" y="1806660"/>
            <a:ext cx="1533042" cy="386637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맥세스자문단</a:t>
            </a:r>
            <a:endParaRPr kumimoji="0" lang="ko-KR" altLang="en-US" sz="1276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49D5667-C1FC-4A7A-86CA-6817B7DA6707}"/>
              </a:ext>
            </a:extLst>
          </p:cNvPr>
          <p:cNvSpPr/>
          <p:nvPr/>
        </p:nvSpPr>
        <p:spPr>
          <a:xfrm>
            <a:off x="3743122" y="1345733"/>
            <a:ext cx="1766038" cy="53352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425"/>
              </a:spcBef>
              <a:spcAft>
                <a:spcPts val="0"/>
              </a:spcAft>
              <a:defRPr/>
            </a:pPr>
            <a:r>
              <a:rPr kumimoji="0" lang="ko-KR" altLang="en-US" sz="1489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대표이사</a:t>
            </a:r>
            <a:endParaRPr kumimoji="0" lang="en-US" altLang="ko-KR" sz="1489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 fontAlgn="auto">
              <a:spcBef>
                <a:spcPts val="425"/>
              </a:spcBef>
              <a:spcAft>
                <a:spcPts val="0"/>
              </a:spcAft>
              <a:defRPr/>
            </a:pP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㈜</a:t>
            </a:r>
            <a:r>
              <a:rPr kumimoji="0" lang="ko-KR" altLang="en-US" sz="1170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맥세스컨설팅</a:t>
            </a:r>
            <a:endParaRPr kumimoji="0" lang="ko-KR" altLang="en-US" sz="1170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14240482-EAF5-4F70-9D93-090428CAD58B}"/>
              </a:ext>
            </a:extLst>
          </p:cNvPr>
          <p:cNvSpPr/>
          <p:nvPr/>
        </p:nvSpPr>
        <p:spPr>
          <a:xfrm>
            <a:off x="2925949" y="2944622"/>
            <a:ext cx="2976600" cy="2887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맥세스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베트남 사무소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: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장영관소장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전문가 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8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기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)</a:t>
            </a:r>
            <a:endParaRPr kumimoji="0" lang="ko-KR" altLang="en-US" sz="1170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BFF0AA3B-7101-4B16-8FAD-CF099F0B89F1}"/>
              </a:ext>
            </a:extLst>
          </p:cNvPr>
          <p:cNvSpPr/>
          <p:nvPr/>
        </p:nvSpPr>
        <p:spPr>
          <a:xfrm>
            <a:off x="6746736" y="2527594"/>
            <a:ext cx="1767726" cy="29715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교육컨설팅팀</a:t>
            </a:r>
            <a:endParaRPr kumimoji="0" lang="ko-KR" altLang="en-US" sz="1170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4188C6A3-F6F2-46AB-8857-B3A008DAB062}"/>
              </a:ext>
            </a:extLst>
          </p:cNvPr>
          <p:cNvSpPr/>
          <p:nvPr/>
        </p:nvSpPr>
        <p:spPr>
          <a:xfrm>
            <a:off x="6746736" y="2132515"/>
            <a:ext cx="1767726" cy="298842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컨설팅 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3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팀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ACC3D25-9FD6-4A29-AD90-9D1F3D97B02C}"/>
              </a:ext>
            </a:extLst>
          </p:cNvPr>
          <p:cNvSpPr/>
          <p:nvPr/>
        </p:nvSpPr>
        <p:spPr>
          <a:xfrm>
            <a:off x="6746736" y="1389631"/>
            <a:ext cx="1767726" cy="29715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컨설팅 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1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팀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7C696C29-6A09-46AD-99E8-F1E194FC2EE1}"/>
              </a:ext>
            </a:extLst>
          </p:cNvPr>
          <p:cNvSpPr/>
          <p:nvPr/>
        </p:nvSpPr>
        <p:spPr>
          <a:xfrm>
            <a:off x="6746736" y="1747566"/>
            <a:ext cx="1767726" cy="29715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컨설팅 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2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팀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5FC39F6E-4578-4276-912E-7BB617988CB6}"/>
              </a:ext>
            </a:extLst>
          </p:cNvPr>
          <p:cNvSpPr/>
          <p:nvPr/>
        </p:nvSpPr>
        <p:spPr>
          <a:xfrm>
            <a:off x="2925949" y="2586687"/>
            <a:ext cx="2976600" cy="2887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맥세스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FC 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실무경영학원</a:t>
            </a:r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E14C7ADB-D523-48EA-85CF-9A8CFCB6B4D3}"/>
              </a:ext>
            </a:extLst>
          </p:cNvPr>
          <p:cNvCxnSpPr/>
          <p:nvPr/>
        </p:nvCxnSpPr>
        <p:spPr>
          <a:xfrm>
            <a:off x="2748670" y="1985627"/>
            <a:ext cx="3535452" cy="1688"/>
          </a:xfrm>
          <a:prstGeom prst="line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8" name="Rectangle 23">
            <a:extLst>
              <a:ext uri="{FF2B5EF4-FFF2-40B4-BE49-F238E27FC236}">
                <a16:creationId xmlns:a16="http://schemas.microsoft.com/office/drawing/2014/main" id="{5B02780E-3F1B-4E45-AF8D-39029F280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861" y="2218622"/>
            <a:ext cx="2125661" cy="673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86" tIns="43094" rIns="86186" bIns="43094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1320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5892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0464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5036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kumimoji="0" lang="ko-KR" altLang="en-US" sz="957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프랜차이즈 업계 </a:t>
            </a:r>
            <a:r>
              <a:rPr kumimoji="0" lang="en-US" altLang="ko-KR" sz="957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CEO</a:t>
            </a:r>
          </a:p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kumimoji="0" lang="ko-KR" altLang="en-US" sz="957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컨설팅 실행본부 </a:t>
            </a:r>
            <a:r>
              <a:rPr kumimoji="0" lang="en-US" altLang="ko-KR" sz="957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CEO</a:t>
            </a:r>
          </a:p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kumimoji="0" lang="ko-KR" altLang="en-US" sz="957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맥세스 동문회 회장단</a:t>
            </a:r>
            <a:endParaRPr kumimoji="0" lang="en-US" altLang="ko-KR" sz="957">
              <a:solidFill>
                <a:srgbClr val="26262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kumimoji="0" lang="ko-KR" altLang="en-US" sz="957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주요대학 </a:t>
            </a:r>
            <a:r>
              <a:rPr kumimoji="0" lang="en-US" altLang="ko-KR" sz="957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957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주임교수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C77538E-2336-4B90-A2EA-3A5A471A3996}"/>
              </a:ext>
            </a:extLst>
          </p:cNvPr>
          <p:cNvSpPr/>
          <p:nvPr/>
        </p:nvSpPr>
        <p:spPr>
          <a:xfrm>
            <a:off x="705740" y="4670139"/>
            <a:ext cx="2191507" cy="9944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/>
          <a:p>
            <a:pPr algn="ctr" defTabSz="86183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89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컨설팅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E0F71FEF-6383-4FE0-A2DA-D929779AD72D}"/>
              </a:ext>
            </a:extLst>
          </p:cNvPr>
          <p:cNvSpPr/>
          <p:nvPr/>
        </p:nvSpPr>
        <p:spPr>
          <a:xfrm>
            <a:off x="3702601" y="4670139"/>
            <a:ext cx="2191507" cy="56054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/>
          <a:p>
            <a:pPr algn="ctr" defTabSz="86183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89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실무 경영학원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0BCAC754-DB5B-4480-B47D-BCB3DBAA8B98}"/>
              </a:ext>
            </a:extLst>
          </p:cNvPr>
          <p:cNvSpPr/>
          <p:nvPr/>
        </p:nvSpPr>
        <p:spPr>
          <a:xfrm>
            <a:off x="6701151" y="4670139"/>
            <a:ext cx="2189818" cy="9944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/>
          <a:p>
            <a:pPr algn="ctr" defTabSz="86183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89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프랜차이즈 전문 </a:t>
            </a:r>
            <a:endParaRPr kumimoji="0" lang="en-US" altLang="ko-KR" sz="1489" dirty="0">
              <a:solidFill>
                <a:prstClr val="whit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itchFamily="34" charset="0"/>
            </a:endParaRPr>
          </a:p>
          <a:p>
            <a:pPr algn="ctr" defTabSz="86183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89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지원기관</a:t>
            </a:r>
          </a:p>
        </p:txBody>
      </p:sp>
      <p:cxnSp>
        <p:nvCxnSpPr>
          <p:cNvPr id="51" name="꺾인 연결선 50">
            <a:extLst>
              <a:ext uri="{FF2B5EF4-FFF2-40B4-BE49-F238E27FC236}">
                <a16:creationId xmlns:a16="http://schemas.microsoft.com/office/drawing/2014/main" id="{022E9B8A-8FE6-4350-9FF9-1533E3829C12}"/>
              </a:ext>
            </a:extLst>
          </p:cNvPr>
          <p:cNvCxnSpPr>
            <a:stCxn id="37" idx="1"/>
            <a:endCxn id="35" idx="1"/>
          </p:cNvCxnSpPr>
          <p:nvPr/>
        </p:nvCxnSpPr>
        <p:spPr>
          <a:xfrm rot="10800000" flipV="1">
            <a:off x="6746736" y="1538208"/>
            <a:ext cx="11819" cy="1137963"/>
          </a:xfrm>
          <a:prstGeom prst="bentConnector3">
            <a:avLst>
              <a:gd name="adj1" fmla="val 3857143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A193D13A-9DC5-47FD-A596-68BF6FD521AF}"/>
              </a:ext>
            </a:extLst>
          </p:cNvPr>
          <p:cNvSpPr/>
          <p:nvPr/>
        </p:nvSpPr>
        <p:spPr>
          <a:xfrm>
            <a:off x="3582726" y="3300869"/>
            <a:ext cx="2319824" cy="288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70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Maxjob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: 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헤드헌팅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직업소개소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)</a:t>
            </a:r>
            <a:endParaRPr kumimoji="0" lang="ko-KR" altLang="en-US" sz="1170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7689545C-E70E-4613-9324-2E0299F1E421}"/>
              </a:ext>
            </a:extLst>
          </p:cNvPr>
          <p:cNvSpPr/>
          <p:nvPr/>
        </p:nvSpPr>
        <p:spPr>
          <a:xfrm>
            <a:off x="3582726" y="3658804"/>
            <a:ext cx="2319824" cy="288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창업</a:t>
            </a:r>
            <a:r>
              <a:rPr kumimoji="0" lang="en-US" altLang="ko-KR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&amp;</a:t>
            </a: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프랜차이즈</a:t>
            </a:r>
          </a:p>
        </p:txBody>
      </p:sp>
      <p:sp>
        <p:nvSpPr>
          <p:cNvPr id="16405" name="Rectangle 23">
            <a:extLst>
              <a:ext uri="{FF2B5EF4-FFF2-40B4-BE49-F238E27FC236}">
                <a16:creationId xmlns:a16="http://schemas.microsoft.com/office/drawing/2014/main" id="{F94FB3D5-0DFF-4685-B134-D14B1C6B4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448" y="3321130"/>
            <a:ext cx="2125661" cy="288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86" tIns="43094" rIns="86186" bIns="43094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1320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5892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0464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5036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kumimoji="0" lang="ko-KR" altLang="en-US" sz="1064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전문 직업소개업 공식 등록 기관</a:t>
            </a:r>
          </a:p>
        </p:txBody>
      </p:sp>
      <p:sp>
        <p:nvSpPr>
          <p:cNvPr id="16406" name="Rectangle 23">
            <a:extLst>
              <a:ext uri="{FF2B5EF4-FFF2-40B4-BE49-F238E27FC236}">
                <a16:creationId xmlns:a16="http://schemas.microsoft.com/office/drawing/2014/main" id="{21123668-69DE-4264-B431-C35E73D51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13" y="3640232"/>
            <a:ext cx="2123972" cy="2887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86" tIns="43094" rIns="86186" bIns="43094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1320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5892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0464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5036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kumimoji="0" lang="ko-KR" altLang="en-US" sz="1064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관련 공식언론 기관 → </a:t>
            </a:r>
            <a:r>
              <a:rPr kumimoji="0" lang="en-US" altLang="ko-KR" sz="1064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daum</a:t>
            </a:r>
            <a:r>
              <a:rPr kumimoji="0" lang="ko-KR" altLang="en-US" sz="1064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기사 송출 </a:t>
            </a:r>
          </a:p>
        </p:txBody>
      </p:sp>
      <p:sp>
        <p:nvSpPr>
          <p:cNvPr id="57" name="십자형 56">
            <a:extLst>
              <a:ext uri="{FF2B5EF4-FFF2-40B4-BE49-F238E27FC236}">
                <a16:creationId xmlns:a16="http://schemas.microsoft.com/office/drawing/2014/main" id="{63376601-7227-4AAD-AB24-DC88F35E40E2}"/>
              </a:ext>
            </a:extLst>
          </p:cNvPr>
          <p:cNvSpPr/>
          <p:nvPr/>
        </p:nvSpPr>
        <p:spPr>
          <a:xfrm>
            <a:off x="3017122" y="4911576"/>
            <a:ext cx="565604" cy="511577"/>
          </a:xfrm>
          <a:prstGeom prst="plus">
            <a:avLst>
              <a:gd name="adj" fmla="val 37598"/>
            </a:avLst>
          </a:prstGeom>
          <a:solidFill>
            <a:srgbClr val="FFC000">
              <a:alpha val="65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/>
          <a:p>
            <a:pPr algn="ctr" defTabSz="86183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8" name="십자형 57">
            <a:extLst>
              <a:ext uri="{FF2B5EF4-FFF2-40B4-BE49-F238E27FC236}">
                <a16:creationId xmlns:a16="http://schemas.microsoft.com/office/drawing/2014/main" id="{45F4E212-8A91-4731-A0D4-F4618D0255F6}"/>
              </a:ext>
            </a:extLst>
          </p:cNvPr>
          <p:cNvSpPr/>
          <p:nvPr/>
        </p:nvSpPr>
        <p:spPr>
          <a:xfrm>
            <a:off x="6013983" y="4911576"/>
            <a:ext cx="565605" cy="511577"/>
          </a:xfrm>
          <a:prstGeom prst="plus">
            <a:avLst>
              <a:gd name="adj" fmla="val 37598"/>
            </a:avLst>
          </a:prstGeom>
          <a:solidFill>
            <a:srgbClr val="FFC000">
              <a:alpha val="65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/>
          <a:p>
            <a:pPr algn="ctr" defTabSz="86183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A59038B-234D-445B-9003-3AF081017DC6}"/>
              </a:ext>
            </a:extLst>
          </p:cNvPr>
          <p:cNvSpPr/>
          <p:nvPr/>
        </p:nvSpPr>
        <p:spPr>
          <a:xfrm>
            <a:off x="3582726" y="4015051"/>
            <a:ext cx="2319824" cy="2887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맥스바이저</a:t>
            </a:r>
            <a:endParaRPr kumimoji="0" lang="ko-KR" altLang="en-US" sz="1170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6410" name="Rectangle 23">
            <a:extLst>
              <a:ext uri="{FF2B5EF4-FFF2-40B4-BE49-F238E27FC236}">
                <a16:creationId xmlns:a16="http://schemas.microsoft.com/office/drawing/2014/main" id="{9597533C-8214-42A4-BA31-A4F3E4CCB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332" y="4008297"/>
            <a:ext cx="2125661" cy="2887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86" tIns="43094" rIns="86186" bIns="43094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1320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5892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0464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503613" indent="150813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Arial" panose="020B0604020202020204" pitchFamily="34" charset="0"/>
              <a:buChar char="•"/>
            </a:pPr>
            <a:r>
              <a:rPr kumimoji="0" lang="ko-KR" altLang="en-US" sz="1064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프랜차이즈 본부경영관리 </a:t>
            </a:r>
            <a:r>
              <a:rPr kumimoji="0" lang="en-US" altLang="ko-KR" sz="1064">
                <a:solidFill>
                  <a:srgbClr val="26262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ERP</a:t>
            </a:r>
            <a:endParaRPr kumimoji="0" lang="ko-KR" altLang="en-US" sz="1064">
              <a:solidFill>
                <a:srgbClr val="26262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45">
            <a:extLst>
              <a:ext uri="{FF2B5EF4-FFF2-40B4-BE49-F238E27FC236}">
                <a16:creationId xmlns:a16="http://schemas.microsoft.com/office/drawing/2014/main" id="{59EAB534-59B7-4D46-B2C0-E524B86D6FC0}"/>
              </a:ext>
            </a:extLst>
          </p:cNvPr>
          <p:cNvSpPr/>
          <p:nvPr/>
        </p:nvSpPr>
        <p:spPr>
          <a:xfrm>
            <a:off x="3711043" y="5308344"/>
            <a:ext cx="2191507" cy="56054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/>
          <a:p>
            <a:pPr algn="ctr" defTabSz="86183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89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경영지원 역량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7713589-7530-4976-9639-A28E48EFE13A}"/>
              </a:ext>
            </a:extLst>
          </p:cNvPr>
          <p:cNvSpPr/>
          <p:nvPr/>
        </p:nvSpPr>
        <p:spPr>
          <a:xfrm>
            <a:off x="2925950" y="3300869"/>
            <a:ext cx="595995" cy="10028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6" tIns="43094" rIns="86186" bIns="43094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7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관계사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9B77BF-0A32-4C0C-971D-4BB8A3716BA4}"/>
              </a:ext>
            </a:extLst>
          </p:cNvPr>
          <p:cNvSpPr txBox="1"/>
          <p:nvPr/>
        </p:nvSpPr>
        <p:spPr>
          <a:xfrm>
            <a:off x="336550" y="558800"/>
            <a:ext cx="8769350" cy="381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6" tIns="43094" rIns="86186" bIns="43094">
            <a:spAutoFit/>
          </a:bodyPr>
          <a:lstStyle/>
          <a:p>
            <a:pPr defTabSz="861831">
              <a:defRPr/>
            </a:pPr>
            <a:r>
              <a:rPr lang="ko-KR" altLang="en-US" sz="1914" b="1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조직 및 주요사업 소개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1484440A-B663-412B-B766-10EE782DFE06}"/>
              </a:ext>
            </a:extLst>
          </p:cNvPr>
          <p:cNvSpPr/>
          <p:nvPr/>
        </p:nvSpPr>
        <p:spPr>
          <a:xfrm>
            <a:off x="268288" y="558800"/>
            <a:ext cx="9188450" cy="384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defTabSz="861036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4E98D-4DFD-48B5-B8C3-74011ECE331D}"/>
              </a:ext>
            </a:extLst>
          </p:cNvPr>
          <p:cNvSpPr txBox="1"/>
          <p:nvPr/>
        </p:nvSpPr>
        <p:spPr>
          <a:xfrm>
            <a:off x="336550" y="558800"/>
            <a:ext cx="8769350" cy="381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0" tIns="43090" rIns="86180" bIns="43090">
            <a:spAutoFit/>
          </a:bodyPr>
          <a:lstStyle/>
          <a:p>
            <a:pPr defTabSz="861765">
              <a:defRPr/>
            </a:pPr>
            <a:r>
              <a:rPr lang="ko-KR" altLang="en-US" sz="1914" b="1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조직 및 주요사업 소개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83E2AA2-07DA-4A2F-A228-EFDBB20868EA}"/>
              </a:ext>
            </a:extLst>
          </p:cNvPr>
          <p:cNvSpPr/>
          <p:nvPr/>
        </p:nvSpPr>
        <p:spPr>
          <a:xfrm>
            <a:off x="557213" y="1298575"/>
            <a:ext cx="8696325" cy="137953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/>
          <a:p>
            <a:pPr defTabSz="861765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21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맥세스컨설팅의</a:t>
            </a:r>
            <a:r>
              <a:rPr kumimoji="0" lang="ko-KR" altLang="en-US" sz="2021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산업통계보고는 </a:t>
            </a:r>
            <a:r>
              <a:rPr kumimoji="0" lang="en-US" altLang="ko-KR" sz="2021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2013</a:t>
            </a:r>
            <a:r>
              <a:rPr kumimoji="0" lang="ko-KR" altLang="en-US" sz="2021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년 기획</a:t>
            </a:r>
            <a:r>
              <a:rPr kumimoji="0" lang="en-US" altLang="ko-KR" sz="2021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2017</a:t>
            </a:r>
            <a:r>
              <a:rPr kumimoji="0" lang="ko-KR" altLang="en-US" sz="2021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년 민간기업 최초 출판</a:t>
            </a:r>
            <a:endParaRPr kumimoji="0" lang="en-US" altLang="ko-KR" sz="2021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marL="269301" indent="-269301" defTabSz="861765" eaLnBrk="1" latinLnBrk="1" hangingPunct="1">
              <a:spcBef>
                <a:spcPts val="0"/>
              </a:spcBef>
              <a:spcAft>
                <a:spcPts val="0"/>
              </a:spcAft>
              <a:buFont typeface="나눔명조 ExtraBold" panose="02020603020101020101" pitchFamily="18" charset="-127"/>
              <a:buChar char="–"/>
              <a:defRPr/>
            </a:pP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2015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년 처음 보고서로 발간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올해까지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6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번째 산업통계보고서 발간</a:t>
            </a:r>
            <a:endParaRPr kumimoji="0" lang="en-US" altLang="ko-KR" sz="1276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marL="269301" indent="-269301" defTabSz="861765" eaLnBrk="1" latinLnBrk="1" hangingPunct="1">
              <a:spcBef>
                <a:spcPts val="0"/>
              </a:spcBef>
              <a:spcAft>
                <a:spcPts val="0"/>
              </a:spcAft>
              <a:buFont typeface="나눔명조 ExtraBold" panose="02020603020101020101" pitchFamily="18" charset="-127"/>
              <a:buChar char="–"/>
              <a:defRPr/>
            </a:pP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2020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년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4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번째 정식 출판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/ 2021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년 보고서는 내년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4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월 예정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!</a:t>
            </a:r>
          </a:p>
        </p:txBody>
      </p:sp>
      <p:sp>
        <p:nvSpPr>
          <p:cNvPr id="79" name="갈매기형 수장 78">
            <a:extLst>
              <a:ext uri="{FF2B5EF4-FFF2-40B4-BE49-F238E27FC236}">
                <a16:creationId xmlns:a16="http://schemas.microsoft.com/office/drawing/2014/main" id="{69A303D4-774A-4AB9-B595-E6B605D0DB36}"/>
              </a:ext>
            </a:extLst>
          </p:cNvPr>
          <p:cNvSpPr/>
          <p:nvPr/>
        </p:nvSpPr>
        <p:spPr bwMode="auto">
          <a:xfrm>
            <a:off x="2005013" y="2744788"/>
            <a:ext cx="1589087" cy="1123950"/>
          </a:xfrm>
          <a:prstGeom prst="chevron">
            <a:avLst>
              <a:gd name="adj" fmla="val 2290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2">
              <a:solidFill>
                <a:prstClr val="black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0" name="오각형 79">
            <a:extLst>
              <a:ext uri="{FF2B5EF4-FFF2-40B4-BE49-F238E27FC236}">
                <a16:creationId xmlns:a16="http://schemas.microsoft.com/office/drawing/2014/main" id="{9793338C-87EA-40E3-B6B3-2FC466BB20D8}"/>
              </a:ext>
            </a:extLst>
          </p:cNvPr>
          <p:cNvSpPr/>
          <p:nvPr/>
        </p:nvSpPr>
        <p:spPr bwMode="auto">
          <a:xfrm>
            <a:off x="615950" y="2744788"/>
            <a:ext cx="1589088" cy="1123950"/>
          </a:xfrm>
          <a:prstGeom prst="homePlate">
            <a:avLst>
              <a:gd name="adj" fmla="val 2253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2">
              <a:solidFill>
                <a:prstClr val="white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1" name="갈매기형 수장 80">
            <a:extLst>
              <a:ext uri="{FF2B5EF4-FFF2-40B4-BE49-F238E27FC236}">
                <a16:creationId xmlns:a16="http://schemas.microsoft.com/office/drawing/2014/main" id="{FF076FC8-9DD5-433E-A38D-435B64C09A0E}"/>
              </a:ext>
            </a:extLst>
          </p:cNvPr>
          <p:cNvSpPr/>
          <p:nvPr/>
        </p:nvSpPr>
        <p:spPr bwMode="auto">
          <a:xfrm>
            <a:off x="3395663" y="2744788"/>
            <a:ext cx="1589087" cy="1123950"/>
          </a:xfrm>
          <a:prstGeom prst="chevron">
            <a:avLst>
              <a:gd name="adj" fmla="val 2290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2">
              <a:solidFill>
                <a:prstClr val="black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3984F92D-3BE3-4D23-BF83-28FA648F67D8}"/>
              </a:ext>
            </a:extLst>
          </p:cNvPr>
          <p:cNvSpPr/>
          <p:nvPr/>
        </p:nvSpPr>
        <p:spPr bwMode="auto">
          <a:xfrm>
            <a:off x="550410" y="2520840"/>
            <a:ext cx="697627" cy="32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STEP1</a:t>
            </a: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80CE3C7B-44B5-4124-ABAA-7A13922CC020}"/>
              </a:ext>
            </a:extLst>
          </p:cNvPr>
          <p:cNvSpPr/>
          <p:nvPr/>
        </p:nvSpPr>
        <p:spPr bwMode="auto">
          <a:xfrm>
            <a:off x="1940016" y="2520840"/>
            <a:ext cx="697627" cy="32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STEP2</a:t>
            </a: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77AC0D46-2579-4CA3-8B27-A61B4738236A}"/>
              </a:ext>
            </a:extLst>
          </p:cNvPr>
          <p:cNvSpPr/>
          <p:nvPr/>
        </p:nvSpPr>
        <p:spPr bwMode="auto">
          <a:xfrm>
            <a:off x="3329623" y="2520840"/>
            <a:ext cx="697627" cy="32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STEP3</a:t>
            </a: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2C884F0B-2DFB-49AF-A309-862F54E4962A}"/>
              </a:ext>
            </a:extLst>
          </p:cNvPr>
          <p:cNvSpPr/>
          <p:nvPr/>
        </p:nvSpPr>
        <p:spPr bwMode="auto">
          <a:xfrm>
            <a:off x="943678" y="2987026"/>
            <a:ext cx="858568" cy="7855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산업현황</a:t>
            </a: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보고서 기획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2013. 12</a:t>
            </a:r>
            <a:endParaRPr kumimoji="0" lang="ko-KR" altLang="en-US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FD933E2E-322D-4BBA-8382-E7BFBBD9A38E}"/>
              </a:ext>
            </a:extLst>
          </p:cNvPr>
          <p:cNvSpPr/>
          <p:nvPr/>
        </p:nvSpPr>
        <p:spPr bwMode="auto">
          <a:xfrm>
            <a:off x="2487824" y="2987026"/>
            <a:ext cx="700192" cy="7855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분석지표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수립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2014. 4</a:t>
            </a:r>
          </a:p>
        </p:txBody>
      </p:sp>
      <p:sp>
        <p:nvSpPr>
          <p:cNvPr id="88" name="갈매기형 수장 87">
            <a:extLst>
              <a:ext uri="{FF2B5EF4-FFF2-40B4-BE49-F238E27FC236}">
                <a16:creationId xmlns:a16="http://schemas.microsoft.com/office/drawing/2014/main" id="{2266C249-0F2B-4793-9C11-90EF23F73CAF}"/>
              </a:ext>
            </a:extLst>
          </p:cNvPr>
          <p:cNvSpPr/>
          <p:nvPr/>
        </p:nvSpPr>
        <p:spPr bwMode="auto">
          <a:xfrm>
            <a:off x="4762500" y="2744788"/>
            <a:ext cx="1589088" cy="1123950"/>
          </a:xfrm>
          <a:prstGeom prst="chevron">
            <a:avLst>
              <a:gd name="adj" fmla="val 2290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2">
              <a:solidFill>
                <a:prstClr val="black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9" name="갈매기형 수장 88">
            <a:extLst>
              <a:ext uri="{FF2B5EF4-FFF2-40B4-BE49-F238E27FC236}">
                <a16:creationId xmlns:a16="http://schemas.microsoft.com/office/drawing/2014/main" id="{A22A9344-4DFF-453B-83E8-D27B24BE542C}"/>
              </a:ext>
            </a:extLst>
          </p:cNvPr>
          <p:cNvSpPr/>
          <p:nvPr/>
        </p:nvSpPr>
        <p:spPr bwMode="auto">
          <a:xfrm>
            <a:off x="615950" y="4149725"/>
            <a:ext cx="1589088" cy="1123950"/>
          </a:xfrm>
          <a:prstGeom prst="chevron">
            <a:avLst>
              <a:gd name="adj" fmla="val 2290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2">
              <a:solidFill>
                <a:prstClr val="black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0" name="갈매기형 수장 89">
            <a:extLst>
              <a:ext uri="{FF2B5EF4-FFF2-40B4-BE49-F238E27FC236}">
                <a16:creationId xmlns:a16="http://schemas.microsoft.com/office/drawing/2014/main" id="{DED47B2A-F2B6-4646-AAC4-9B97932EB886}"/>
              </a:ext>
            </a:extLst>
          </p:cNvPr>
          <p:cNvSpPr/>
          <p:nvPr/>
        </p:nvSpPr>
        <p:spPr bwMode="auto">
          <a:xfrm>
            <a:off x="2005013" y="4149725"/>
            <a:ext cx="1589087" cy="1123950"/>
          </a:xfrm>
          <a:prstGeom prst="chevron">
            <a:avLst>
              <a:gd name="adj" fmla="val 2290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2" dirty="0">
              <a:solidFill>
                <a:prstClr val="black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7AC88ABB-7450-43E8-A3FC-96733470EC1A}"/>
              </a:ext>
            </a:extLst>
          </p:cNvPr>
          <p:cNvSpPr/>
          <p:nvPr/>
        </p:nvSpPr>
        <p:spPr bwMode="auto">
          <a:xfrm>
            <a:off x="4697512" y="2520840"/>
            <a:ext cx="697627" cy="32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STEP4</a:t>
            </a: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28D9FCEE-68A7-4427-9EA8-6088522D9ABE}"/>
              </a:ext>
            </a:extLst>
          </p:cNvPr>
          <p:cNvSpPr/>
          <p:nvPr/>
        </p:nvSpPr>
        <p:spPr bwMode="auto">
          <a:xfrm>
            <a:off x="550410" y="3924857"/>
            <a:ext cx="697627" cy="32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STEP5</a:t>
            </a:r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0332813D-C3C4-47F1-A07D-F6078380BB73}"/>
              </a:ext>
            </a:extLst>
          </p:cNvPr>
          <p:cNvSpPr/>
          <p:nvPr/>
        </p:nvSpPr>
        <p:spPr bwMode="auto">
          <a:xfrm>
            <a:off x="1940016" y="3924857"/>
            <a:ext cx="697627" cy="32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STEP6</a:t>
            </a:r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1C4011B4-F1FE-4F36-8CA5-5AFEB10DA6CF}"/>
              </a:ext>
            </a:extLst>
          </p:cNvPr>
          <p:cNvSpPr/>
          <p:nvPr/>
        </p:nvSpPr>
        <p:spPr bwMode="auto">
          <a:xfrm>
            <a:off x="5047013" y="2987026"/>
            <a:ext cx="1086836" cy="7855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2016</a:t>
            </a: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산업현황보고서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2016. 9</a:t>
            </a:r>
          </a:p>
        </p:txBody>
      </p:sp>
      <p:pic>
        <p:nvPicPr>
          <p:cNvPr id="17433" name="Picture 5" descr="2017 프랜차이즈 산업현황 보고서 / 서민교 / 벼리커뮤니케이션 / 사회적기업 : DC Virus">
            <a:extLst>
              <a:ext uri="{FF2B5EF4-FFF2-40B4-BE49-F238E27FC236}">
                <a16:creationId xmlns:a16="http://schemas.microsoft.com/office/drawing/2014/main" id="{FCB02BD1-4379-458F-A63E-1E4A9F73C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2408238"/>
            <a:ext cx="1174750" cy="13477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갈매기형 수장 97">
            <a:extLst>
              <a:ext uri="{FF2B5EF4-FFF2-40B4-BE49-F238E27FC236}">
                <a16:creationId xmlns:a16="http://schemas.microsoft.com/office/drawing/2014/main" id="{0BF34A61-98BC-4711-88DA-C61763D9CA8C}"/>
              </a:ext>
            </a:extLst>
          </p:cNvPr>
          <p:cNvSpPr/>
          <p:nvPr/>
        </p:nvSpPr>
        <p:spPr bwMode="auto">
          <a:xfrm>
            <a:off x="3390900" y="4149725"/>
            <a:ext cx="1585913" cy="1123950"/>
          </a:xfrm>
          <a:prstGeom prst="chevron">
            <a:avLst>
              <a:gd name="adj" fmla="val 2290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2" dirty="0">
              <a:solidFill>
                <a:prstClr val="black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028ECB55-AF62-4F86-AC1F-FB52EBC8961D}"/>
              </a:ext>
            </a:extLst>
          </p:cNvPr>
          <p:cNvSpPr/>
          <p:nvPr/>
        </p:nvSpPr>
        <p:spPr bwMode="auto">
          <a:xfrm>
            <a:off x="3323489" y="3924798"/>
            <a:ext cx="697627" cy="32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STEP7</a:t>
            </a:r>
          </a:p>
        </p:txBody>
      </p:sp>
      <p:pic>
        <p:nvPicPr>
          <p:cNvPr id="17437" name="Picture 6">
            <a:extLst>
              <a:ext uri="{FF2B5EF4-FFF2-40B4-BE49-F238E27FC236}">
                <a16:creationId xmlns:a16="http://schemas.microsoft.com/office/drawing/2014/main" id="{FA916656-6B92-46B1-84A9-54E0EA8C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2835275"/>
            <a:ext cx="1184275" cy="1346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갈매기형 수장 101">
            <a:extLst>
              <a:ext uri="{FF2B5EF4-FFF2-40B4-BE49-F238E27FC236}">
                <a16:creationId xmlns:a16="http://schemas.microsoft.com/office/drawing/2014/main" id="{1141686B-8041-4448-AF01-5D27D093D302}"/>
              </a:ext>
            </a:extLst>
          </p:cNvPr>
          <p:cNvSpPr/>
          <p:nvPr/>
        </p:nvSpPr>
        <p:spPr bwMode="auto">
          <a:xfrm>
            <a:off x="4779963" y="4141788"/>
            <a:ext cx="1587500" cy="1123950"/>
          </a:xfrm>
          <a:prstGeom prst="chevron">
            <a:avLst>
              <a:gd name="adj" fmla="val 2290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702" dirty="0">
              <a:solidFill>
                <a:prstClr val="black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EFF819E4-623D-4C3A-B54B-AACF91378563}"/>
              </a:ext>
            </a:extLst>
          </p:cNvPr>
          <p:cNvSpPr/>
          <p:nvPr/>
        </p:nvSpPr>
        <p:spPr bwMode="auto">
          <a:xfrm>
            <a:off x="4713097" y="3917791"/>
            <a:ext cx="697627" cy="321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>
                    <a:lumMod val="50000"/>
                  </a:prst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STEP8</a:t>
            </a: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CDBD6CC9-DF20-4398-83C6-B3AC37EBF2E2}"/>
              </a:ext>
            </a:extLst>
          </p:cNvPr>
          <p:cNvSpPr/>
          <p:nvPr/>
        </p:nvSpPr>
        <p:spPr bwMode="auto">
          <a:xfrm>
            <a:off x="5082394" y="4235539"/>
            <a:ext cx="1086836" cy="1021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2020~</a:t>
            </a: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산업현황보고서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출판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2021. 4</a:t>
            </a:r>
          </a:p>
        </p:txBody>
      </p:sp>
      <p:pic>
        <p:nvPicPr>
          <p:cNvPr id="17441" name="Picture 2" descr="C:\Users\user\Desktop\산업현황2019\표지(2019 프랜차이즈 산업통계 보고서).JPG.jpg">
            <a:extLst>
              <a:ext uri="{FF2B5EF4-FFF2-40B4-BE49-F238E27FC236}">
                <a16:creationId xmlns:a16="http://schemas.microsoft.com/office/drawing/2014/main" id="{927CEDE8-49D6-430A-A116-4CC378E2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3530600"/>
            <a:ext cx="1204913" cy="1347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DAE2F1B8-BAB5-4828-9D97-6ABEAF82B199}"/>
              </a:ext>
            </a:extLst>
          </p:cNvPr>
          <p:cNvSpPr txBox="1"/>
          <p:nvPr/>
        </p:nvSpPr>
        <p:spPr>
          <a:xfrm>
            <a:off x="619125" y="1135063"/>
            <a:ext cx="6284913" cy="495300"/>
          </a:xfrm>
          <a:prstGeom prst="rect">
            <a:avLst/>
          </a:prstGeom>
          <a:noFill/>
        </p:spPr>
        <p:txBody>
          <a:bodyPr wrap="none" lIns="86180" tIns="43090" rIns="86180" bIns="43090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59" b="1" spc="-141" dirty="0">
                <a:solidFill>
                  <a:srgbClr val="4F81BD">
                    <a:lumMod val="50000"/>
                  </a:srgb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itchFamily="34" charset="0"/>
              </a:rPr>
              <a:t>국내 유일 프랜차이즈 산업 통계 현황 발간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724B6FB-0262-4B76-981B-B31D3A6B7C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13" y="4008438"/>
            <a:ext cx="1389062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1517A5DC-CFA0-493E-AB98-24CB198C4572}"/>
              </a:ext>
            </a:extLst>
          </p:cNvPr>
          <p:cNvSpPr/>
          <p:nvPr/>
        </p:nvSpPr>
        <p:spPr bwMode="auto">
          <a:xfrm>
            <a:off x="3691371" y="2987026"/>
            <a:ext cx="1086836" cy="7855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2015</a:t>
            </a: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산업현황보고서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2015. 9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7D8C254-0D15-44C2-89CE-3688ED111749}"/>
              </a:ext>
            </a:extLst>
          </p:cNvPr>
          <p:cNvSpPr/>
          <p:nvPr/>
        </p:nvSpPr>
        <p:spPr bwMode="auto">
          <a:xfrm>
            <a:off x="884472" y="4242605"/>
            <a:ext cx="1086836" cy="1021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2017</a:t>
            </a: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산업현황보고서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출판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2017. 5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21AE952B-9E48-4F06-A649-9A03C07179FC}"/>
              </a:ext>
            </a:extLst>
          </p:cNvPr>
          <p:cNvSpPr/>
          <p:nvPr/>
        </p:nvSpPr>
        <p:spPr bwMode="auto">
          <a:xfrm>
            <a:off x="2270359" y="4242547"/>
            <a:ext cx="1086836" cy="1021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2018</a:t>
            </a: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산업현황보고서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출판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2018. 4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3801D3A0-2A70-46EC-AF2A-D525C47A0705}"/>
              </a:ext>
            </a:extLst>
          </p:cNvPr>
          <p:cNvSpPr/>
          <p:nvPr/>
        </p:nvSpPr>
        <p:spPr bwMode="auto">
          <a:xfrm>
            <a:off x="3646788" y="4235539"/>
            <a:ext cx="1086836" cy="1021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2019 ~</a:t>
            </a: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산업현황보고서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출판</a:t>
            </a:r>
            <a:endParaRPr kumimoji="0" lang="en-US" altLang="ko-KR" sz="1276" spc="-95" dirty="0">
              <a:ln>
                <a:solidFill>
                  <a:srgbClr val="D91962">
                    <a:alpha val="0"/>
                  </a:srgbClr>
                </a:solidFill>
              </a:ln>
              <a:solidFill>
                <a:prstClr val="white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defTabSz="861765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76" spc="-95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2020.4</a:t>
            </a:r>
          </a:p>
        </p:txBody>
      </p:sp>
      <p:pic>
        <p:nvPicPr>
          <p:cNvPr id="35" name="그림 33">
            <a:extLst>
              <a:ext uri="{FF2B5EF4-FFF2-40B4-BE49-F238E27FC236}">
                <a16:creationId xmlns:a16="http://schemas.microsoft.com/office/drawing/2014/main" id="{87710B37-B20A-4DE8-B8B4-E11C8B1F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46" y="4307139"/>
            <a:ext cx="1185237" cy="161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4FC63FE7-748C-4ED9-B608-83F1BB346EB7}"/>
              </a:ext>
            </a:extLst>
          </p:cNvPr>
          <p:cNvSpPr/>
          <p:nvPr/>
        </p:nvSpPr>
        <p:spPr>
          <a:xfrm>
            <a:off x="268288" y="558800"/>
            <a:ext cx="9188450" cy="384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defTabSz="861036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01B73-4DE1-4BDF-B408-ADBF8623D133}"/>
              </a:ext>
            </a:extLst>
          </p:cNvPr>
          <p:cNvSpPr txBox="1"/>
          <p:nvPr/>
        </p:nvSpPr>
        <p:spPr>
          <a:xfrm>
            <a:off x="336550" y="558800"/>
            <a:ext cx="8769350" cy="381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0" tIns="43090" rIns="86180" bIns="43090">
            <a:spAutoFit/>
          </a:bodyPr>
          <a:lstStyle/>
          <a:p>
            <a:pPr defTabSz="861765">
              <a:defRPr/>
            </a:pPr>
            <a:r>
              <a:rPr lang="ko-KR" altLang="en-US" sz="1914" b="1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조직 및 주요사업 소개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245F90-E64C-4E6D-A6AD-D5596BD3810B}"/>
              </a:ext>
            </a:extLst>
          </p:cNvPr>
          <p:cNvSpPr txBox="1"/>
          <p:nvPr/>
        </p:nvSpPr>
        <p:spPr>
          <a:xfrm>
            <a:off x="266700" y="1135063"/>
            <a:ext cx="3335338" cy="495300"/>
          </a:xfrm>
          <a:prstGeom prst="rect">
            <a:avLst/>
          </a:prstGeom>
          <a:noFill/>
        </p:spPr>
        <p:txBody>
          <a:bodyPr wrap="none" lIns="86180" tIns="43090" rIns="86180" bIns="43090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프랜차이즈  실무경영학원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002D7D3E-3B6D-4177-A123-C88C018424CB}"/>
              </a:ext>
            </a:extLst>
          </p:cNvPr>
          <p:cNvSpPr/>
          <p:nvPr/>
        </p:nvSpPr>
        <p:spPr>
          <a:xfrm>
            <a:off x="3576638" y="1163638"/>
            <a:ext cx="8696325" cy="4984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/>
          <a:p>
            <a:pPr defTabSz="861765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2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CEO</a:t>
            </a:r>
            <a:r>
              <a:rPr kumimoji="0" lang="ko-KR" altLang="en-US" sz="1702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와 실무담당자를 위한 교육으로 프랜차이즈 사업 성공과 직결</a:t>
            </a:r>
            <a:endParaRPr kumimoji="0" lang="en-US" altLang="ko-KR" sz="1117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9" name="그림 2">
            <a:extLst>
              <a:ext uri="{FF2B5EF4-FFF2-40B4-BE49-F238E27FC236}">
                <a16:creationId xmlns:a16="http://schemas.microsoft.com/office/drawing/2014/main" id="{A5728163-3352-417E-9048-E94EA9C67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" y="1727919"/>
            <a:ext cx="8599487" cy="422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4">
            <a:extLst>
              <a:ext uri="{FF2B5EF4-FFF2-40B4-BE49-F238E27FC236}">
                <a16:creationId xmlns:a16="http://schemas.microsoft.com/office/drawing/2014/main" id="{859B378F-D7A8-4CBF-BE6C-70D88A29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26" y="2664023"/>
            <a:ext cx="4341399" cy="30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D4610B18-1DFC-41EF-B9FA-12D7567D9ED8}"/>
              </a:ext>
            </a:extLst>
          </p:cNvPr>
          <p:cNvSpPr/>
          <p:nvPr/>
        </p:nvSpPr>
        <p:spPr bwMode="auto">
          <a:xfrm>
            <a:off x="2728325" y="4644243"/>
            <a:ext cx="1679460" cy="303442"/>
          </a:xfrm>
          <a:prstGeom prst="roundRect">
            <a:avLst/>
          </a:prstGeom>
          <a:solidFill>
            <a:srgbClr val="3635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500" dirty="0">
              <a:solidFill>
                <a:schemeClr val="bg1"/>
              </a:solidFill>
              <a:latin typeface="+mn-ea"/>
              <a:cs typeface="Arial" pitchFamily="34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EAE0862D-5A7B-4393-86A6-4E8F00528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014" y="4650374"/>
            <a:ext cx="17364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0</a:t>
            </a:r>
            <a:r>
              <a:rPr lang="ko-KR" altLang="en-US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기부터 </a:t>
            </a:r>
            <a:r>
              <a:rPr lang="en-US" altLang="ko-KR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33</a:t>
            </a:r>
            <a:r>
              <a:rPr lang="ko-KR" altLang="en-US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기까지 약 </a:t>
            </a:r>
            <a:r>
              <a:rPr lang="en-US" altLang="ko-KR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1,800</a:t>
            </a:r>
            <a:r>
              <a:rPr lang="ko-KR" altLang="en-US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여명의 </a:t>
            </a:r>
            <a:endParaRPr lang="en-US" altLang="ko-KR" sz="600" dirty="0">
              <a:solidFill>
                <a:schemeClr val="bg1"/>
              </a:solidFill>
              <a:latin typeface="a시월구일1" panose="02020600000000000000" pitchFamily="18" charset="-127"/>
              <a:ea typeface="a시월구일1" panose="02020600000000000000" pitchFamily="18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프랜차이즈 전문가 배출</a:t>
            </a:r>
            <a:endParaRPr lang="ko-KR" altLang="en-US" sz="600" dirty="0">
              <a:latin typeface="a시월구일1" panose="02020600000000000000" pitchFamily="18" charset="-127"/>
              <a:ea typeface="a시월구일1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9AAE5EC1-E21E-4597-B31B-02D9D20F67BE}"/>
              </a:ext>
            </a:extLst>
          </p:cNvPr>
          <p:cNvSpPr/>
          <p:nvPr/>
        </p:nvSpPr>
        <p:spPr bwMode="auto">
          <a:xfrm>
            <a:off x="830064" y="2999558"/>
            <a:ext cx="1678364" cy="277042"/>
          </a:xfrm>
          <a:prstGeom prst="roundRect">
            <a:avLst/>
          </a:prstGeom>
          <a:solidFill>
            <a:srgbClr val="3635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200">
              <a:solidFill>
                <a:schemeClr val="tx1"/>
              </a:solidFill>
              <a:latin typeface="+mn-ea"/>
              <a:cs typeface="Arial" pitchFamily="34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21EAC7F6-722A-4150-B215-3D20B7CA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55" y="3024063"/>
            <a:ext cx="1678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0</a:t>
            </a:r>
            <a:r>
              <a:rPr lang="ko-KR" altLang="en-US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기부터 </a:t>
            </a:r>
            <a:r>
              <a:rPr lang="en-US" altLang="ko-KR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23</a:t>
            </a:r>
            <a:r>
              <a:rPr lang="ko-KR" altLang="en-US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기까지 프랜차이즈 본부  </a:t>
            </a:r>
            <a:r>
              <a:rPr lang="en-US" altLang="ko-KR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750</a:t>
            </a:r>
            <a:r>
              <a:rPr lang="ko-KR" altLang="en-US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여명의 </a:t>
            </a:r>
            <a:r>
              <a:rPr lang="en-US" altLang="ko-KR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CEO </a:t>
            </a:r>
            <a:r>
              <a:rPr lang="ko-KR" altLang="en-US" sz="600" dirty="0">
                <a:solidFill>
                  <a:schemeClr val="bg1"/>
                </a:solidFill>
                <a:latin typeface="a시월구일1" panose="02020600000000000000" pitchFamily="18" charset="-127"/>
                <a:ea typeface="a시월구일1" panose="02020600000000000000" pitchFamily="18" charset="-127"/>
                <a:cs typeface="Arial" panose="020B0604020202020204" pitchFamily="34" charset="0"/>
              </a:rPr>
              <a:t>배출</a:t>
            </a:r>
            <a:endParaRPr lang="ko-KR" altLang="en-US" sz="600" dirty="0">
              <a:latin typeface="a시월구일1" panose="02020600000000000000" pitchFamily="18" charset="-127"/>
              <a:ea typeface="a시월구일1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9A685-0270-4BDF-96B7-BFBE0D71497D}"/>
              </a:ext>
            </a:extLst>
          </p:cNvPr>
          <p:cNvSpPr txBox="1"/>
          <p:nvPr/>
        </p:nvSpPr>
        <p:spPr bwMode="auto">
          <a:xfrm>
            <a:off x="4132573" y="2747064"/>
            <a:ext cx="69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b="0" dirty="0">
                <a:latin typeface="a시월구일1" panose="02020600000000000000" pitchFamily="18" charset="-127"/>
                <a:ea typeface="a시월구일1" panose="02020600000000000000" pitchFamily="18" charset="-127"/>
                <a:cs typeface="Arial" pitchFamily="34" charset="0"/>
              </a:rPr>
              <a:t>1,810</a:t>
            </a:r>
            <a:r>
              <a:rPr lang="ko-KR" altLang="en-US" sz="1050" b="0" dirty="0">
                <a:latin typeface="a시월구일1" panose="02020600000000000000" pitchFamily="18" charset="-127"/>
                <a:ea typeface="a시월구일1" panose="02020600000000000000" pitchFamily="18" charset="-127"/>
                <a:cs typeface="Arial" pitchFamily="34" charset="0"/>
              </a:rPr>
              <a:t>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3A343-6012-45C1-B493-3A00A650B322}"/>
              </a:ext>
            </a:extLst>
          </p:cNvPr>
          <p:cNvSpPr txBox="1"/>
          <p:nvPr/>
        </p:nvSpPr>
        <p:spPr bwMode="auto">
          <a:xfrm>
            <a:off x="4458841" y="5370360"/>
            <a:ext cx="547687" cy="179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530" b="0" dirty="0">
                <a:latin typeface="a시월구일1" panose="02020600000000000000" pitchFamily="18" charset="-127"/>
                <a:ea typeface="a시월구일1" panose="02020600000000000000" pitchFamily="18" charset="-127"/>
                <a:cs typeface="Arial" pitchFamily="34" charset="0"/>
              </a:rPr>
              <a:t>33</a:t>
            </a:r>
            <a:r>
              <a:rPr lang="ko-KR" altLang="en-US" sz="500" b="0" dirty="0">
                <a:latin typeface="a시월구일1" panose="02020600000000000000" pitchFamily="18" charset="-127"/>
                <a:ea typeface="a시월구일1" panose="02020600000000000000" pitchFamily="18" charset="-127"/>
                <a:cs typeface="Arial" pitchFamily="34" charset="0"/>
              </a:rPr>
              <a:t>기</a:t>
            </a: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6FCC9104-788B-42D2-861A-03D7B567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204" y="5462559"/>
            <a:ext cx="1093653" cy="22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800" b="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Arial" panose="020B0604020202020204" pitchFamily="34" charset="0"/>
              </a:rPr>
              <a:t>2021</a:t>
            </a:r>
            <a:endParaRPr lang="ko-KR" altLang="en-US" sz="800" b="0" dirty="0">
              <a:latin typeface="에스코어 드림 5 Medium" panose="020B0503030302020204" pitchFamily="34" charset="-127"/>
              <a:ea typeface="에스코어 드림 5 Medium" panose="020B0503030302020204" pitchFamily="34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4FC63FE7-748C-4ED9-B608-83F1BB346EB7}"/>
              </a:ext>
            </a:extLst>
          </p:cNvPr>
          <p:cNvSpPr/>
          <p:nvPr/>
        </p:nvSpPr>
        <p:spPr>
          <a:xfrm>
            <a:off x="268288" y="558800"/>
            <a:ext cx="9188450" cy="384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defTabSz="861036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01B73-4DE1-4BDF-B408-ADBF8623D133}"/>
              </a:ext>
            </a:extLst>
          </p:cNvPr>
          <p:cNvSpPr txBox="1"/>
          <p:nvPr/>
        </p:nvSpPr>
        <p:spPr>
          <a:xfrm>
            <a:off x="336550" y="558800"/>
            <a:ext cx="8769350" cy="381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0" tIns="43090" rIns="86180" bIns="43090">
            <a:spAutoFit/>
          </a:bodyPr>
          <a:lstStyle/>
          <a:p>
            <a:pPr defTabSz="861765">
              <a:defRPr/>
            </a:pPr>
            <a:r>
              <a:rPr lang="ko-KR" altLang="en-US" sz="1914" b="1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조직 및 주요사업 소개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245F90-E64C-4E6D-A6AD-D5596BD3810B}"/>
              </a:ext>
            </a:extLst>
          </p:cNvPr>
          <p:cNvSpPr txBox="1"/>
          <p:nvPr/>
        </p:nvSpPr>
        <p:spPr>
          <a:xfrm>
            <a:off x="619125" y="1135063"/>
            <a:ext cx="5951538" cy="495300"/>
          </a:xfrm>
          <a:prstGeom prst="rect">
            <a:avLst/>
          </a:prstGeom>
          <a:noFill/>
        </p:spPr>
        <p:txBody>
          <a:bodyPr wrap="none" lIns="86180" tIns="43090" rIns="86180" bIns="43090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59" b="1" spc="-141" dirty="0" err="1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맥세스</a:t>
            </a:r>
            <a:r>
              <a:rPr kumimoji="0" lang="ko-KR" altLang="en-US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 </a:t>
            </a:r>
            <a:r>
              <a:rPr kumimoji="0" lang="ko-KR" altLang="en-US" sz="2659" b="1" spc="-141" dirty="0" err="1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총동문회</a:t>
            </a:r>
            <a:r>
              <a:rPr kumimoji="0" lang="ko-KR" altLang="en-US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 </a:t>
            </a:r>
            <a:r>
              <a:rPr kumimoji="0" lang="en-US" altLang="ko-KR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&amp; (</a:t>
            </a:r>
            <a:r>
              <a:rPr kumimoji="0" lang="ko-KR" altLang="en-US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사</a:t>
            </a:r>
            <a:r>
              <a:rPr kumimoji="0" lang="en-US" altLang="ko-KR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)</a:t>
            </a:r>
            <a:r>
              <a:rPr kumimoji="0" lang="ko-KR" altLang="en-US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외식</a:t>
            </a:r>
            <a:r>
              <a:rPr kumimoji="0" lang="en-US" altLang="ko-KR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·</a:t>
            </a:r>
            <a:r>
              <a:rPr kumimoji="0" lang="ko-KR" altLang="en-US" sz="2659" b="1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프랜차이즈 진흥원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0F6DCD6B-108A-41CC-BFB2-C0B9BAD31B8C}"/>
              </a:ext>
            </a:extLst>
          </p:cNvPr>
          <p:cNvSpPr/>
          <p:nvPr/>
        </p:nvSpPr>
        <p:spPr>
          <a:xfrm>
            <a:off x="2308225" y="2208213"/>
            <a:ext cx="1169988" cy="496887"/>
          </a:xfrm>
          <a:prstGeom prst="round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white"/>
                </a:solidFill>
                <a:cs typeface="Arial" pitchFamily="34" charset="0"/>
              </a:rPr>
              <a:t>총동문</a:t>
            </a:r>
            <a:r>
              <a:rPr lang="ko-KR" altLang="en-US" sz="1276" b="1" dirty="0">
                <a:solidFill>
                  <a:prstClr val="white"/>
                </a:solidFill>
                <a:cs typeface="Arial" pitchFamily="34" charset="0"/>
              </a:rPr>
              <a:t> 회장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97C2F87-0279-414F-96F4-A935467B34A5}"/>
              </a:ext>
            </a:extLst>
          </p:cNvPr>
          <p:cNvSpPr/>
          <p:nvPr/>
        </p:nvSpPr>
        <p:spPr>
          <a:xfrm>
            <a:off x="606425" y="2792413"/>
            <a:ext cx="738188" cy="4968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명예</a:t>
            </a:r>
            <a:endParaRPr lang="en-US" altLang="ko-KR" sz="1276" b="1" dirty="0">
              <a:solidFill>
                <a:prstClr val="black"/>
              </a:solidFill>
              <a:cs typeface="Arial" pitchFamily="34" charset="0"/>
            </a:endParaRPr>
          </a:p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회장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E71F372-96F3-4877-9A78-D07CE710095C}"/>
              </a:ext>
            </a:extLst>
          </p:cNvPr>
          <p:cNvSpPr/>
          <p:nvPr/>
        </p:nvSpPr>
        <p:spPr>
          <a:xfrm>
            <a:off x="1570038" y="2792413"/>
            <a:ext cx="738187" cy="4968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고문단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DA9B5A8-C1C9-4443-8E32-2D418C708873}"/>
              </a:ext>
            </a:extLst>
          </p:cNvPr>
          <p:cNvSpPr/>
          <p:nvPr/>
        </p:nvSpPr>
        <p:spPr>
          <a:xfrm>
            <a:off x="2524125" y="2792413"/>
            <a:ext cx="738188" cy="4968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자문 위원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3DA1A4ED-FCCD-49A2-A19B-A649D1BF15D3}"/>
              </a:ext>
            </a:extLst>
          </p:cNvPr>
          <p:cNvSpPr/>
          <p:nvPr/>
        </p:nvSpPr>
        <p:spPr>
          <a:xfrm>
            <a:off x="3478213" y="2792413"/>
            <a:ext cx="738187" cy="4968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>
                <a:solidFill>
                  <a:prstClr val="black"/>
                </a:solidFill>
                <a:cs typeface="Arial" pitchFamily="34" charset="0"/>
              </a:rPr>
              <a:t>감사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378FF11-1101-443B-81ED-812841C7BE01}"/>
              </a:ext>
            </a:extLst>
          </p:cNvPr>
          <p:cNvSpPr/>
          <p:nvPr/>
        </p:nvSpPr>
        <p:spPr>
          <a:xfrm>
            <a:off x="4432300" y="2792413"/>
            <a:ext cx="738188" cy="4968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대회</a:t>
            </a:r>
            <a:endParaRPr lang="en-US" altLang="ko-KR" sz="1276" b="1" dirty="0">
              <a:solidFill>
                <a:prstClr val="black"/>
              </a:solidFill>
              <a:cs typeface="Arial" pitchFamily="34" charset="0"/>
            </a:endParaRPr>
          </a:p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black"/>
                </a:solidFill>
                <a:cs typeface="Arial" pitchFamily="34" charset="0"/>
              </a:rPr>
              <a:t>협력단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7D143DF7-D09F-4370-8CC4-753294CEFE0F}"/>
              </a:ext>
            </a:extLst>
          </p:cNvPr>
          <p:cNvSpPr/>
          <p:nvPr/>
        </p:nvSpPr>
        <p:spPr>
          <a:xfrm>
            <a:off x="606425" y="3394075"/>
            <a:ext cx="738188" cy="4937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>
                <a:solidFill>
                  <a:prstClr val="black"/>
                </a:solidFill>
                <a:cs typeface="Arial" pitchFamily="34" charset="0"/>
              </a:rPr>
              <a:t>부회장단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BE15BE32-A425-4623-9F50-E9DE546E1862}"/>
              </a:ext>
            </a:extLst>
          </p:cNvPr>
          <p:cNvSpPr/>
          <p:nvPr/>
        </p:nvSpPr>
        <p:spPr>
          <a:xfrm>
            <a:off x="1570038" y="3389313"/>
            <a:ext cx="738187" cy="4953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사무국장단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1BCAB579-865F-4EF9-910A-8F46B7959C9C}"/>
              </a:ext>
            </a:extLst>
          </p:cNvPr>
          <p:cNvSpPr/>
          <p:nvPr/>
        </p:nvSpPr>
        <p:spPr>
          <a:xfrm>
            <a:off x="614363" y="3983038"/>
            <a:ext cx="738187" cy="4968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충청</a:t>
            </a:r>
            <a:endParaRPr lang="en-US" altLang="ko-KR" sz="1276" b="1" dirty="0">
              <a:solidFill>
                <a:prstClr val="black"/>
              </a:solidFill>
              <a:cs typeface="Arial" pitchFamily="34" charset="0"/>
            </a:endParaRPr>
          </a:p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black"/>
                </a:solidFill>
                <a:cs typeface="Arial" pitchFamily="34" charset="0"/>
              </a:rPr>
              <a:t>지회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ABEB697-8921-4377-89C2-63AA7AF12CCE}"/>
              </a:ext>
            </a:extLst>
          </p:cNvPr>
          <p:cNvSpPr/>
          <p:nvPr/>
        </p:nvSpPr>
        <p:spPr>
          <a:xfrm>
            <a:off x="1576388" y="3983038"/>
            <a:ext cx="738187" cy="4968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경북</a:t>
            </a:r>
            <a:endParaRPr lang="en-US" altLang="ko-KR" sz="1276" b="1" dirty="0">
              <a:solidFill>
                <a:prstClr val="black"/>
              </a:solidFill>
              <a:cs typeface="Arial" pitchFamily="34" charset="0"/>
            </a:endParaRPr>
          </a:p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black"/>
                </a:solidFill>
                <a:cs typeface="Arial" pitchFamily="34" charset="0"/>
              </a:rPr>
              <a:t>지회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C3D486D-7D59-4E4F-A870-295C8971268B}"/>
              </a:ext>
            </a:extLst>
          </p:cNvPr>
          <p:cNvSpPr/>
          <p:nvPr/>
        </p:nvSpPr>
        <p:spPr>
          <a:xfrm>
            <a:off x="617538" y="4559300"/>
            <a:ext cx="738187" cy="4953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경남</a:t>
            </a:r>
            <a:endParaRPr lang="en-US" altLang="ko-KR" sz="1276" b="1" dirty="0">
              <a:solidFill>
                <a:prstClr val="black"/>
              </a:solidFill>
              <a:cs typeface="Arial" pitchFamily="34" charset="0"/>
            </a:endParaRPr>
          </a:p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black"/>
                </a:solidFill>
                <a:cs typeface="Arial" pitchFamily="34" charset="0"/>
              </a:rPr>
              <a:t>지회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E4EA8629-7DA3-46EB-95EF-C51A43F2A71A}"/>
              </a:ext>
            </a:extLst>
          </p:cNvPr>
          <p:cNvSpPr/>
          <p:nvPr/>
        </p:nvSpPr>
        <p:spPr>
          <a:xfrm>
            <a:off x="1582738" y="4559300"/>
            <a:ext cx="736600" cy="4953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전라</a:t>
            </a:r>
            <a:endParaRPr lang="en-US" altLang="ko-KR" sz="1276" b="1" dirty="0">
              <a:solidFill>
                <a:prstClr val="black"/>
              </a:solidFill>
              <a:cs typeface="Arial" pitchFamily="34" charset="0"/>
            </a:endParaRPr>
          </a:p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black"/>
                </a:solidFill>
                <a:cs typeface="Arial" pitchFamily="34" charset="0"/>
              </a:rPr>
              <a:t>지회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5DB464B9-F85B-4A09-9CBC-F9A6AD48AAD1}"/>
              </a:ext>
            </a:extLst>
          </p:cNvPr>
          <p:cNvSpPr/>
          <p:nvPr/>
        </p:nvSpPr>
        <p:spPr>
          <a:xfrm>
            <a:off x="617538" y="5175250"/>
            <a:ext cx="738187" cy="4937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black"/>
                </a:solidFill>
                <a:cs typeface="Arial" pitchFamily="34" charset="0"/>
              </a:rPr>
              <a:t>필리핀지회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2F348374-6B0D-4847-A56B-F28C6B7D9847}"/>
              </a:ext>
            </a:extLst>
          </p:cNvPr>
          <p:cNvSpPr/>
          <p:nvPr/>
        </p:nvSpPr>
        <p:spPr>
          <a:xfrm>
            <a:off x="1582738" y="5175250"/>
            <a:ext cx="736600" cy="4937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black"/>
                </a:solidFill>
                <a:cs typeface="Arial" pitchFamily="34" charset="0"/>
              </a:rPr>
              <a:t>베트남지회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B3A6ED2E-A8B5-4BDF-93D2-3D55E55D32DB}"/>
              </a:ext>
            </a:extLst>
          </p:cNvPr>
          <p:cNvSpPr/>
          <p:nvPr/>
        </p:nvSpPr>
        <p:spPr>
          <a:xfrm>
            <a:off x="2524125" y="3384550"/>
            <a:ext cx="1239838" cy="49688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en-US" altLang="ko-KR" sz="1276" b="1" dirty="0">
                <a:solidFill>
                  <a:prstClr val="black"/>
                </a:solidFill>
                <a:cs typeface="Arial" pitchFamily="34" charset="0"/>
              </a:rPr>
              <a:t>MICC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4383FE7-1243-48E0-AA55-F3A9C2469F2D}"/>
              </a:ext>
            </a:extLst>
          </p:cNvPr>
          <p:cNvSpPr/>
          <p:nvPr/>
        </p:nvSpPr>
        <p:spPr>
          <a:xfrm>
            <a:off x="2524125" y="4010025"/>
            <a:ext cx="1239838" cy="49688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동문협력</a:t>
            </a:r>
            <a:r>
              <a:rPr lang="en-US" altLang="ko-KR" sz="1276" b="1" dirty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학술분과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D88CC5F8-4AB5-4CC6-8515-DC97A23B5D67}"/>
              </a:ext>
            </a:extLst>
          </p:cNvPr>
          <p:cNvSpPr/>
          <p:nvPr/>
        </p:nvSpPr>
        <p:spPr>
          <a:xfrm>
            <a:off x="3948113" y="3384550"/>
            <a:ext cx="1238250" cy="49688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 err="1">
                <a:solidFill>
                  <a:prstClr val="black"/>
                </a:solidFill>
                <a:cs typeface="Arial" pitchFamily="34" charset="0"/>
              </a:rPr>
              <a:t>맥골프</a:t>
            </a:r>
            <a:endParaRPr lang="ko-KR" altLang="en-US" sz="1276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70CED1F8-B3BB-4FB6-97B6-C908772A0445}"/>
              </a:ext>
            </a:extLst>
          </p:cNvPr>
          <p:cNvSpPr/>
          <p:nvPr/>
        </p:nvSpPr>
        <p:spPr>
          <a:xfrm>
            <a:off x="3948113" y="4010025"/>
            <a:ext cx="1238250" cy="49688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운영</a:t>
            </a:r>
            <a:r>
              <a:rPr lang="en-US" altLang="ko-KR" sz="1276" b="1" dirty="0">
                <a:solidFill>
                  <a:prstClr val="black"/>
                </a:solidFill>
                <a:cs typeface="Arial" pitchFamily="34" charset="0"/>
              </a:rPr>
              <a:t>/</a:t>
            </a: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상조분과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628D2E72-83E9-492C-ACA9-B9EB214C9CBD}"/>
              </a:ext>
            </a:extLst>
          </p:cNvPr>
          <p:cNvSpPr/>
          <p:nvPr/>
        </p:nvSpPr>
        <p:spPr>
          <a:xfrm>
            <a:off x="2508250" y="4586288"/>
            <a:ext cx="1238250" cy="4937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여성분과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71D734D-5AB9-4347-A267-2D49BC8641C5}"/>
              </a:ext>
            </a:extLst>
          </p:cNvPr>
          <p:cNvSpPr/>
          <p:nvPr/>
        </p:nvSpPr>
        <p:spPr>
          <a:xfrm>
            <a:off x="3932238" y="4586288"/>
            <a:ext cx="1238250" cy="4937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체육분과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DBB4725A-D9DF-4052-B5F4-77148F989176}"/>
              </a:ext>
            </a:extLst>
          </p:cNvPr>
          <p:cNvSpPr/>
          <p:nvPr/>
        </p:nvSpPr>
        <p:spPr>
          <a:xfrm>
            <a:off x="2509838" y="5173663"/>
            <a:ext cx="1239837" cy="4953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창</a:t>
            </a:r>
            <a:r>
              <a:rPr lang="en-US" altLang="ko-KR" sz="1276" b="1" dirty="0">
                <a:solidFill>
                  <a:prstClr val="black"/>
                </a:solidFill>
                <a:cs typeface="Arial" pitchFamily="34" charset="0"/>
              </a:rPr>
              <a:t>UP</a:t>
            </a: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지원</a:t>
            </a:r>
            <a:endParaRPr lang="en-US" altLang="ko-KR" sz="1276" b="1" dirty="0">
              <a:solidFill>
                <a:prstClr val="black"/>
              </a:solidFill>
              <a:cs typeface="Arial" pitchFamily="34" charset="0"/>
            </a:endParaRPr>
          </a:p>
          <a:p>
            <a:pPr algn="ctr" defTabSz="972464">
              <a:defRPr/>
            </a:pPr>
            <a:r>
              <a:rPr lang="ko-KR" altLang="en-US" sz="1276" b="1" dirty="0">
                <a:solidFill>
                  <a:prstClr val="black"/>
                </a:solidFill>
                <a:cs typeface="Arial" pitchFamily="34" charset="0"/>
              </a:rPr>
              <a:t>분과</a:t>
            </a:r>
          </a:p>
        </p:txBody>
      </p:sp>
      <p:pic>
        <p:nvPicPr>
          <p:cNvPr id="35866" name="그림 3">
            <a:extLst>
              <a:ext uri="{FF2B5EF4-FFF2-40B4-BE49-F238E27FC236}">
                <a16:creationId xmlns:a16="http://schemas.microsoft.com/office/drawing/2014/main" id="{131280C8-086A-4EE0-BE6F-B88350629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058988"/>
            <a:ext cx="14049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7" name="그림 5">
            <a:extLst>
              <a:ext uri="{FF2B5EF4-FFF2-40B4-BE49-F238E27FC236}">
                <a16:creationId xmlns:a16="http://schemas.microsoft.com/office/drawing/2014/main" id="{1EA1C683-BD56-4663-88F9-CE22CABE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838450"/>
            <a:ext cx="26812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EF3E0CCF-B0E5-4D9B-8820-34DA5E7FCE86}"/>
              </a:ext>
            </a:extLst>
          </p:cNvPr>
          <p:cNvSpPr/>
          <p:nvPr/>
        </p:nvSpPr>
        <p:spPr>
          <a:xfrm>
            <a:off x="576263" y="1619250"/>
            <a:ext cx="4416425" cy="56832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/>
          <a:p>
            <a:pPr algn="ctr" defTabSz="861765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총동문회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회장을 포함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5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개의 임원단과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8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개의 국내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·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해외 </a:t>
            </a: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지회</a:t>
            </a:r>
            <a:endParaRPr kumimoji="0" lang="en-US" altLang="ko-KR" sz="1276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 defTabSz="861765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그리고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7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개의 운영분과를 운영 중</a:t>
            </a:r>
            <a:endParaRPr kumimoji="0" lang="en-US" altLang="ko-KR" sz="1276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08396A93-AF81-4EE6-BA96-867E71EB642A}"/>
              </a:ext>
            </a:extLst>
          </p:cNvPr>
          <p:cNvSpPr/>
          <p:nvPr/>
        </p:nvSpPr>
        <p:spPr>
          <a:xfrm>
            <a:off x="6055519" y="3602038"/>
            <a:ext cx="3213100" cy="116681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/>
          <a:p>
            <a:pPr defTabSz="861765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농림수산 </a:t>
            </a: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식품부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산하의 기관으로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농축산물 생산 및 가공업자와 국내 다수 외식 프랜차이즈 망을 연결하는 판로의 역할을 하며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&lt;</a:t>
            </a: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맥세스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CEO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과정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&gt;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과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&lt;MICC – </a:t>
            </a: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맥세스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혁신 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CEO 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클럽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&gt; 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과 </a:t>
            </a: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합께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교육과 </a:t>
            </a: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공유가치로로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kumimoji="0" lang="ko-KR" altLang="en-US" sz="1276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외식프랜차이즈</a:t>
            </a:r>
            <a:r>
              <a:rPr kumimoji="0" lang="ko-KR" altLang="en-US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산업의 상생에 이바지 하고 있음</a:t>
            </a:r>
            <a:r>
              <a:rPr kumimoji="0" lang="en-US" altLang="ko-KR" sz="1276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</a:t>
            </a:r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id="{CE155003-FAD0-4DDC-BC89-CC70DD6B578F}"/>
              </a:ext>
            </a:extLst>
          </p:cNvPr>
          <p:cNvSpPr/>
          <p:nvPr/>
        </p:nvSpPr>
        <p:spPr>
          <a:xfrm>
            <a:off x="5583238" y="3532188"/>
            <a:ext cx="230187" cy="1398587"/>
          </a:xfrm>
          <a:prstGeom prst="rightArrow">
            <a:avLst>
              <a:gd name="adj1" fmla="val 100000"/>
              <a:gd name="adj2" fmla="val 100000"/>
            </a:avLst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endParaRPr lang="ko-KR" altLang="en-US" sz="1276" b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796CF308-C0AE-409D-B2D4-3EC2E7356279}"/>
              </a:ext>
            </a:extLst>
          </p:cNvPr>
          <p:cNvSpPr/>
          <p:nvPr/>
        </p:nvSpPr>
        <p:spPr>
          <a:xfrm>
            <a:off x="6084888" y="5079131"/>
            <a:ext cx="3021012" cy="10969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31" tIns="40516" rIns="81031" bIns="40516" anchor="ctr"/>
          <a:lstStyle/>
          <a:p>
            <a:pPr defTabSz="81031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&lt;</a:t>
            </a:r>
            <a:r>
              <a:rPr kumimoji="0" lang="ko-KR" altLang="en-US" sz="1100" b="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중점사업</a:t>
            </a:r>
            <a:r>
              <a:rPr kumimoji="0" lang="en-US" altLang="ko-KR" sz="1100" b="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&gt;</a:t>
            </a:r>
          </a:p>
          <a:p>
            <a:pPr marL="85725" indent="-85725" defTabSz="81031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b="0" dirty="0" err="1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농축산식품</a:t>
            </a:r>
            <a:r>
              <a:rPr kumimoji="0" lang="ko-KR" altLang="en-US" sz="1100" b="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kumimoji="0" lang="en-US" altLang="ko-KR" sz="1100" b="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FC </a:t>
            </a:r>
            <a:r>
              <a:rPr kumimoji="0" lang="ko-KR" altLang="en-US" sz="1100" b="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기업으로 판로개척</a:t>
            </a:r>
            <a:endParaRPr kumimoji="0" lang="en-US" altLang="ko-KR" sz="1100" b="0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marL="85725" indent="-85725" defTabSz="81031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b="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프랜차이즈 벤처기업 육성사업</a:t>
            </a:r>
            <a:endParaRPr kumimoji="0" lang="en-US" altLang="ko-KR" sz="1100" b="0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marL="85725" indent="-85725" defTabSz="81031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100" b="0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청년창업 프랜차이즈 사업화</a:t>
            </a:r>
            <a:endParaRPr kumimoji="0" lang="en-US" altLang="ko-KR" sz="1100" b="0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슬라이드 번호 개체 틀 1">
            <a:extLst>
              <a:ext uri="{FF2B5EF4-FFF2-40B4-BE49-F238E27FC236}">
                <a16:creationId xmlns:a16="http://schemas.microsoft.com/office/drawing/2014/main" id="{CB627E42-9C82-4706-BF6D-D28B49F434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en-US" altLang="ko-KR">
                <a:latin typeface="바른돋움Pro 2" pitchFamily="18" charset="-127"/>
                <a:ea typeface="굴림" panose="020B0600000101010101" pitchFamily="50" charset="-127"/>
                <a:cs typeface="Arial" panose="020B0604020202020204" pitchFamily="34" charset="0"/>
              </a:rPr>
              <a:t>- </a:t>
            </a:r>
            <a:fld id="{9C245C43-ED97-4D66-B4E8-8EFCCE46086D}" type="slidenum">
              <a:rPr lang="en-US" altLang="ko-KR" smtClean="0">
                <a:latin typeface="바른돋움Pro 2" pitchFamily="18" charset="-127"/>
                <a:ea typeface="굴림" panose="020B0600000101010101" pitchFamily="50" charset="-127"/>
                <a:cs typeface="Arial" panose="020B0604020202020204" pitchFamily="34" charset="0"/>
              </a:rPr>
              <a:pPr/>
              <a:t>1</a:t>
            </a:fld>
            <a:r>
              <a:rPr lang="en-US" altLang="ko-KR">
                <a:latin typeface="바른돋움Pro 2" pitchFamily="18" charset="-127"/>
                <a:ea typeface="굴림" panose="020B0600000101010101" pitchFamily="50" charset="-127"/>
                <a:cs typeface="Arial" panose="020B0604020202020204" pitchFamily="34" charset="0"/>
              </a:rPr>
              <a:t> -</a:t>
            </a:r>
          </a:p>
        </p:txBody>
      </p:sp>
      <p:sp>
        <p:nvSpPr>
          <p:cNvPr id="16387" name="Rectangle 17">
            <a:extLst>
              <a:ext uri="{FF2B5EF4-FFF2-40B4-BE49-F238E27FC236}">
                <a16:creationId xmlns:a16="http://schemas.microsoft.com/office/drawing/2014/main" id="{B5C3ACD6-2F21-4C9F-B64F-71FFEB518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0588"/>
            <a:ext cx="97250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64" tIns="44183" rIns="88364" bIns="44183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endParaRPr lang="ko-KR" altLang="en-US">
              <a:latin typeface="돋움" panose="020B0600000101010101" pitchFamily="50" charset="-127"/>
            </a:endParaRPr>
          </a:p>
        </p:txBody>
      </p:sp>
      <p:grpSp>
        <p:nvGrpSpPr>
          <p:cNvPr id="16388" name="그룹 11">
            <a:extLst>
              <a:ext uri="{FF2B5EF4-FFF2-40B4-BE49-F238E27FC236}">
                <a16:creationId xmlns:a16="http://schemas.microsoft.com/office/drawing/2014/main" id="{9405BB7B-4F6D-4075-86D8-FE80AF9D00D4}"/>
              </a:ext>
            </a:extLst>
          </p:cNvPr>
          <p:cNvGrpSpPr>
            <a:grpSpLocks/>
          </p:cNvGrpSpPr>
          <p:nvPr/>
        </p:nvGrpSpPr>
        <p:grpSpPr bwMode="auto">
          <a:xfrm>
            <a:off x="541338" y="1038225"/>
            <a:ext cx="8642350" cy="4719638"/>
            <a:chOff x="542512" y="1341596"/>
            <a:chExt cx="8641177" cy="4400009"/>
          </a:xfrm>
        </p:grpSpPr>
        <p:sp>
          <p:nvSpPr>
            <p:cNvPr id="16397" name="Line 3">
              <a:extLst>
                <a:ext uri="{FF2B5EF4-FFF2-40B4-BE49-F238E27FC236}">
                  <a16:creationId xmlns:a16="http://schemas.microsoft.com/office/drawing/2014/main" id="{3240FA72-D25D-4A8D-A62A-ED1A22FDA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834" y="2015588"/>
              <a:ext cx="4896026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8386" tIns="44193" rIns="88386" bIns="44193">
              <a:spAutoFit/>
            </a:bodyPr>
            <a:lstStyle/>
            <a:p>
              <a:endParaRPr lang="ko-KR" altLang="en-US"/>
            </a:p>
          </p:txBody>
        </p:sp>
        <p:sp>
          <p:nvSpPr>
            <p:cNvPr id="16398" name="AutoShape 15">
              <a:extLst>
                <a:ext uri="{FF2B5EF4-FFF2-40B4-BE49-F238E27FC236}">
                  <a16:creationId xmlns:a16="http://schemas.microsoft.com/office/drawing/2014/main" id="{91E74B5A-EA57-4CBD-B8CA-35429C15E9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165592" y="1341596"/>
              <a:ext cx="2016920" cy="314315"/>
            </a:xfrm>
            <a:prstGeom prst="roundRect">
              <a:avLst>
                <a:gd name="adj" fmla="val 10417"/>
              </a:avLst>
            </a:prstGeom>
            <a:solidFill>
              <a:srgbClr val="002060"/>
            </a:solidFill>
            <a:ln w="6350">
              <a:solidFill>
                <a:srgbClr val="969696"/>
              </a:solidFill>
              <a:round/>
              <a:headEnd/>
              <a:tailEnd/>
            </a:ln>
          </p:spPr>
          <p:txBody>
            <a:bodyPr wrap="none" lIns="94572" tIns="47286" rIns="94572" bIns="47286" anchor="ctr"/>
            <a:lstStyle>
              <a:lvl1pPr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1pPr>
              <a:lvl2pPr marL="742950" indent="-28575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2pPr>
              <a:lvl3pPr marL="1143000" indent="-2286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3pPr>
              <a:lvl4pPr marL="1600200" indent="-2286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4pPr>
              <a:lvl5pPr marL="2057400" indent="-2286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9pPr>
            </a:lstStyle>
            <a:p>
              <a:pPr algn="ctr"/>
              <a:r>
                <a:rPr lang="en-US" altLang="ko-KR" sz="16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Arial" panose="020B0604020202020204" pitchFamily="34" charset="0"/>
                </a:rPr>
                <a:t>CONTENTS</a:t>
              </a:r>
              <a:endParaRPr lang="ko-KR" altLang="en-US" sz="16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6399" name="Line 16">
              <a:extLst>
                <a:ext uri="{FF2B5EF4-FFF2-40B4-BE49-F238E27FC236}">
                  <a16:creationId xmlns:a16="http://schemas.microsoft.com/office/drawing/2014/main" id="{0C0EB8E6-1341-45B1-8FD7-685B50DF0B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512" y="5741605"/>
              <a:ext cx="8640000" cy="0"/>
            </a:xfrm>
            <a:prstGeom prst="line">
              <a:avLst/>
            </a:prstGeom>
            <a:noFill/>
            <a:ln w="50799">
              <a:solidFill>
                <a:srgbClr val="00206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6400" name="Rectangle 18">
              <a:extLst>
                <a:ext uri="{FF2B5EF4-FFF2-40B4-BE49-F238E27FC236}">
                  <a16:creationId xmlns:a16="http://schemas.microsoft.com/office/drawing/2014/main" id="{E44E8C4B-BA67-4ABF-BEE7-F1215AF59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230" y="2075671"/>
              <a:ext cx="4536459" cy="246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3" tIns="45707" rIns="91413" bIns="45707">
              <a:spAutoFit/>
            </a:bodyPr>
            <a:lstStyle>
              <a:lvl1pPr marL="263525" indent="-263525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1pPr>
              <a:lvl2pPr marL="742950" indent="-28575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2pPr>
              <a:lvl3pPr marL="1143000" indent="-2286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3pPr>
              <a:lvl4pPr marL="1600200" indent="-2286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4pPr>
              <a:lvl5pPr marL="2057400" indent="-2286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9pPr>
            </a:lstStyle>
            <a:p>
              <a:pPr eaLnBrk="1" hangingPunct="1">
                <a:lnSpc>
                  <a:spcPct val="150000"/>
                </a:lnSpc>
                <a:buFontTx/>
                <a:buAutoNum type="romanUcPeriod"/>
              </a:pP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프랜차이즈 본부구축 성공 </a:t>
              </a:r>
              <a:r>
                <a:rPr lang="en-US" altLang="ko-KR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CEO </a:t>
              </a: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과정 필요성</a:t>
              </a:r>
              <a:endPara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eaLnBrk="1" hangingPunct="1">
                <a:lnSpc>
                  <a:spcPct val="150000"/>
                </a:lnSpc>
                <a:buFontTx/>
                <a:buAutoNum type="romanUcPeriod"/>
              </a:pP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프랜차이즈 본부구축 성공 </a:t>
              </a:r>
              <a:r>
                <a:rPr lang="en-US" altLang="ko-KR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CEO </a:t>
              </a: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과정을 통한 본부 구축 방법</a:t>
              </a:r>
            </a:p>
            <a:p>
              <a:pPr eaLnBrk="1" hangingPunct="1">
                <a:lnSpc>
                  <a:spcPct val="150000"/>
                </a:lnSpc>
                <a:buFontTx/>
                <a:buAutoNum type="romanUcPeriod"/>
              </a:pP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프랜차이즈 본부구축 성공 </a:t>
              </a:r>
              <a:r>
                <a:rPr lang="en-US" altLang="ko-KR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CEO </a:t>
              </a: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과정 특징</a:t>
              </a:r>
              <a:endPara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eaLnBrk="1" hangingPunct="1">
                <a:lnSpc>
                  <a:spcPct val="150000"/>
                </a:lnSpc>
                <a:buFontTx/>
                <a:buAutoNum type="romanUcPeriod"/>
              </a:pP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프랜차이즈 본부구축 성공 </a:t>
              </a:r>
              <a:r>
                <a:rPr lang="en-US" altLang="ko-KR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CEO </a:t>
              </a: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과정 성과 사례</a:t>
              </a:r>
              <a:endPara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eaLnBrk="1" hangingPunct="1">
                <a:lnSpc>
                  <a:spcPct val="150000"/>
                </a:lnSpc>
                <a:buFontTx/>
                <a:buAutoNum type="romanUcPeriod"/>
              </a:pP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프랜차이즈 본부구축 성공 </a:t>
              </a:r>
              <a:r>
                <a:rPr lang="en-US" altLang="ko-KR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CEO </a:t>
              </a: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과정 개요 </a:t>
              </a:r>
            </a:p>
            <a:p>
              <a:pPr eaLnBrk="1" hangingPunct="1">
                <a:lnSpc>
                  <a:spcPct val="150000"/>
                </a:lnSpc>
                <a:buFontTx/>
                <a:buAutoNum type="romanUcPeriod"/>
              </a:pP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프랜차이즈 본부구축 성공 </a:t>
              </a:r>
              <a:r>
                <a:rPr lang="en-US" altLang="ko-KR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CEO </a:t>
              </a: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과정 프로그램</a:t>
              </a:r>
              <a:endPara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eaLnBrk="1" hangingPunct="1">
                <a:lnSpc>
                  <a:spcPct val="150000"/>
                </a:lnSpc>
                <a:buFontTx/>
                <a:buAutoNum type="romanUcPeriod"/>
              </a:pP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회사소개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ko-KR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[</a:t>
              </a: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첨부</a:t>
              </a:r>
              <a:r>
                <a:rPr lang="en-US" altLang="ko-KR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] </a:t>
              </a:r>
              <a:r>
                <a:rPr lang="ko-KR" altLang="en-US" sz="1400" b="1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교육 신청서</a:t>
              </a:r>
              <a:endParaRPr kumimoji="0" lang="ko-KR" altLang="en-US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6401" name="Line 14">
              <a:extLst>
                <a:ext uri="{FF2B5EF4-FFF2-40B4-BE49-F238E27FC236}">
                  <a16:creationId xmlns:a16="http://schemas.microsoft.com/office/drawing/2014/main" id="{4D9F0499-4AA2-430C-8E23-25B2D499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512" y="1360840"/>
              <a:ext cx="8640000" cy="0"/>
            </a:xfrm>
            <a:prstGeom prst="line">
              <a:avLst/>
            </a:prstGeom>
            <a:noFill/>
            <a:ln w="50799">
              <a:solidFill>
                <a:srgbClr val="00206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6389" name="Rectangle 17">
            <a:extLst>
              <a:ext uri="{FF2B5EF4-FFF2-40B4-BE49-F238E27FC236}">
                <a16:creationId xmlns:a16="http://schemas.microsoft.com/office/drawing/2014/main" id="{EA72CB00-AF6F-4633-9F3C-64AA2DE80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00"/>
            <a:ext cx="972502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64" tIns="44183" rIns="88364" bIns="44183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endParaRPr lang="ko-KR" altLang="en-US">
              <a:latin typeface="돋움" panose="020B0600000101010101" pitchFamily="50" charset="-127"/>
            </a:endParaRPr>
          </a:p>
        </p:txBody>
      </p:sp>
      <p:pic>
        <p:nvPicPr>
          <p:cNvPr id="16390" name="Picture 12" descr="C:\Users\맥세스 교육-1\Desktop\paper-3213924__340.jpg">
            <a:extLst>
              <a:ext uri="{FF2B5EF4-FFF2-40B4-BE49-F238E27FC236}">
                <a16:creationId xmlns:a16="http://schemas.microsoft.com/office/drawing/2014/main" id="{8B91EA2F-4826-47A3-B689-3845BC57F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079500"/>
            <a:ext cx="3862388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직사각형 12">
            <a:extLst>
              <a:ext uri="{FF2B5EF4-FFF2-40B4-BE49-F238E27FC236}">
                <a16:creationId xmlns:a16="http://schemas.microsoft.com/office/drawing/2014/main" id="{4980ABE0-CDC8-4C91-B0C5-5CB99C492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077913"/>
            <a:ext cx="3889375" cy="468312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/>
            <a:endParaRPr lang="ko-KR" altLang="en-US"/>
          </a:p>
        </p:txBody>
      </p:sp>
      <p:sp>
        <p:nvSpPr>
          <p:cNvPr id="16392" name="TextBox 14">
            <a:extLst>
              <a:ext uri="{FF2B5EF4-FFF2-40B4-BE49-F238E27FC236}">
                <a16:creationId xmlns:a16="http://schemas.microsoft.com/office/drawing/2014/main" id="{EE96B493-FAFE-4C2D-997B-9A2626EBE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393825"/>
            <a:ext cx="2266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en-US" altLang="ko-KR" sz="2800">
                <a:solidFill>
                  <a:schemeClr val="bg1"/>
                </a:solidFill>
              </a:rPr>
              <a:t>Franchise</a:t>
            </a:r>
          </a:p>
        </p:txBody>
      </p:sp>
      <p:sp>
        <p:nvSpPr>
          <p:cNvPr id="16393" name="TextBox 15">
            <a:extLst>
              <a:ext uri="{FF2B5EF4-FFF2-40B4-BE49-F238E27FC236}">
                <a16:creationId xmlns:a16="http://schemas.microsoft.com/office/drawing/2014/main" id="{E66E03CD-3875-4456-9439-19DBF7156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2339975"/>
            <a:ext cx="2268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en-US" altLang="ko-KR" sz="280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16394" name="TextBox 16">
            <a:extLst>
              <a:ext uri="{FF2B5EF4-FFF2-40B4-BE49-F238E27FC236}">
                <a16:creationId xmlns:a16="http://schemas.microsoft.com/office/drawing/2014/main" id="{8C0EC941-4302-46A7-BCF1-650A496A0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2735263"/>
            <a:ext cx="2268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en-US" altLang="ko-KR" sz="2800">
                <a:solidFill>
                  <a:schemeClr val="bg1"/>
                </a:solidFill>
              </a:rPr>
              <a:t>Supervising</a:t>
            </a:r>
          </a:p>
        </p:txBody>
      </p:sp>
      <p:sp>
        <p:nvSpPr>
          <p:cNvPr id="16395" name="TextBox 17">
            <a:extLst>
              <a:ext uri="{FF2B5EF4-FFF2-40B4-BE49-F238E27FC236}">
                <a16:creationId xmlns:a16="http://schemas.microsoft.com/office/drawing/2014/main" id="{33A01229-D493-4336-8D15-C50972300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3797300"/>
            <a:ext cx="2268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en-US" altLang="ko-KR" sz="2800">
                <a:solidFill>
                  <a:schemeClr val="bg1"/>
                </a:solidFill>
              </a:rPr>
              <a:t>Marketing</a:t>
            </a:r>
          </a:p>
        </p:txBody>
      </p:sp>
      <p:sp>
        <p:nvSpPr>
          <p:cNvPr id="16396" name="TextBox 18">
            <a:extLst>
              <a:ext uri="{FF2B5EF4-FFF2-40B4-BE49-F238E27FC236}">
                <a16:creationId xmlns:a16="http://schemas.microsoft.com/office/drawing/2014/main" id="{A767CE9F-E551-441D-ABFA-A4DD7237D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4427538"/>
            <a:ext cx="2268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r>
              <a:rPr lang="en-US" altLang="ko-KR" sz="2800">
                <a:solidFill>
                  <a:schemeClr val="bg1"/>
                </a:solidFill>
              </a:rPr>
              <a:t>Education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8748E7F8-919D-4601-BD44-D0067C3B186E}"/>
              </a:ext>
            </a:extLst>
          </p:cNvPr>
          <p:cNvSpPr/>
          <p:nvPr/>
        </p:nvSpPr>
        <p:spPr>
          <a:xfrm>
            <a:off x="268452" y="558952"/>
            <a:ext cx="9188123" cy="3832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133EE-DB18-45FC-B9AC-A00491007155}"/>
              </a:ext>
            </a:extLst>
          </p:cNvPr>
          <p:cNvSpPr txBox="1"/>
          <p:nvPr/>
        </p:nvSpPr>
        <p:spPr>
          <a:xfrm>
            <a:off x="335987" y="558952"/>
            <a:ext cx="8769406" cy="38158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0" tIns="43090" rIns="86180" bIns="43090">
            <a:spAutoFit/>
          </a:bodyPr>
          <a:lstStyle/>
          <a:p>
            <a:pPr defTabSz="861765">
              <a:defRPr/>
            </a:pPr>
            <a:r>
              <a:rPr lang="ko-KR" altLang="en-US" sz="1914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조직 및 주요사업 소개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3E17F5-4F78-424F-868E-20769C84DA86}"/>
              </a:ext>
            </a:extLst>
          </p:cNvPr>
          <p:cNvSpPr txBox="1"/>
          <p:nvPr/>
        </p:nvSpPr>
        <p:spPr>
          <a:xfrm>
            <a:off x="619633" y="1134687"/>
            <a:ext cx="4570568" cy="496236"/>
          </a:xfrm>
          <a:prstGeom prst="rect">
            <a:avLst/>
          </a:prstGeom>
          <a:noFill/>
        </p:spPr>
        <p:txBody>
          <a:bodyPr wrap="none" lIns="86180" tIns="43090" rIns="86180" bIns="43090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59" spc="-141" dirty="0">
                <a:solidFill>
                  <a:srgbClr val="4F81BD">
                    <a:lumMod val="50000"/>
                  </a:srgbClr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프랜차이즈 관련 전문 사업영역 구축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907D1541-58F0-41CA-B11E-B8211FC3CD59}"/>
              </a:ext>
            </a:extLst>
          </p:cNvPr>
          <p:cNvSpPr/>
          <p:nvPr/>
        </p:nvSpPr>
        <p:spPr>
          <a:xfrm>
            <a:off x="557163" y="1298459"/>
            <a:ext cx="8696807" cy="13794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/>
          <a:p>
            <a:pPr defTabSz="861765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21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프랜차이즈 특화 전문인력의 부재로 업계 최초 헤드헌팅사업 진행</a:t>
            </a:r>
            <a:endParaRPr kumimoji="0" lang="en-US" altLang="ko-KR" sz="2021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defTabSz="861765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21" dirty="0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수년의 노하우로 운영중인 프랜차이즈 전문 언론사 자회사</a:t>
            </a:r>
            <a:endParaRPr kumimoji="0" lang="en-US" altLang="ko-KR" sz="1276" dirty="0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21510" name="Picture 2" descr="http://www.maxjob.kr/images/home.gif">
            <a:extLst>
              <a:ext uri="{FF2B5EF4-FFF2-40B4-BE49-F238E27FC236}">
                <a16:creationId xmlns:a16="http://schemas.microsoft.com/office/drawing/2014/main" id="{5A92961A-1FCF-44AC-AC53-00F461B6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6" y="2654222"/>
            <a:ext cx="2032800" cy="8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그룹 16">
            <a:extLst>
              <a:ext uri="{FF2B5EF4-FFF2-40B4-BE49-F238E27FC236}">
                <a16:creationId xmlns:a16="http://schemas.microsoft.com/office/drawing/2014/main" id="{3F376B28-AECA-45ED-B6AB-8B485C25E747}"/>
              </a:ext>
            </a:extLst>
          </p:cNvPr>
          <p:cNvGrpSpPr>
            <a:grpSpLocks/>
          </p:cNvGrpSpPr>
          <p:nvPr/>
        </p:nvGrpSpPr>
        <p:grpSpPr bwMode="auto">
          <a:xfrm>
            <a:off x="6466467" y="2801110"/>
            <a:ext cx="2454893" cy="1951758"/>
            <a:chOff x="5644614" y="3833651"/>
            <a:chExt cx="3160735" cy="2770225"/>
          </a:xfrm>
        </p:grpSpPr>
        <p:pic>
          <p:nvPicPr>
            <p:cNvPr id="21520" name="Picture 3">
              <a:extLst>
                <a:ext uri="{FF2B5EF4-FFF2-40B4-BE49-F238E27FC236}">
                  <a16:creationId xmlns:a16="http://schemas.microsoft.com/office/drawing/2014/main" id="{45AE615B-5EB0-4B6C-B11D-1125CCE25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4614" y="3833651"/>
              <a:ext cx="3160735" cy="63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4">
              <a:extLst>
                <a:ext uri="{FF2B5EF4-FFF2-40B4-BE49-F238E27FC236}">
                  <a16:creationId xmlns:a16="http://schemas.microsoft.com/office/drawing/2014/main" id="{BE88B4F7-AD32-46F4-8B26-CEE1CA3BF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096" y="4725144"/>
              <a:ext cx="1443352" cy="187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2" name="Picture 6">
            <a:extLst>
              <a:ext uri="{FF2B5EF4-FFF2-40B4-BE49-F238E27FC236}">
                <a16:creationId xmlns:a16="http://schemas.microsoft.com/office/drawing/2014/main" id="{6525F3BA-295C-4A11-A565-F337B9DA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6" y="3591269"/>
            <a:ext cx="2181377" cy="11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2">
            <a:extLst>
              <a:ext uri="{FF2B5EF4-FFF2-40B4-BE49-F238E27FC236}">
                <a16:creationId xmlns:a16="http://schemas.microsoft.com/office/drawing/2014/main" id="{5358CAB2-5B40-453B-908F-5602041E2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294" y="5060153"/>
            <a:ext cx="2857598" cy="29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/>
            <a:r>
              <a:rPr kumimoji="0" lang="en-US" altLang="ko-KR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kumimoji="0" lang="ko-KR" altLang="en-US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인터넷 신문 </a:t>
            </a:r>
            <a:r>
              <a:rPr kumimoji="0" lang="en-US" altLang="ko-KR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www.fcmedia.co.kr</a:t>
            </a:r>
            <a:endParaRPr kumimoji="0" lang="ko-KR" altLang="en-US" sz="1383">
              <a:solidFill>
                <a:srgbClr val="4F81B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514" name="TextBox 12">
            <a:extLst>
              <a:ext uri="{FF2B5EF4-FFF2-40B4-BE49-F238E27FC236}">
                <a16:creationId xmlns:a16="http://schemas.microsoft.com/office/drawing/2014/main" id="{280B926D-4AAA-4420-A632-50878A74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909" y="5335358"/>
            <a:ext cx="1749796" cy="29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/>
            <a:r>
              <a:rPr kumimoji="0" lang="ko-KR" altLang="en-US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→ </a:t>
            </a:r>
            <a:r>
              <a:rPr kumimoji="0" lang="en-US" altLang="ko-KR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Daum </a:t>
            </a:r>
            <a:r>
              <a:rPr kumimoji="0" lang="ko-KR" altLang="en-US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기사 송출</a:t>
            </a:r>
          </a:p>
        </p:txBody>
      </p:sp>
      <p:sp>
        <p:nvSpPr>
          <p:cNvPr id="21515" name="TextBox 12">
            <a:extLst>
              <a:ext uri="{FF2B5EF4-FFF2-40B4-BE49-F238E27FC236}">
                <a16:creationId xmlns:a16="http://schemas.microsoft.com/office/drawing/2014/main" id="{32BE9BDC-5188-4AC3-AF01-CC7EFC82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70" y="5048335"/>
            <a:ext cx="2902354" cy="5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/>
            <a:r>
              <a:rPr kumimoji="0" lang="en-US" altLang="ko-KR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kumimoji="0" lang="ko-KR" altLang="en-US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직업소개사업</a:t>
            </a:r>
            <a:endParaRPr kumimoji="0" lang="en-US" altLang="ko-KR" sz="1383">
              <a:solidFill>
                <a:srgbClr val="4F81B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/>
            <a:r>
              <a:rPr kumimoji="0" lang="en-US" altLang="ko-KR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kumimoji="0" lang="en-US" altLang="ko-KR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2011-3000159-14-5-00011</a:t>
            </a:r>
            <a:r>
              <a:rPr kumimoji="0" lang="ko-KR" altLang="en-US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</a:t>
            </a:r>
            <a:r>
              <a:rPr kumimoji="0" lang="en-US" altLang="ko-KR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ko-KR" altLang="en-US" sz="1383">
              <a:solidFill>
                <a:srgbClr val="4F81B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516" name="그림 1">
            <a:extLst>
              <a:ext uri="{FF2B5EF4-FFF2-40B4-BE49-F238E27FC236}">
                <a16:creationId xmlns:a16="http://schemas.microsoft.com/office/drawing/2014/main" id="{66790261-5B9F-4A73-B33B-CFF93DA36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90" y="3285673"/>
            <a:ext cx="1151470" cy="14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6" descr="주)맥스바이저 2021년 기업정보 | 사원수 4명, 근무환경, 복리후생 등 기업정보 제공 - 사람인">
            <a:extLst>
              <a:ext uri="{FF2B5EF4-FFF2-40B4-BE49-F238E27FC236}">
                <a16:creationId xmlns:a16="http://schemas.microsoft.com/office/drawing/2014/main" id="{F52530CE-586F-4D9F-BF3B-9E286B08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01" y="2745394"/>
            <a:ext cx="2816205" cy="5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8" descr="맥스바이저, 본사를 위한 수퍼바이저 솔루션 - 창업&amp;프랜차이즈">
            <a:extLst>
              <a:ext uri="{FF2B5EF4-FFF2-40B4-BE49-F238E27FC236}">
                <a16:creationId xmlns:a16="http://schemas.microsoft.com/office/drawing/2014/main" id="{5B980137-595E-4DE5-B1F0-FF31E316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90" y="3503474"/>
            <a:ext cx="2178000" cy="136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TextBox 12">
            <a:extLst>
              <a:ext uri="{FF2B5EF4-FFF2-40B4-BE49-F238E27FC236}">
                <a16:creationId xmlns:a16="http://schemas.microsoft.com/office/drawing/2014/main" id="{5AEA6A72-9C13-491D-A1EB-95F9558F1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191" y="5060152"/>
            <a:ext cx="2915178" cy="7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/>
            <a:r>
              <a:rPr kumimoji="0" lang="en-US" altLang="ko-KR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*ERP </a:t>
            </a:r>
            <a:r>
              <a:rPr kumimoji="0" lang="ko-KR" altLang="en-US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</a:t>
            </a:r>
            <a:endParaRPr kumimoji="0" lang="en-US" altLang="ko-KR" sz="1383">
              <a:solidFill>
                <a:srgbClr val="4F81B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/>
            <a:r>
              <a:rPr kumimoji="0" lang="ko-KR" altLang="en-US" sz="1383">
                <a:solidFill>
                  <a:srgbClr val="4F81B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→ 본사를 위한 수퍼바이저 솔루션</a:t>
            </a:r>
            <a:endParaRPr kumimoji="0" lang="en-US" altLang="ko-KR" sz="1383">
              <a:solidFill>
                <a:srgbClr val="4F81B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/>
            <a:endParaRPr kumimoji="0" lang="ko-KR" altLang="en-US" sz="1383">
              <a:solidFill>
                <a:srgbClr val="4F81B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02EC6714-CE65-4B8D-9C44-F8CBD61B661C}"/>
              </a:ext>
            </a:extLst>
          </p:cNvPr>
          <p:cNvSpPr/>
          <p:nvPr/>
        </p:nvSpPr>
        <p:spPr>
          <a:xfrm>
            <a:off x="268288" y="558800"/>
            <a:ext cx="9188450" cy="384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defTabSz="861036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8BB7B-829C-4B6C-B05A-7A613716E29E}"/>
              </a:ext>
            </a:extLst>
          </p:cNvPr>
          <p:cNvSpPr txBox="1"/>
          <p:nvPr/>
        </p:nvSpPr>
        <p:spPr>
          <a:xfrm>
            <a:off x="336550" y="558800"/>
            <a:ext cx="8769350" cy="381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0" tIns="43090" rIns="86180" bIns="43090">
            <a:spAutoFit/>
          </a:bodyPr>
          <a:lstStyle/>
          <a:p>
            <a:pPr defTabSz="861765">
              <a:defRPr/>
            </a:pPr>
            <a:r>
              <a:rPr lang="ko-KR" altLang="en-US" sz="1914" b="1" dirty="0" err="1">
                <a:solidFill>
                  <a:prstClr val="white"/>
                </a:solidFill>
                <a:latin typeface="나눔스퀘어 ExtraBold" pitchFamily="50" charset="-127"/>
                <a:ea typeface="나눔스퀘어 ExtraBold" pitchFamily="50" charset="-127"/>
              </a:rPr>
              <a:t>맥세스</a:t>
            </a:r>
            <a:r>
              <a:rPr lang="ko-KR" altLang="en-US" sz="1914" b="1" dirty="0">
                <a:solidFill>
                  <a:prstClr val="white"/>
                </a:solidFill>
                <a:latin typeface="나눔스퀘어 ExtraBold" pitchFamily="50" charset="-127"/>
                <a:ea typeface="나눔스퀘어 ExtraBold" pitchFamily="50" charset="-127"/>
              </a:rPr>
              <a:t> 교육과정의 지적재산권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307539-3D16-4233-A7FE-5DE0C580DD52}"/>
              </a:ext>
            </a:extLst>
          </p:cNvPr>
          <p:cNvSpPr txBox="1"/>
          <p:nvPr/>
        </p:nvSpPr>
        <p:spPr>
          <a:xfrm>
            <a:off x="619125" y="1135063"/>
            <a:ext cx="5145088" cy="414337"/>
          </a:xfrm>
          <a:prstGeom prst="rect">
            <a:avLst/>
          </a:prstGeom>
          <a:noFill/>
        </p:spPr>
        <p:txBody>
          <a:bodyPr wrap="none" lIns="86180" tIns="43090" rIns="86180" bIns="43090">
            <a:spAutoFit/>
          </a:bodyPr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127" b="1" spc="-141" dirty="0">
                <a:solidFill>
                  <a:srgbClr val="4F81BD">
                    <a:lumMod val="50000"/>
                  </a:srgb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itchFamily="34" charset="0"/>
              </a:rPr>
              <a:t>실무형 프랜차이즈 전문가 과정 저작권 등록</a:t>
            </a:r>
          </a:p>
        </p:txBody>
      </p:sp>
      <p:pic>
        <p:nvPicPr>
          <p:cNvPr id="37893" name="그림 2">
            <a:extLst>
              <a:ext uri="{FF2B5EF4-FFF2-40B4-BE49-F238E27FC236}">
                <a16:creationId xmlns:a16="http://schemas.microsoft.com/office/drawing/2014/main" id="{D64ABE8A-03EA-4144-A2C7-2C85A3C7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5476" r="6764" b="6609"/>
          <a:stretch>
            <a:fillRect/>
          </a:stretch>
        </p:blipFill>
        <p:spPr bwMode="auto">
          <a:xfrm>
            <a:off x="619125" y="1581150"/>
            <a:ext cx="307498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3">
            <a:extLst>
              <a:ext uri="{FF2B5EF4-FFF2-40B4-BE49-F238E27FC236}">
                <a16:creationId xmlns:a16="http://schemas.microsoft.com/office/drawing/2014/main" id="{A2871255-CF67-4205-94E5-38071CF32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000250"/>
            <a:ext cx="40894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132013" indent="150813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589213" indent="150813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046413" indent="150813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503613" indent="150813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marL="182337" indent="-182337" defTabSz="972464">
              <a:buFont typeface="Arial" panose="020B0604020202020204" pitchFamily="34" charset="0"/>
              <a:buChar char="•"/>
              <a:defRPr/>
            </a:pPr>
            <a:r>
              <a:rPr lang="en-US" altLang="ko-KR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2004</a:t>
            </a:r>
            <a:r>
              <a:rPr lang="ko-KR" altLang="en-US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9</a:t>
            </a:r>
            <a:r>
              <a:rPr lang="ko-KR" altLang="en-US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월 맥세스 실무형 프랜차이즈 전문가 과정 초대기수로 시작</a:t>
            </a:r>
            <a:endParaRPr lang="en-US" altLang="ko-KR" sz="1702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anose="020B0604020202020204" pitchFamily="34" charset="0"/>
            </a:endParaRPr>
          </a:p>
          <a:p>
            <a:pPr marL="182337" indent="-182337" defTabSz="972464">
              <a:buFont typeface="Arial" panose="020B0604020202020204" pitchFamily="34" charset="0"/>
              <a:buChar char="•"/>
              <a:defRPr/>
            </a:pPr>
            <a:endParaRPr lang="en-US" altLang="ko-KR" sz="1702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anose="020B0604020202020204" pitchFamily="34" charset="0"/>
            </a:endParaRPr>
          </a:p>
          <a:p>
            <a:pPr marL="182337" indent="-182337" defTabSz="972464">
              <a:buFont typeface="Arial" panose="020B0604020202020204" pitchFamily="34" charset="0"/>
              <a:buChar char="•"/>
              <a:defRPr/>
            </a:pPr>
            <a:r>
              <a:rPr lang="ko-KR" altLang="en-US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타 교육기관 및 타 업체의 교육내용 무단 사용에 따라 </a:t>
            </a:r>
            <a:r>
              <a:rPr lang="en-US" altLang="ko-KR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2010</a:t>
            </a:r>
            <a:r>
              <a:rPr lang="ko-KR" altLang="en-US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12</a:t>
            </a:r>
            <a:r>
              <a:rPr lang="ko-KR" altLang="en-US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월 저작권 등록 신청</a:t>
            </a:r>
            <a:endParaRPr lang="en-US" altLang="ko-KR" sz="1702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anose="020B0604020202020204" pitchFamily="34" charset="0"/>
            </a:endParaRPr>
          </a:p>
          <a:p>
            <a:pPr marL="182337" indent="-182337" defTabSz="972464">
              <a:buFont typeface="Arial" panose="020B0604020202020204" pitchFamily="34" charset="0"/>
              <a:buChar char="•"/>
              <a:defRPr/>
            </a:pPr>
            <a:endParaRPr lang="en-US" altLang="ko-KR" sz="1702">
              <a:solidFill>
                <a:prstClr val="black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anose="020B0604020202020204" pitchFamily="34" charset="0"/>
            </a:endParaRPr>
          </a:p>
          <a:p>
            <a:pPr marL="182337" indent="-182337" defTabSz="972464">
              <a:buFont typeface="Arial" panose="020B0604020202020204" pitchFamily="34" charset="0"/>
              <a:buChar char="•"/>
              <a:defRPr/>
            </a:pPr>
            <a:r>
              <a:rPr lang="en-US" altLang="ko-KR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2011</a:t>
            </a:r>
            <a:r>
              <a:rPr lang="ko-KR" altLang="en-US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10</a:t>
            </a:r>
            <a:r>
              <a:rPr lang="ko-KR" altLang="en-US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월 </a:t>
            </a:r>
            <a:r>
              <a:rPr lang="en-US" altLang="ko-KR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19</a:t>
            </a:r>
            <a:r>
              <a:rPr lang="ko-KR" altLang="en-US" sz="1702">
                <a:solidFill>
                  <a:prstClr val="black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일 저작권 등록 완료 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0649FCA-8E8F-40D0-9F82-419342A9E04A}"/>
              </a:ext>
            </a:extLst>
          </p:cNvPr>
          <p:cNvSpPr/>
          <p:nvPr/>
        </p:nvSpPr>
        <p:spPr>
          <a:xfrm>
            <a:off x="5168900" y="4465638"/>
            <a:ext cx="3752850" cy="1147762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r>
              <a:rPr lang="ko-KR" altLang="en-US" sz="1702" b="1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국내 유일한 프랜차이즈 교육 지적재산권</a:t>
            </a:r>
            <a:endParaRPr lang="en-US" altLang="ko-KR" sz="1702" b="1" dirty="0">
              <a:solidFill>
                <a:prstClr val="whit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itchFamily="34" charset="0"/>
            </a:endParaRPr>
          </a:p>
          <a:p>
            <a:pPr algn="ctr" defTabSz="972464">
              <a:defRPr/>
            </a:pPr>
            <a:r>
              <a:rPr lang="en-US" altLang="ko-KR" sz="1702" b="1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“</a:t>
            </a:r>
            <a:r>
              <a:rPr lang="ko-KR" altLang="en-US" sz="1702" b="1" dirty="0" err="1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맥세스</a:t>
            </a:r>
            <a:r>
              <a:rPr lang="ko-KR" altLang="en-US" sz="1702" b="1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itchFamily="34" charset="0"/>
              </a:rPr>
              <a:t> 실무형 프랜차이즈 전문가 과정“</a:t>
            </a:r>
            <a:endParaRPr lang="en-US" altLang="ko-KR" sz="1702" b="1" dirty="0">
              <a:solidFill>
                <a:prstClr val="whit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itchFamily="34" charset="0"/>
            </a:endParaRPr>
          </a:p>
          <a:p>
            <a:pPr algn="ctr" defTabSz="972464">
              <a:defRPr/>
            </a:pPr>
            <a:endParaRPr lang="en-US" altLang="ko-KR" sz="1702" b="1" dirty="0">
              <a:solidFill>
                <a:prstClr val="whit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  <a:cs typeface="Arial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130A3B8-70B2-496B-8E17-1FF5BC9DD246}"/>
              </a:ext>
            </a:extLst>
          </p:cNvPr>
          <p:cNvSpPr/>
          <p:nvPr/>
        </p:nvSpPr>
        <p:spPr>
          <a:xfrm>
            <a:off x="1722438" y="3316288"/>
            <a:ext cx="536575" cy="153987"/>
          </a:xfrm>
          <a:prstGeom prst="rect">
            <a:avLst/>
          </a:prstGeom>
          <a:solidFill>
            <a:srgbClr val="FC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endParaRPr lang="ko-KR" altLang="en-US" sz="1276" b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9D32301-7D5E-4E3B-A20B-D2CBF6BFD479}"/>
              </a:ext>
            </a:extLst>
          </p:cNvPr>
          <p:cNvSpPr/>
          <p:nvPr/>
        </p:nvSpPr>
        <p:spPr>
          <a:xfrm>
            <a:off x="1722438" y="3187700"/>
            <a:ext cx="842962" cy="358775"/>
          </a:xfrm>
          <a:prstGeom prst="rect">
            <a:avLst/>
          </a:prstGeom>
          <a:solidFill>
            <a:srgbClr val="FC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72464">
              <a:defRPr/>
            </a:pPr>
            <a:endParaRPr lang="ko-KR" altLang="en-US" sz="1276" b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514" name="직사각형 2">
            <a:extLst>
              <a:ext uri="{FF2B5EF4-FFF2-40B4-BE49-F238E27FC236}">
                <a16:creationId xmlns:a16="http://schemas.microsoft.com/office/drawing/2014/main" id="{12586144-000A-4219-B373-58E2A29A5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5178425"/>
            <a:ext cx="25098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72464">
              <a:defRPr/>
            </a:pPr>
            <a:r>
              <a:rPr lang="ko-KR" altLang="en-US" sz="1702" b="1">
                <a:solidFill>
                  <a:srgbClr val="FFFF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→ </a:t>
            </a:r>
            <a:r>
              <a:rPr lang="en-US" altLang="ko-KR" sz="1702" b="1">
                <a:solidFill>
                  <a:srgbClr val="FFFF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‘</a:t>
            </a:r>
            <a:r>
              <a:rPr lang="ko-KR" altLang="en-US" sz="1702" b="1">
                <a:solidFill>
                  <a:srgbClr val="FFFF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벤처기업</a:t>
            </a:r>
            <a:r>
              <a:rPr lang="en-US" altLang="ko-KR" sz="1702" b="1">
                <a:solidFill>
                  <a:srgbClr val="FFFF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’</a:t>
            </a:r>
            <a:r>
              <a:rPr lang="ko-KR" altLang="en-US" sz="1702" b="1">
                <a:solidFill>
                  <a:srgbClr val="FFFF0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으로 인증 받음</a:t>
            </a:r>
          </a:p>
        </p:txBody>
      </p:sp>
      <p:pic>
        <p:nvPicPr>
          <p:cNvPr id="37899" name="그림 5">
            <a:extLst>
              <a:ext uri="{FF2B5EF4-FFF2-40B4-BE49-F238E27FC236}">
                <a16:creationId xmlns:a16="http://schemas.microsoft.com/office/drawing/2014/main" id="{827503E5-DEC3-463B-83DF-03C2D905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309813"/>
            <a:ext cx="2593975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대구 역전할머니맥주 창업 및 창업 비용(양도양수)">
            <a:extLst>
              <a:ext uri="{FF2B5EF4-FFF2-40B4-BE49-F238E27FC236}">
                <a16:creationId xmlns:a16="http://schemas.microsoft.com/office/drawing/2014/main" id="{C215713F-4CF5-4088-9238-C5CD54269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5828"/>
          <a:stretch>
            <a:fillRect/>
          </a:stretch>
        </p:blipFill>
        <p:spPr bwMode="auto">
          <a:xfrm>
            <a:off x="6594783" y="3530487"/>
            <a:ext cx="1213940" cy="47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3">
            <a:extLst>
              <a:ext uri="{FF2B5EF4-FFF2-40B4-BE49-F238E27FC236}">
                <a16:creationId xmlns:a16="http://schemas.microsoft.com/office/drawing/2014/main" id="{65B9EF4D-ADE8-43CB-8756-ED8F5DC1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508" y="5414711"/>
            <a:ext cx="5274475" cy="77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농협 목우촌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또래오래 브랜드진단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(15. 11~15. 12)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신포우리만두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재구축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(15. 05~15. 09)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놀부보쌈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재구축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(15. 02~15. 08)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놀부부대찌개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재구축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(15. 02~15. 06)</a:t>
            </a:r>
          </a:p>
        </p:txBody>
      </p:sp>
      <p:sp>
        <p:nvSpPr>
          <p:cNvPr id="23556" name="TextBox 27">
            <a:extLst>
              <a:ext uri="{FF2B5EF4-FFF2-40B4-BE49-F238E27FC236}">
                <a16:creationId xmlns:a16="http://schemas.microsoft.com/office/drawing/2014/main" id="{FA4713DE-D869-4F1B-928E-78E671A54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702" y="2649157"/>
            <a:ext cx="5274475" cy="130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멘야마쯔리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상권분석을 통한 매출예측 모델 컨설팅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(19.07~19.12)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푸라닭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상권분석을 통한 매출예측 모델 컨설팅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(19.07~19.12)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피자마루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상권분석을 통한 매출예측 모델 컨설팅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(19.05~19.10)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빵장수단팥빵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상권분석을 통한 매출예측 모델 컨설팅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(19.05~19.10)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국수나무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상권분석을 통한 매출예측 모델 컨설팅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(19.05~19.10)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걸작떡볶이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상권분석을 통한 매출예측 모델 컨설팅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(19.05~19.10)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조선화로집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상권분석을 통한 매출예측모델 컨설팅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(19.05~19.10)</a:t>
            </a:r>
          </a:p>
        </p:txBody>
      </p:sp>
      <p:sp>
        <p:nvSpPr>
          <p:cNvPr id="23557" name="TextBox 31">
            <a:extLst>
              <a:ext uri="{FF2B5EF4-FFF2-40B4-BE49-F238E27FC236}">
                <a16:creationId xmlns:a16="http://schemas.microsoft.com/office/drawing/2014/main" id="{BA785447-FC4F-491F-8DD3-19484BCAF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392" y="4835600"/>
            <a:ext cx="5330191" cy="59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교대이층집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신규 삼겹살전문점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(16. 10~17. 02)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인건푸드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청국장과 보리밥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재구축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(16. 06~10)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푸드죤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신규브랜드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(16. 01~10)</a:t>
            </a:r>
          </a:p>
        </p:txBody>
      </p:sp>
      <p:sp>
        <p:nvSpPr>
          <p:cNvPr id="23558" name="TextBox 63">
            <a:extLst>
              <a:ext uri="{FF2B5EF4-FFF2-40B4-BE49-F238E27FC236}">
                <a16:creationId xmlns:a16="http://schemas.microsoft.com/office/drawing/2014/main" id="{6C6135EA-F201-4E4B-921A-C1E1DDAE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72" y="3959334"/>
            <a:ext cx="5480457" cy="83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역전할머니맥주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맥주전문점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재구축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(18. 11~19. 01)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빵장수단팥빵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단팥빵정문점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재구축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(18. 05 ~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현재까지 자문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신포가빈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신규고기전문점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(17. 12 ~ 18. 40)</a:t>
            </a:r>
          </a:p>
          <a:p>
            <a:pPr eaLnBrk="1" latinLnBrk="1" hangingPunct="1">
              <a:lnSpc>
                <a:spcPct val="120000"/>
              </a:lnSpc>
            </a:pPr>
            <a:endParaRPr kumimoji="0" lang="en-US" altLang="ko-KR" sz="319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존쿡델리미트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신규브랜드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(17. 03~09)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79051958-0619-41EC-865F-B083576E32C5}"/>
              </a:ext>
            </a:extLst>
          </p:cNvPr>
          <p:cNvSpPr/>
          <p:nvPr/>
        </p:nvSpPr>
        <p:spPr>
          <a:xfrm>
            <a:off x="268452" y="558952"/>
            <a:ext cx="9188123" cy="3832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C52A8-0545-4DBE-9DCD-B8FB9A691BB0}"/>
              </a:ext>
            </a:extLst>
          </p:cNvPr>
          <p:cNvSpPr txBox="1"/>
          <p:nvPr/>
        </p:nvSpPr>
        <p:spPr>
          <a:xfrm>
            <a:off x="335987" y="558952"/>
            <a:ext cx="8769406" cy="38158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0" tIns="43090" rIns="86180" bIns="43090">
            <a:spAutoFit/>
          </a:bodyPr>
          <a:lstStyle/>
          <a:p>
            <a:pPr defTabSz="861765">
              <a:defRPr/>
            </a:pPr>
            <a:r>
              <a:rPr lang="ko-KR" altLang="en-US" sz="1914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주요 컨설팅 실적</a:t>
            </a:r>
          </a:p>
        </p:txBody>
      </p:sp>
      <p:sp>
        <p:nvSpPr>
          <p:cNvPr id="23561" name="TextBox 50">
            <a:extLst>
              <a:ext uri="{FF2B5EF4-FFF2-40B4-BE49-F238E27FC236}">
                <a16:creationId xmlns:a16="http://schemas.microsoft.com/office/drawing/2014/main" id="{187BC403-4E1A-4FFE-A34A-5BA7B5167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33" y="1208976"/>
            <a:ext cx="8485760" cy="6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kumimoji="0" lang="en-US" altLang="ko-KR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“</a:t>
            </a:r>
            <a:r>
              <a:rPr kumimoji="0" lang="ko-KR" altLang="en-US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외식업  프랜차이즈시스템구축  사례</a:t>
            </a:r>
            <a:r>
              <a:rPr kumimoji="0" lang="en-US" altLang="ko-KR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”</a:t>
            </a:r>
            <a:endParaRPr kumimoji="0" lang="ko-KR" altLang="en-US" sz="3403">
              <a:solidFill>
                <a:srgbClr val="17375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0257269C-A368-4BDF-B58D-08B274F81428}"/>
              </a:ext>
            </a:extLst>
          </p:cNvPr>
          <p:cNvCxnSpPr>
            <a:cxnSpLocks/>
          </p:cNvCxnSpPr>
          <p:nvPr/>
        </p:nvCxnSpPr>
        <p:spPr bwMode="auto">
          <a:xfrm flipH="1">
            <a:off x="1840326" y="1845492"/>
            <a:ext cx="3377" cy="4109498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타원 22">
            <a:extLst>
              <a:ext uri="{FF2B5EF4-FFF2-40B4-BE49-F238E27FC236}">
                <a16:creationId xmlns:a16="http://schemas.microsoft.com/office/drawing/2014/main" id="{287CF946-68B5-4D7D-9BBB-F7530D182320}"/>
              </a:ext>
            </a:extLst>
          </p:cNvPr>
          <p:cNvSpPr/>
          <p:nvPr/>
        </p:nvSpPr>
        <p:spPr bwMode="auto">
          <a:xfrm>
            <a:off x="978518" y="5300885"/>
            <a:ext cx="709116" cy="478741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2015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52D821F1-6B60-4C84-9E60-F11D73CCE06F}"/>
              </a:ext>
            </a:extLst>
          </p:cNvPr>
          <p:cNvSpPr/>
          <p:nvPr/>
        </p:nvSpPr>
        <p:spPr bwMode="auto">
          <a:xfrm>
            <a:off x="1787986" y="5526143"/>
            <a:ext cx="106367" cy="8104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828EA9F4-E799-463A-9259-023D14D7032E}"/>
              </a:ext>
            </a:extLst>
          </p:cNvPr>
          <p:cNvSpPr/>
          <p:nvPr/>
        </p:nvSpPr>
        <p:spPr bwMode="auto">
          <a:xfrm>
            <a:off x="986056" y="2518594"/>
            <a:ext cx="709116" cy="478741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2019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8624960B-0DB4-4C2E-BA35-F528E9D552DB}"/>
              </a:ext>
            </a:extLst>
          </p:cNvPr>
          <p:cNvSpPr/>
          <p:nvPr/>
        </p:nvSpPr>
        <p:spPr bwMode="auto">
          <a:xfrm>
            <a:off x="1787986" y="2740329"/>
            <a:ext cx="106367" cy="82731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8EF0A362-4739-44B7-BBDE-CD748DC2FA44}"/>
              </a:ext>
            </a:extLst>
          </p:cNvPr>
          <p:cNvSpPr/>
          <p:nvPr/>
        </p:nvSpPr>
        <p:spPr bwMode="auto">
          <a:xfrm>
            <a:off x="983046" y="4750916"/>
            <a:ext cx="709116" cy="478741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2016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ACF17E7C-15E8-4614-BC1E-81E2A25940A4}"/>
              </a:ext>
            </a:extLst>
          </p:cNvPr>
          <p:cNvSpPr/>
          <p:nvPr/>
        </p:nvSpPr>
        <p:spPr bwMode="auto">
          <a:xfrm>
            <a:off x="1791363" y="4955473"/>
            <a:ext cx="106367" cy="8104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23569" name="Picture 2" descr="http://www.nolboo.co.kr/pages/images/main/brand_tit01.jpg">
            <a:extLst>
              <a:ext uri="{FF2B5EF4-FFF2-40B4-BE49-F238E27FC236}">
                <a16:creationId xmlns:a16="http://schemas.microsoft.com/office/drawing/2014/main" id="{34F7C9F4-7FD5-4C53-8D22-F97D1EC9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85" y="5208730"/>
            <a:ext cx="1321995" cy="43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">
            <a:extLst>
              <a:ext uri="{FF2B5EF4-FFF2-40B4-BE49-F238E27FC236}">
                <a16:creationId xmlns:a16="http://schemas.microsoft.com/office/drawing/2014/main" id="{78E4FD3E-7D29-499D-BB1D-50D7C1B8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49" y="5497442"/>
            <a:ext cx="487939" cy="3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2" descr="http://www.toreore.com/resource/images/top/logo.gif">
            <a:hlinkClick r:id="rId5"/>
            <a:extLst>
              <a:ext uri="{FF2B5EF4-FFF2-40B4-BE49-F238E27FC236}">
                <a16:creationId xmlns:a16="http://schemas.microsoft.com/office/drawing/2014/main" id="{9A2E31FC-1F10-46AF-8B4E-BBE112EEA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46" y="5095609"/>
            <a:ext cx="1083935" cy="51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_x175638704" descr="EMB00000ca035f8">
            <a:extLst>
              <a:ext uri="{FF2B5EF4-FFF2-40B4-BE49-F238E27FC236}">
                <a16:creationId xmlns:a16="http://schemas.microsoft.com/office/drawing/2014/main" id="{F08EF002-AAE0-46A5-9C86-27451073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24" y="4185576"/>
            <a:ext cx="1858899" cy="3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4" descr="청국장과 보리밥">
            <a:hlinkClick r:id="rId8"/>
            <a:extLst>
              <a:ext uri="{FF2B5EF4-FFF2-40B4-BE49-F238E27FC236}">
                <a16:creationId xmlns:a16="http://schemas.microsoft.com/office/drawing/2014/main" id="{0BBEFE80-6FB2-44B7-8B41-4072B87D3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71" y="4398310"/>
            <a:ext cx="1100819" cy="2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타원 58">
            <a:extLst>
              <a:ext uri="{FF2B5EF4-FFF2-40B4-BE49-F238E27FC236}">
                <a16:creationId xmlns:a16="http://schemas.microsoft.com/office/drawing/2014/main" id="{3F548199-5161-4EA8-9906-57EBE8E3C701}"/>
              </a:ext>
            </a:extLst>
          </p:cNvPr>
          <p:cNvSpPr/>
          <p:nvPr/>
        </p:nvSpPr>
        <p:spPr bwMode="auto">
          <a:xfrm>
            <a:off x="983046" y="4410487"/>
            <a:ext cx="709116" cy="478741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2017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E6FC9711-4261-4102-84D9-B1E77A997400}"/>
              </a:ext>
            </a:extLst>
          </p:cNvPr>
          <p:cNvSpPr/>
          <p:nvPr/>
        </p:nvSpPr>
        <p:spPr bwMode="auto">
          <a:xfrm>
            <a:off x="1791363" y="4614422"/>
            <a:ext cx="106367" cy="82731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B3166583-A710-4944-97C3-089EE107AF38}"/>
              </a:ext>
            </a:extLst>
          </p:cNvPr>
          <p:cNvSpPr/>
          <p:nvPr/>
        </p:nvSpPr>
        <p:spPr bwMode="auto">
          <a:xfrm>
            <a:off x="982000" y="3845798"/>
            <a:ext cx="709116" cy="478741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2018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631E70EC-3E58-4E78-87A0-22365CA88805}"/>
              </a:ext>
            </a:extLst>
          </p:cNvPr>
          <p:cNvSpPr/>
          <p:nvPr/>
        </p:nvSpPr>
        <p:spPr bwMode="auto">
          <a:xfrm>
            <a:off x="1791363" y="4050506"/>
            <a:ext cx="106367" cy="8104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23578" name="Picture 4">
            <a:extLst>
              <a:ext uri="{FF2B5EF4-FFF2-40B4-BE49-F238E27FC236}">
                <a16:creationId xmlns:a16="http://schemas.microsoft.com/office/drawing/2014/main" id="{1D12FAF3-FD2A-4103-953B-B2EB4421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11" y="3928943"/>
            <a:ext cx="1175107" cy="29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그림 2">
            <a:extLst>
              <a:ext uri="{FF2B5EF4-FFF2-40B4-BE49-F238E27FC236}">
                <a16:creationId xmlns:a16="http://schemas.microsoft.com/office/drawing/2014/main" id="{E0F4D059-457A-4122-935F-18708702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8495" r="40192" b="79630"/>
          <a:stretch>
            <a:fillRect/>
          </a:stretch>
        </p:blipFill>
        <p:spPr bwMode="auto">
          <a:xfrm>
            <a:off x="8014704" y="3312688"/>
            <a:ext cx="1153158" cy="39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0" name="Picture 5" descr="C:\Users\맥세스 교육-1\Desktop\bi_illust.png">
            <a:extLst>
              <a:ext uri="{FF2B5EF4-FFF2-40B4-BE49-F238E27FC236}">
                <a16:creationId xmlns:a16="http://schemas.microsoft.com/office/drawing/2014/main" id="{267164FA-812F-4728-BDAB-BC0E6155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13515" r="22110" b="42015"/>
          <a:stretch>
            <a:fillRect/>
          </a:stretch>
        </p:blipFill>
        <p:spPr bwMode="auto">
          <a:xfrm>
            <a:off x="6687643" y="2797734"/>
            <a:ext cx="1148093" cy="32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1" name="Picture 6" descr="C:\Users\맥세스 교육-1\Desktop\logo.png">
            <a:extLst>
              <a:ext uri="{FF2B5EF4-FFF2-40B4-BE49-F238E27FC236}">
                <a16:creationId xmlns:a16="http://schemas.microsoft.com/office/drawing/2014/main" id="{CCA45821-29DE-4C5C-B035-37319009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839" y="4768064"/>
            <a:ext cx="1436805" cy="29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2" name="Picture 11" descr="C:\Users\맥세스 교육-1\Desktop\ㅁㅇㅁㄹ.png">
            <a:extLst>
              <a:ext uri="{FF2B5EF4-FFF2-40B4-BE49-F238E27FC236}">
                <a16:creationId xmlns:a16="http://schemas.microsoft.com/office/drawing/2014/main" id="{850AA889-6FBC-472C-BFB0-E1D45B1AC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27" y="2730199"/>
            <a:ext cx="1070428" cy="40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그림 42">
            <a:extLst>
              <a:ext uri="{FF2B5EF4-FFF2-40B4-BE49-F238E27FC236}">
                <a16:creationId xmlns:a16="http://schemas.microsoft.com/office/drawing/2014/main" id="{BF1C1D06-736C-4926-AF5F-5E54DD1A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043" y="2149399"/>
            <a:ext cx="997828" cy="39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10" descr="C:\Users\맥세스 교육-1\Desktop\con_img02_01.jpg">
            <a:extLst>
              <a:ext uri="{FF2B5EF4-FFF2-40B4-BE49-F238E27FC236}">
                <a16:creationId xmlns:a16="http://schemas.microsoft.com/office/drawing/2014/main" id="{C01609A1-A0EA-43D7-BF27-3C4BB04D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1" t="2856" r="33344" b="66676"/>
          <a:stretch>
            <a:fillRect/>
          </a:stretch>
        </p:blipFill>
        <p:spPr bwMode="auto">
          <a:xfrm>
            <a:off x="8311857" y="1943418"/>
            <a:ext cx="560540" cy="57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1EED6E-7667-4041-BF29-AC0F6B99544B}"/>
              </a:ext>
            </a:extLst>
          </p:cNvPr>
          <p:cNvSpPr txBox="1"/>
          <p:nvPr/>
        </p:nvSpPr>
        <p:spPr>
          <a:xfrm>
            <a:off x="6493480" y="5985381"/>
            <a:ext cx="2799321" cy="2232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851" dirty="0">
                <a:solidFill>
                  <a:srgbClr val="0000FF"/>
                </a:solidFill>
                <a:latin typeface="+mn-ea"/>
                <a:ea typeface="+mn-ea"/>
                <a:cs typeface="Arial" pitchFamily="34" charset="0"/>
              </a:rPr>
              <a:t>~</a:t>
            </a:r>
            <a:r>
              <a:rPr lang="ko-KR" altLang="en-US" sz="851" dirty="0">
                <a:solidFill>
                  <a:srgbClr val="0000FF"/>
                </a:solidFill>
                <a:latin typeface="+mn-ea"/>
                <a:ea typeface="+mn-ea"/>
                <a:cs typeface="Arial" pitchFamily="34" charset="0"/>
              </a:rPr>
              <a:t>이후는 </a:t>
            </a:r>
            <a:r>
              <a:rPr lang="ko-KR" altLang="en-US" sz="851" dirty="0" err="1">
                <a:solidFill>
                  <a:srgbClr val="0000FF"/>
                </a:solidFill>
                <a:latin typeface="+mn-ea"/>
                <a:ea typeface="+mn-ea"/>
                <a:cs typeface="Arial" pitchFamily="34" charset="0"/>
              </a:rPr>
              <a:t>맥세스</a:t>
            </a:r>
            <a:r>
              <a:rPr lang="ko-KR" altLang="en-US" sz="851" dirty="0">
                <a:solidFill>
                  <a:srgbClr val="0000FF"/>
                </a:solidFill>
                <a:latin typeface="+mn-ea"/>
                <a:ea typeface="+mn-ea"/>
                <a:cs typeface="Arial" pitchFamily="34" charset="0"/>
              </a:rPr>
              <a:t> 홈페이지 참조 </a:t>
            </a:r>
            <a:r>
              <a:rPr lang="en-US" altLang="ko-KR" sz="851" dirty="0">
                <a:solidFill>
                  <a:srgbClr val="0000FF"/>
                </a:solidFill>
                <a:latin typeface="+mn-ea"/>
                <a:ea typeface="+mn-ea"/>
                <a:cs typeface="Arial" pitchFamily="34" charset="0"/>
              </a:rPr>
              <a:t>(www.maxcess.co.kr)</a:t>
            </a:r>
            <a:endParaRPr lang="ko-KR" altLang="en-US" sz="851" dirty="0">
              <a:solidFill>
                <a:srgbClr val="0000FF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30E74D3D-7E60-466C-9544-6EB0E1795514}"/>
              </a:ext>
            </a:extLst>
          </p:cNvPr>
          <p:cNvSpPr/>
          <p:nvPr/>
        </p:nvSpPr>
        <p:spPr bwMode="auto">
          <a:xfrm>
            <a:off x="986056" y="2151839"/>
            <a:ext cx="709116" cy="478741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2020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FADF8BDE-4720-48A5-80CE-9363FEEAB568}"/>
              </a:ext>
            </a:extLst>
          </p:cNvPr>
          <p:cNvSpPr/>
          <p:nvPr/>
        </p:nvSpPr>
        <p:spPr bwMode="auto">
          <a:xfrm>
            <a:off x="1787986" y="2406031"/>
            <a:ext cx="106367" cy="82731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3588" name="TextBox 31">
            <a:extLst>
              <a:ext uri="{FF2B5EF4-FFF2-40B4-BE49-F238E27FC236}">
                <a16:creationId xmlns:a16="http://schemas.microsoft.com/office/drawing/2014/main" id="{366B10E6-587B-4EC1-BBE2-DD54B81FD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26" y="2262520"/>
            <a:ext cx="5330192" cy="59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얼맥당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대박집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(20.3~20.11)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금커피별빙수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신규브랜드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(20.5~20.8)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A2768C85-8191-4B9B-8FEA-B430D29C9778}"/>
              </a:ext>
            </a:extLst>
          </p:cNvPr>
          <p:cNvSpPr/>
          <p:nvPr/>
        </p:nvSpPr>
        <p:spPr bwMode="auto">
          <a:xfrm>
            <a:off x="986372" y="1699424"/>
            <a:ext cx="709116" cy="478741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2021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DA777A24-3BFB-463E-93D8-364FBB6DAB2C}"/>
              </a:ext>
            </a:extLst>
          </p:cNvPr>
          <p:cNvSpPr/>
          <p:nvPr/>
        </p:nvSpPr>
        <p:spPr bwMode="auto">
          <a:xfrm>
            <a:off x="1798117" y="1880948"/>
            <a:ext cx="106367" cy="8273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7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3591" name="TextBox 31">
            <a:extLst>
              <a:ext uri="{FF2B5EF4-FFF2-40B4-BE49-F238E27FC236}">
                <a16:creationId xmlns:a16="http://schemas.microsoft.com/office/drawing/2014/main" id="{C774665A-A93A-4F05-958A-098A286D7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949" y="1756008"/>
            <a:ext cx="5330192" cy="72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ct val="11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선비꼬마김밥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프랜차이즈시스템재구축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(21.1~21.6)</a:t>
            </a:r>
          </a:p>
          <a:p>
            <a:pPr eaLnBrk="1" latinLnBrk="1" hangingPunct="1">
              <a:lnSpc>
                <a:spcPct val="11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윤경양식당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대박집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(20.12~21.4)</a:t>
            </a:r>
          </a:p>
          <a:p>
            <a:pPr eaLnBrk="1" latinLnBrk="1" hangingPunct="1">
              <a:lnSpc>
                <a:spcPct val="11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준식당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대박집 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시스템구축</a:t>
            </a: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(20.12~21.4)</a:t>
            </a:r>
          </a:p>
          <a:p>
            <a:pPr eaLnBrk="1" latinLnBrk="1" hangingPunct="1">
              <a:lnSpc>
                <a:spcPct val="110000"/>
              </a:lnSpc>
            </a:pPr>
            <a:r>
              <a:rPr kumimoji="0" lang="en-US" altLang="ko-KR" sz="957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직사각형 51">
            <a:extLst>
              <a:ext uri="{FF2B5EF4-FFF2-40B4-BE49-F238E27FC236}">
                <a16:creationId xmlns:a16="http://schemas.microsoft.com/office/drawing/2014/main" id="{14E5CC6E-223E-454C-89A3-6D811E11F821}"/>
              </a:ext>
            </a:extLst>
          </p:cNvPr>
          <p:cNvSpPr/>
          <p:nvPr/>
        </p:nvSpPr>
        <p:spPr>
          <a:xfrm>
            <a:off x="268452" y="558952"/>
            <a:ext cx="9188123" cy="3832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D2660-C0AC-4DEC-93D6-988F8C9153FA}"/>
              </a:ext>
            </a:extLst>
          </p:cNvPr>
          <p:cNvSpPr txBox="1"/>
          <p:nvPr/>
        </p:nvSpPr>
        <p:spPr>
          <a:xfrm>
            <a:off x="335987" y="558952"/>
            <a:ext cx="8769406" cy="38158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0" tIns="43090" rIns="86180" bIns="43090">
            <a:spAutoFit/>
          </a:bodyPr>
          <a:lstStyle/>
          <a:p>
            <a:pPr defTabSz="861765">
              <a:defRPr/>
            </a:pPr>
            <a:r>
              <a:rPr lang="ko-KR" altLang="en-US" sz="1914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주요 컨설팅 실적</a:t>
            </a:r>
          </a:p>
        </p:txBody>
      </p:sp>
      <p:sp>
        <p:nvSpPr>
          <p:cNvPr id="24580" name="TextBox 50">
            <a:extLst>
              <a:ext uri="{FF2B5EF4-FFF2-40B4-BE49-F238E27FC236}">
                <a16:creationId xmlns:a16="http://schemas.microsoft.com/office/drawing/2014/main" id="{E51885C2-4890-4A94-B500-C15876E1C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33" y="1208976"/>
            <a:ext cx="8485760" cy="6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kumimoji="0" lang="en-US" altLang="ko-KR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“</a:t>
            </a:r>
            <a:r>
              <a:rPr kumimoji="0" lang="ko-KR" altLang="en-US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서비스업  프랜차이즈시스템구축  사례</a:t>
            </a:r>
            <a:r>
              <a:rPr kumimoji="0" lang="en-US" altLang="ko-KR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”</a:t>
            </a:r>
            <a:endParaRPr kumimoji="0" lang="ko-KR" altLang="en-US" sz="3403">
              <a:solidFill>
                <a:srgbClr val="17375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B5F86AE9-AFFD-4EA5-901A-04E59F6B9B06}"/>
              </a:ext>
            </a:extLst>
          </p:cNvPr>
          <p:cNvCxnSpPr/>
          <p:nvPr/>
        </p:nvCxnSpPr>
        <p:spPr bwMode="auto">
          <a:xfrm flipH="1">
            <a:off x="1869029" y="2014329"/>
            <a:ext cx="8441" cy="365195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타원 21">
            <a:extLst>
              <a:ext uri="{FF2B5EF4-FFF2-40B4-BE49-F238E27FC236}">
                <a16:creationId xmlns:a16="http://schemas.microsoft.com/office/drawing/2014/main" id="{730F8F4C-BD25-42BC-9B93-BA0E9370847A}"/>
              </a:ext>
            </a:extLst>
          </p:cNvPr>
          <p:cNvSpPr/>
          <p:nvPr/>
        </p:nvSpPr>
        <p:spPr bwMode="auto">
          <a:xfrm>
            <a:off x="941902" y="4271898"/>
            <a:ext cx="709116" cy="49814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~2015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4583" name="TextBox 22">
            <a:extLst>
              <a:ext uri="{FF2B5EF4-FFF2-40B4-BE49-F238E27FC236}">
                <a16:creationId xmlns:a16="http://schemas.microsoft.com/office/drawing/2014/main" id="{087D03DA-15DD-479B-9DB1-6C3229D7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898" y="4388180"/>
            <a:ext cx="7420396" cy="140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ct val="150000"/>
              </a:lnSpc>
            </a:pP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[㈜SM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어뮤즈먼트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노래방 신규브랜드 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(12. 01~12. 07)</a:t>
            </a:r>
          </a:p>
          <a:p>
            <a:pPr eaLnBrk="1" latinLnBrk="1" hangingPunct="1">
              <a:lnSpc>
                <a:spcPct val="150000"/>
              </a:lnSpc>
            </a:pP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[㈜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그린포인트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신규브랜드 카쉐어링 그린카 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Lock-in 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시스템구축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(12. 02~12. 05)</a:t>
            </a:r>
          </a:p>
          <a:p>
            <a:pPr eaLnBrk="1" latinLnBrk="1" hangingPunct="1">
              <a:lnSpc>
                <a:spcPct val="150000"/>
              </a:lnSpc>
            </a:pP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통인서비스마스터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이사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FC 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(10. 01~10. 06)</a:t>
            </a:r>
          </a:p>
          <a:p>
            <a:pPr eaLnBrk="1" latinLnBrk="1" hangingPunct="1">
              <a:lnSpc>
                <a:spcPct val="150000"/>
              </a:lnSpc>
            </a:pP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현대산업개발 아이서비스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신규브랜드 재가요양 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시스템 구축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(08. 02~08. 12)</a:t>
            </a:r>
          </a:p>
          <a:p>
            <a:pPr eaLnBrk="1" latinLnBrk="1" hangingPunct="1">
              <a:lnSpc>
                <a:spcPct val="150000"/>
              </a:lnSpc>
            </a:pP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[SK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에너지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e-commerce FC </a:t>
            </a:r>
            <a:r>
              <a:rPr kumimoji="0" lang="ko-KR" altLang="en-US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진입전략</a:t>
            </a:r>
            <a:r>
              <a:rPr kumimoji="0" lang="en-US" altLang="ko-KR" sz="1170">
                <a:solidFill>
                  <a:srgbClr val="0D0D0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(06. 10~06. 12)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339DC65-F2F7-43CC-9457-BDBD72FB9C91}"/>
              </a:ext>
            </a:extLst>
          </p:cNvPr>
          <p:cNvSpPr/>
          <p:nvPr/>
        </p:nvSpPr>
        <p:spPr bwMode="auto">
          <a:xfrm>
            <a:off x="1816689" y="4482729"/>
            <a:ext cx="106368" cy="86108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8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01D0B10-FB4F-4193-8805-04386AF9DCDC}"/>
              </a:ext>
            </a:extLst>
          </p:cNvPr>
          <p:cNvSpPr/>
          <p:nvPr/>
        </p:nvSpPr>
        <p:spPr bwMode="auto">
          <a:xfrm>
            <a:off x="941902" y="3538773"/>
            <a:ext cx="709116" cy="49814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2016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4586" name="TextBox 25">
            <a:extLst>
              <a:ext uri="{FF2B5EF4-FFF2-40B4-BE49-F238E27FC236}">
                <a16:creationId xmlns:a16="http://schemas.microsoft.com/office/drawing/2014/main" id="{0FFA2563-58C1-487A-9D48-4BDAF1BC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275" y="3655426"/>
            <a:ext cx="7422085" cy="82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ts val="1981"/>
              </a:lnSpc>
            </a:pP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위드이노베이션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여기어때 호텔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 컨설팅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(16. 06~08)</a:t>
            </a:r>
          </a:p>
          <a:p>
            <a:pPr eaLnBrk="1" latinLnBrk="1" hangingPunct="1">
              <a:lnSpc>
                <a:spcPts val="1981"/>
              </a:lnSpc>
            </a:pP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위드이노베이션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여기어때 호텔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(16. 01~06)</a:t>
            </a:r>
          </a:p>
          <a:p>
            <a:pPr eaLnBrk="1" latinLnBrk="1" hangingPunct="1">
              <a:lnSpc>
                <a:spcPts val="1981"/>
              </a:lnSpc>
            </a:pP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셰어하우스 우주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FC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(15. 11~16. 02)</a:t>
            </a: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2C66903B-041A-41E7-AA7C-3025518D83B4}"/>
              </a:ext>
            </a:extLst>
          </p:cNvPr>
          <p:cNvSpPr/>
          <p:nvPr/>
        </p:nvSpPr>
        <p:spPr bwMode="auto">
          <a:xfrm>
            <a:off x="1820065" y="3749976"/>
            <a:ext cx="106368" cy="8441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8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23958EDC-52E8-4C63-AFAF-04BB374B71D8}"/>
              </a:ext>
            </a:extLst>
          </p:cNvPr>
          <p:cNvSpPr/>
          <p:nvPr/>
        </p:nvSpPr>
        <p:spPr bwMode="auto">
          <a:xfrm>
            <a:off x="941902" y="3113836"/>
            <a:ext cx="709116" cy="49814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2017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4589" name="TextBox 52">
            <a:extLst>
              <a:ext uri="{FF2B5EF4-FFF2-40B4-BE49-F238E27FC236}">
                <a16:creationId xmlns:a16="http://schemas.microsoft.com/office/drawing/2014/main" id="{09EB3E1B-AC9A-4A4A-9EF4-11CB3C450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470" y="3229957"/>
            <a:ext cx="7420397" cy="31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ts val="1981"/>
              </a:lnSpc>
            </a:pP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플랜에이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프리미엄독서실스터디카페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(17. 02~06)</a:t>
            </a:r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4BE38DFC-7BBC-44ED-AA45-A1DE1D926B3B}"/>
              </a:ext>
            </a:extLst>
          </p:cNvPr>
          <p:cNvSpPr/>
          <p:nvPr/>
        </p:nvSpPr>
        <p:spPr bwMode="auto">
          <a:xfrm>
            <a:off x="1821754" y="3324506"/>
            <a:ext cx="106367" cy="86108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8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24591" name="그룹 57">
            <a:extLst>
              <a:ext uri="{FF2B5EF4-FFF2-40B4-BE49-F238E27FC236}">
                <a16:creationId xmlns:a16="http://schemas.microsoft.com/office/drawing/2014/main" id="{7F606D7D-EC9A-49F0-8B60-FB5E0E5A9FCC}"/>
              </a:ext>
            </a:extLst>
          </p:cNvPr>
          <p:cNvGrpSpPr>
            <a:grpSpLocks/>
          </p:cNvGrpSpPr>
          <p:nvPr/>
        </p:nvGrpSpPr>
        <p:grpSpPr bwMode="auto">
          <a:xfrm>
            <a:off x="7224546" y="2666041"/>
            <a:ext cx="2156051" cy="2936080"/>
            <a:chOff x="7463379" y="1967125"/>
            <a:chExt cx="2458173" cy="3707773"/>
          </a:xfrm>
        </p:grpSpPr>
        <p:pic>
          <p:nvPicPr>
            <p:cNvPr id="24603" name="그림 28" descr="bi1.png">
              <a:extLst>
                <a:ext uri="{FF2B5EF4-FFF2-40B4-BE49-F238E27FC236}">
                  <a16:creationId xmlns:a16="http://schemas.microsoft.com/office/drawing/2014/main" id="{289E0D2D-24A6-413A-A58E-510D47840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66" b="47350"/>
            <a:stretch>
              <a:fillRect/>
            </a:stretch>
          </p:blipFill>
          <p:spPr bwMode="auto">
            <a:xfrm>
              <a:off x="8558654" y="2773163"/>
              <a:ext cx="1243012" cy="385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4" name="Picture 107" descr="http://www.greencar.co.kr/gc_images/logo.png">
              <a:hlinkClick r:id="rId3"/>
              <a:extLst>
                <a:ext uri="{FF2B5EF4-FFF2-40B4-BE49-F238E27FC236}">
                  <a16:creationId xmlns:a16="http://schemas.microsoft.com/office/drawing/2014/main" id="{6A65DAB7-6423-4BF1-81DB-E68B1C7FF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4709" y="3740408"/>
              <a:ext cx="1816958" cy="550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5" name="Picture 36" descr="http://postfiles16.naver.net/20100115_223/icaresilver_1263521310347kBTEP_jpg/1_icaresilver.jpg?type=w3">
              <a:extLst>
                <a:ext uri="{FF2B5EF4-FFF2-40B4-BE49-F238E27FC236}">
                  <a16:creationId xmlns:a16="http://schemas.microsoft.com/office/drawing/2014/main" id="{F091E119-A315-493F-9C0B-D9456E9DE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224" y="4840103"/>
              <a:ext cx="2076726" cy="577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6" name="Picture 175" descr="sk에너지">
              <a:extLst>
                <a:ext uri="{FF2B5EF4-FFF2-40B4-BE49-F238E27FC236}">
                  <a16:creationId xmlns:a16="http://schemas.microsoft.com/office/drawing/2014/main" id="{2D67AA89-CCE7-4052-AA08-40981B0CE9E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" t="25424" r="87715" b="23164"/>
            <a:stretch>
              <a:fillRect/>
            </a:stretch>
          </p:blipFill>
          <p:spPr bwMode="auto">
            <a:xfrm>
              <a:off x="8693772" y="5353845"/>
              <a:ext cx="939178" cy="32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7" name="Picture 6" descr="관련 이미지">
              <a:hlinkClick r:id="rId7"/>
              <a:extLst>
                <a:ext uri="{FF2B5EF4-FFF2-40B4-BE49-F238E27FC236}">
                  <a16:creationId xmlns:a16="http://schemas.microsoft.com/office/drawing/2014/main" id="{029AEFDC-D5D2-4ECA-BB2A-38DD2DAFB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3379" y="2047729"/>
              <a:ext cx="1804714" cy="84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8" name="Picture 8" descr="에브리싱에 대한 이미지 검색결과">
              <a:hlinkClick r:id="rId9"/>
              <a:extLst>
                <a:ext uri="{FF2B5EF4-FFF2-40B4-BE49-F238E27FC236}">
                  <a16:creationId xmlns:a16="http://schemas.microsoft.com/office/drawing/2014/main" id="{931062AC-4196-4751-9007-96C81D2E5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435" y="3325327"/>
              <a:ext cx="881881" cy="347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9" name="Picture 38" descr="http://www.tonginnet.com/images/company/5_02.jpg">
              <a:extLst>
                <a:ext uri="{FF2B5EF4-FFF2-40B4-BE49-F238E27FC236}">
                  <a16:creationId xmlns:a16="http://schemas.microsoft.com/office/drawing/2014/main" id="{A6A18E2A-A507-4D53-BF36-2B2FA67AF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20" r="58105" b="5725"/>
            <a:stretch>
              <a:fillRect/>
            </a:stretch>
          </p:blipFill>
          <p:spPr bwMode="auto">
            <a:xfrm>
              <a:off x="8840737" y="4469401"/>
              <a:ext cx="1080815" cy="45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0" name="Picture 4" descr="ê´ë ¨ ì´ë¯¸ì§">
              <a:extLst>
                <a:ext uri="{FF2B5EF4-FFF2-40B4-BE49-F238E27FC236}">
                  <a16:creationId xmlns:a16="http://schemas.microsoft.com/office/drawing/2014/main" id="{D9B1F5A7-2A97-435D-935A-78DB02636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5" t="28282" r="26093" b="28313"/>
            <a:stretch>
              <a:fillRect/>
            </a:stretch>
          </p:blipFill>
          <p:spPr bwMode="auto">
            <a:xfrm>
              <a:off x="8576959" y="1967125"/>
              <a:ext cx="1224706" cy="409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타원 33">
            <a:extLst>
              <a:ext uri="{FF2B5EF4-FFF2-40B4-BE49-F238E27FC236}">
                <a16:creationId xmlns:a16="http://schemas.microsoft.com/office/drawing/2014/main" id="{CA205B5B-6E90-413E-9E1B-8B4B2D24D6D7}"/>
              </a:ext>
            </a:extLst>
          </p:cNvPr>
          <p:cNvSpPr/>
          <p:nvPr/>
        </p:nvSpPr>
        <p:spPr bwMode="auto">
          <a:xfrm>
            <a:off x="941902" y="2273895"/>
            <a:ext cx="709116" cy="498140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2019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4593" name="TextBox 34">
            <a:extLst>
              <a:ext uri="{FF2B5EF4-FFF2-40B4-BE49-F238E27FC236}">
                <a16:creationId xmlns:a16="http://schemas.microsoft.com/office/drawing/2014/main" id="{F41D5E09-7060-4044-84CD-4BA343331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963" y="2311483"/>
            <a:ext cx="7420397" cy="7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ts val="1981"/>
              </a:lnSpc>
            </a:pP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월드크리닝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세탁편의점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재구축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 01~05)</a:t>
            </a:r>
          </a:p>
          <a:p>
            <a:pPr eaLnBrk="1" latinLnBrk="1" hangingPunct="1">
              <a:lnSpc>
                <a:spcPct val="120000"/>
              </a:lnSpc>
            </a:pP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상권분석을 통한 매출예측 모델 컨설팅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(19.05~19.10)</a:t>
            </a:r>
          </a:p>
          <a:p>
            <a:pPr eaLnBrk="1" latinLnBrk="1" hangingPunct="1">
              <a:lnSpc>
                <a:spcPts val="1981"/>
              </a:lnSpc>
            </a:pPr>
            <a:endParaRPr kumimoji="0" lang="en-US" altLang="ko-KR" sz="117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582E4D88-4388-4DB7-B381-2C3C61C2A91B}"/>
              </a:ext>
            </a:extLst>
          </p:cNvPr>
          <p:cNvSpPr/>
          <p:nvPr/>
        </p:nvSpPr>
        <p:spPr bwMode="auto">
          <a:xfrm>
            <a:off x="1820065" y="2375641"/>
            <a:ext cx="106368" cy="8441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8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AA441CEB-D4FF-48EB-8495-CAA92A3E868F}"/>
              </a:ext>
            </a:extLst>
          </p:cNvPr>
          <p:cNvSpPr/>
          <p:nvPr/>
        </p:nvSpPr>
        <p:spPr bwMode="auto">
          <a:xfrm>
            <a:off x="941902" y="2705943"/>
            <a:ext cx="709116" cy="49814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2018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4596" name="TextBox 39">
            <a:extLst>
              <a:ext uri="{FF2B5EF4-FFF2-40B4-BE49-F238E27FC236}">
                <a16:creationId xmlns:a16="http://schemas.microsoft.com/office/drawing/2014/main" id="{35799FAE-2B56-4B54-AC50-A9788790A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470" y="2807864"/>
            <a:ext cx="7420397" cy="31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ts val="1981"/>
              </a:lnSpc>
            </a:pP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메리메이드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청소서비스업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구축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(18. 05~10)</a:t>
            </a: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99BB234F-8C3F-4276-AB43-D22C9E4BFD49}"/>
              </a:ext>
            </a:extLst>
          </p:cNvPr>
          <p:cNvSpPr/>
          <p:nvPr/>
        </p:nvSpPr>
        <p:spPr bwMode="auto">
          <a:xfrm>
            <a:off x="1821754" y="2902413"/>
            <a:ext cx="106367" cy="86108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8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24598" name="_x110826672" descr="EMB00002c040575">
            <a:extLst>
              <a:ext uri="{FF2B5EF4-FFF2-40B4-BE49-F238E27FC236}">
                <a16:creationId xmlns:a16="http://schemas.microsoft.com/office/drawing/2014/main" id="{AB02DEDC-995D-4897-9392-D3E1088F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32" y="2411097"/>
            <a:ext cx="1200433" cy="2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타원 31">
            <a:extLst>
              <a:ext uri="{FF2B5EF4-FFF2-40B4-BE49-F238E27FC236}">
                <a16:creationId xmlns:a16="http://schemas.microsoft.com/office/drawing/2014/main" id="{097BDF18-6624-4996-9871-22E85066CB59}"/>
              </a:ext>
            </a:extLst>
          </p:cNvPr>
          <p:cNvSpPr/>
          <p:nvPr/>
        </p:nvSpPr>
        <p:spPr bwMode="auto">
          <a:xfrm>
            <a:off x="1821754" y="2110567"/>
            <a:ext cx="106367" cy="8441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8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57FE30BE-045D-43D6-9DFB-595E5B18C1F4}"/>
              </a:ext>
            </a:extLst>
          </p:cNvPr>
          <p:cNvSpPr/>
          <p:nvPr/>
        </p:nvSpPr>
        <p:spPr bwMode="auto">
          <a:xfrm>
            <a:off x="941902" y="1858024"/>
            <a:ext cx="709116" cy="498140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6180" tIns="43090" rIns="86180" bIns="43090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2020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4601" name="TextBox 52">
            <a:extLst>
              <a:ext uri="{FF2B5EF4-FFF2-40B4-BE49-F238E27FC236}">
                <a16:creationId xmlns:a16="http://schemas.microsoft.com/office/drawing/2014/main" id="{A1E1D752-0F57-4FFA-B878-E8EE5B3D6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028" y="1928222"/>
            <a:ext cx="7420396" cy="31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ts val="1981"/>
              </a:lnSpc>
            </a:pP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얼굴필라테스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피부미용 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FC </a:t>
            </a:r>
            <a:r>
              <a:rPr kumimoji="0" lang="ko-KR" altLang="en-US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시스템구축</a:t>
            </a:r>
            <a:r>
              <a:rPr kumimoji="0" lang="en-US" altLang="ko-KR" sz="117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(20.8~20.11</a:t>
            </a:r>
          </a:p>
        </p:txBody>
      </p:sp>
      <p:pic>
        <p:nvPicPr>
          <p:cNvPr id="24602" name="Picture 32" descr="얼굴필라테스 by G">
            <a:extLst>
              <a:ext uri="{FF2B5EF4-FFF2-40B4-BE49-F238E27FC236}">
                <a16:creationId xmlns:a16="http://schemas.microsoft.com/office/drawing/2014/main" id="{34AC439B-DCAD-4373-8DE6-72CFAAA8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602" y="1789775"/>
            <a:ext cx="1090689" cy="57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8BAE3BE-BD24-471A-B83C-22C09313C12F}"/>
              </a:ext>
            </a:extLst>
          </p:cNvPr>
          <p:cNvSpPr/>
          <p:nvPr/>
        </p:nvSpPr>
        <p:spPr>
          <a:xfrm>
            <a:off x="1840326" y="5154702"/>
            <a:ext cx="3893387" cy="518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276">
              <a:solidFill>
                <a:schemeClr val="tx1"/>
              </a:solidFill>
              <a:latin typeface="+mn-ea"/>
              <a:cs typeface="Arial" pitchFamily="34" charset="0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774DC25B-9086-473C-82CD-E0AF49C2146D}"/>
              </a:ext>
            </a:extLst>
          </p:cNvPr>
          <p:cNvSpPr/>
          <p:nvPr/>
        </p:nvSpPr>
        <p:spPr>
          <a:xfrm>
            <a:off x="268452" y="558952"/>
            <a:ext cx="9188123" cy="3832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80" tIns="43090" rIns="86180" bIns="43090" anchor="ctr"/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endParaRPr kumimoji="0" lang="ko-KR" altLang="en-US" sz="1170" b="0">
              <a:solidFill>
                <a:srgbClr val="000000"/>
              </a:solidFill>
              <a:latin typeface="Arial" panose="020B0604020202020204" pitchFamily="34" charset="0"/>
              <a:ea typeface="HY그래픽M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1DF69-3937-40E3-8907-01085B945678}"/>
              </a:ext>
            </a:extLst>
          </p:cNvPr>
          <p:cNvSpPr txBox="1"/>
          <p:nvPr/>
        </p:nvSpPr>
        <p:spPr>
          <a:xfrm>
            <a:off x="335987" y="558952"/>
            <a:ext cx="8769406" cy="38158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86180" tIns="43090" rIns="86180" bIns="43090">
            <a:spAutoFit/>
          </a:bodyPr>
          <a:lstStyle/>
          <a:p>
            <a:pPr defTabSz="861765">
              <a:defRPr/>
            </a:pPr>
            <a:r>
              <a:rPr lang="ko-KR" altLang="en-US" sz="1914" dirty="0">
                <a:solidFill>
                  <a:prstClr val="whit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주요 컨설팅 실적</a:t>
            </a:r>
          </a:p>
        </p:txBody>
      </p:sp>
      <p:sp>
        <p:nvSpPr>
          <p:cNvPr id="25605" name="TextBox 50">
            <a:extLst>
              <a:ext uri="{FF2B5EF4-FFF2-40B4-BE49-F238E27FC236}">
                <a16:creationId xmlns:a16="http://schemas.microsoft.com/office/drawing/2014/main" id="{2072BFD3-7095-48B8-8602-C75656F98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33" y="1208976"/>
            <a:ext cx="8485760" cy="6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0" tIns="43090" rIns="86180" bIns="43090"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kumimoji="0" lang="en-US" altLang="ko-KR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“</a:t>
            </a:r>
            <a:r>
              <a:rPr kumimoji="0" lang="ko-KR" altLang="en-US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도소매업  프랜차이즈시스템구축  사례</a:t>
            </a:r>
            <a:r>
              <a:rPr kumimoji="0" lang="en-US" altLang="ko-KR" sz="3403">
                <a:solidFill>
                  <a:srgbClr val="17375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”</a:t>
            </a:r>
            <a:endParaRPr kumimoji="0" lang="ko-KR" altLang="en-US" sz="3403">
              <a:solidFill>
                <a:srgbClr val="17375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25606" name="그림 3">
            <a:extLst>
              <a:ext uri="{FF2B5EF4-FFF2-40B4-BE49-F238E27FC236}">
                <a16:creationId xmlns:a16="http://schemas.microsoft.com/office/drawing/2014/main" id="{DA0A1EB2-DD90-4E26-BB6F-FDE0660B35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020" y="2920986"/>
            <a:ext cx="1732270" cy="44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http://hansamin.com/web/upload/editor/2014/10/21/60f1232b1fae43fc47b6c160037b5fcf.jpg">
            <a:extLst>
              <a:ext uri="{FF2B5EF4-FFF2-40B4-BE49-F238E27FC236}">
                <a16:creationId xmlns:a16="http://schemas.microsoft.com/office/drawing/2014/main" id="{A25C2D0A-9B9D-4A6A-93AD-47A32515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52" b="11395"/>
          <a:stretch>
            <a:fillRect/>
          </a:stretch>
        </p:blipFill>
        <p:spPr bwMode="auto">
          <a:xfrm>
            <a:off x="8251077" y="2377329"/>
            <a:ext cx="739507" cy="60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>
            <a:extLst>
              <a:ext uri="{FF2B5EF4-FFF2-40B4-BE49-F238E27FC236}">
                <a16:creationId xmlns:a16="http://schemas.microsoft.com/office/drawing/2014/main" id="{1BC7F595-4390-4CBE-8CF8-C266583E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476" y="3444381"/>
            <a:ext cx="1213939" cy="38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46" descr="웅진식품">
            <a:hlinkClick r:id="rId5"/>
            <a:extLst>
              <a:ext uri="{FF2B5EF4-FFF2-40B4-BE49-F238E27FC236}">
                <a16:creationId xmlns:a16="http://schemas.microsoft.com/office/drawing/2014/main" id="{7833E51E-C6CB-4CEA-BC61-FC92372AD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02" y="3878292"/>
            <a:ext cx="1384465" cy="57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76">
            <a:extLst>
              <a:ext uri="{FF2B5EF4-FFF2-40B4-BE49-F238E27FC236}">
                <a16:creationId xmlns:a16="http://schemas.microsoft.com/office/drawing/2014/main" id="{50BAD88D-4DC4-4395-83F5-0FD2CFC6796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90" y="5218859"/>
            <a:ext cx="661842" cy="31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">
            <a:extLst>
              <a:ext uri="{FF2B5EF4-FFF2-40B4-BE49-F238E27FC236}">
                <a16:creationId xmlns:a16="http://schemas.microsoft.com/office/drawing/2014/main" id="{63734392-207D-498C-A37C-E6A624A4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345" y="4771442"/>
            <a:ext cx="1446936" cy="44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3" descr="http://adimg2.search.naver.net/brandad/2014/0529/20140529155952_00420344_b720edae4b50a14ad3bdc9fabe3d0edb.jpg">
            <a:hlinkClick r:id="rId9"/>
            <a:extLst>
              <a:ext uri="{FF2B5EF4-FFF2-40B4-BE49-F238E27FC236}">
                <a16:creationId xmlns:a16="http://schemas.microsoft.com/office/drawing/2014/main" id="{1BEDC5C2-8086-4E9D-B4EB-8B0AC8AA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32204" r="11684" b="26714"/>
          <a:stretch>
            <a:fillRect/>
          </a:stretch>
        </p:blipFill>
        <p:spPr bwMode="auto">
          <a:xfrm>
            <a:off x="7160388" y="4389870"/>
            <a:ext cx="1136274" cy="40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75" descr="sk에너지">
            <a:extLst>
              <a:ext uri="{FF2B5EF4-FFF2-40B4-BE49-F238E27FC236}">
                <a16:creationId xmlns:a16="http://schemas.microsoft.com/office/drawing/2014/main" id="{E3EC767A-68C4-44B7-A0DB-0FA78CABA11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5424" r="87715" b="23164"/>
          <a:stretch>
            <a:fillRect/>
          </a:stretch>
        </p:blipFill>
        <p:spPr bwMode="auto">
          <a:xfrm>
            <a:off x="8274713" y="5602120"/>
            <a:ext cx="830679" cy="25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4" name="그룹 74">
            <a:extLst>
              <a:ext uri="{FF2B5EF4-FFF2-40B4-BE49-F238E27FC236}">
                <a16:creationId xmlns:a16="http://schemas.microsoft.com/office/drawing/2014/main" id="{B6E68FE0-E7DC-4BAD-81D6-20ACCE22835E}"/>
              </a:ext>
            </a:extLst>
          </p:cNvPr>
          <p:cNvGrpSpPr>
            <a:grpSpLocks/>
          </p:cNvGrpSpPr>
          <p:nvPr/>
        </p:nvGrpSpPr>
        <p:grpSpPr bwMode="auto">
          <a:xfrm>
            <a:off x="820549" y="2113943"/>
            <a:ext cx="8337183" cy="3559089"/>
            <a:chOff x="416496" y="1463679"/>
            <a:chExt cx="8492853" cy="4577660"/>
          </a:xfrm>
        </p:grpSpPr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2EA31F45-328A-4C83-B0CF-1375E5EC2B16}"/>
                </a:ext>
              </a:extLst>
            </p:cNvPr>
            <p:cNvCxnSpPr>
              <a:cxnSpLocks/>
              <a:stCxn id="28" idx="0"/>
            </p:cNvCxnSpPr>
            <p:nvPr/>
          </p:nvCxnSpPr>
          <p:spPr bwMode="auto">
            <a:xfrm flipH="1">
              <a:off x="1350401" y="1463679"/>
              <a:ext cx="25798" cy="457766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2BB4B441-E98E-4BF5-93F6-075FA304428F}"/>
                </a:ext>
              </a:extLst>
            </p:cNvPr>
            <p:cNvSpPr/>
            <p:nvPr/>
          </p:nvSpPr>
          <p:spPr bwMode="auto">
            <a:xfrm>
              <a:off x="483891" y="2222612"/>
              <a:ext cx="722312" cy="630237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defTabSz="861765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89" b="1" dirty="0">
                  <a:solidFill>
                    <a:prstClr val="black">
                      <a:lumMod val="50000"/>
                      <a:lumOff val="50000"/>
                    </a:prstClr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맑은 고딕"/>
                  <a:ea typeface="맑은 고딕"/>
                </a:rPr>
                <a:t>2015</a:t>
              </a:r>
              <a:endParaRPr kumimoji="0" lang="ko-KR" altLang="en-US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21521" name="TextBox 41">
              <a:extLst>
                <a:ext uri="{FF2B5EF4-FFF2-40B4-BE49-F238E27FC236}">
                  <a16:creationId xmlns:a16="http://schemas.microsoft.com/office/drawing/2014/main" id="{8671A183-13E2-4F30-9022-9B7BAD772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0401" y="1878447"/>
              <a:ext cx="7558948" cy="106609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1pPr>
              <a:lvl2pPr marL="742950" indent="-285750"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2pPr>
              <a:lvl3pPr marL="1143000" indent="-228600"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3pPr>
              <a:lvl4pPr marL="1600200" indent="-228600"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4pPr>
              <a:lvl5pPr marL="2057400" indent="-228600"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5pPr>
              <a:lvl6pPr marL="2514600" indent="-228600" defTabSz="809625" eaLnBrk="0" fontAlgn="base" hangingPunct="0">
                <a:spcBef>
                  <a:spcPct val="0"/>
                </a:spcBef>
                <a:spcAft>
                  <a:spcPct val="0"/>
                </a:spcAft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6pPr>
              <a:lvl7pPr marL="2971800" indent="-228600" defTabSz="809625" eaLnBrk="0" fontAlgn="base" hangingPunct="0">
                <a:spcBef>
                  <a:spcPct val="0"/>
                </a:spcBef>
                <a:spcAft>
                  <a:spcPct val="0"/>
                </a:spcAft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7pPr>
              <a:lvl8pPr marL="3429000" indent="-228600" defTabSz="809625" eaLnBrk="0" fontAlgn="base" hangingPunct="0">
                <a:spcBef>
                  <a:spcPct val="0"/>
                </a:spcBef>
                <a:spcAft>
                  <a:spcPct val="0"/>
                </a:spcAft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8pPr>
              <a:lvl9pPr marL="3886200" indent="-228600" defTabSz="809625" eaLnBrk="0" fontAlgn="base" hangingPunct="0">
                <a:spcBef>
                  <a:spcPct val="0"/>
                </a:spcBef>
                <a:spcAft>
                  <a:spcPct val="0"/>
                </a:spcAft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9pPr>
            </a:lstStyle>
            <a:p>
              <a:pPr eaLnBrk="1" latinLnBrk="1" hangingPunct="1">
                <a:lnSpc>
                  <a:spcPts val="1981"/>
                </a:lnSpc>
                <a:defRPr/>
              </a:pP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농협 </a:t>
              </a:r>
              <a:r>
                <a:rPr kumimoji="0" lang="ko-KR" altLang="en-US" sz="1117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한삼인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FC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시스템 재구축 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차 컨설팅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(15. 10~15. 12)</a:t>
              </a:r>
            </a:p>
            <a:p>
              <a:pPr eaLnBrk="1" latinLnBrk="1" hangingPunct="1">
                <a:lnSpc>
                  <a:spcPts val="1981"/>
                </a:lnSpc>
                <a:defRPr/>
              </a:pP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농협 </a:t>
              </a:r>
              <a:r>
                <a:rPr kumimoji="0" lang="ko-KR" altLang="en-US" sz="1117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한삼인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FC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시스템 재구축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(15. 05~15. 10)</a:t>
              </a:r>
            </a:p>
            <a:p>
              <a:pPr eaLnBrk="1" latinLnBrk="1" hangingPunct="1">
                <a:lnSpc>
                  <a:spcPts val="1981"/>
                </a:lnSpc>
                <a:defRPr/>
              </a:pP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[</a:t>
              </a:r>
              <a:r>
                <a:rPr kumimoji="0" lang="ko-KR" altLang="en-US" sz="1117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골프존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 </a:t>
              </a:r>
              <a:r>
                <a:rPr kumimoji="0" lang="ko-KR" altLang="en-US" sz="1117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골프존마켓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매출예측시스템 구축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(14. 12.~15. 04)</a:t>
              </a: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D9A3284D-1380-4C5D-A1DC-0C834771897B}"/>
                </a:ext>
              </a:extLst>
            </p:cNvPr>
            <p:cNvSpPr/>
            <p:nvPr/>
          </p:nvSpPr>
          <p:spPr bwMode="auto">
            <a:xfrm>
              <a:off x="416496" y="3272503"/>
              <a:ext cx="722312" cy="630237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defTabSz="861765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89" dirty="0">
                  <a:solidFill>
                    <a:prstClr val="black">
                      <a:lumMod val="50000"/>
                      <a:lumOff val="50000"/>
                    </a:prstClr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맑은 고딕"/>
                  <a:ea typeface="맑은 고딕"/>
                </a:rPr>
                <a:t>~</a:t>
              </a:r>
              <a:r>
                <a:rPr kumimoji="0" lang="en-US" altLang="ko-KR" sz="1489" b="1" dirty="0">
                  <a:solidFill>
                    <a:prstClr val="black">
                      <a:lumMod val="50000"/>
                      <a:lumOff val="50000"/>
                    </a:prstClr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맑은 고딕"/>
                  <a:ea typeface="맑은 고딕"/>
                </a:rPr>
                <a:t>2014</a:t>
              </a:r>
              <a:endParaRPr kumimoji="0" lang="ko-KR" altLang="en-US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306FCE54-76CC-4186-AE1B-A5811493586C}"/>
                </a:ext>
              </a:extLst>
            </p:cNvPr>
            <p:cNvSpPr/>
            <p:nvPr/>
          </p:nvSpPr>
          <p:spPr bwMode="auto">
            <a:xfrm>
              <a:off x="1307403" y="2501687"/>
              <a:ext cx="108354" cy="108578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861765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489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D6C788EF-F55F-4525-AFD8-C0CD0DB15283}"/>
                </a:ext>
              </a:extLst>
            </p:cNvPr>
            <p:cNvSpPr/>
            <p:nvPr/>
          </p:nvSpPr>
          <p:spPr bwMode="auto">
            <a:xfrm>
              <a:off x="1307403" y="3574441"/>
              <a:ext cx="108354" cy="108578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861765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489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5627" name="Picture 7">
              <a:extLst>
                <a:ext uri="{FF2B5EF4-FFF2-40B4-BE49-F238E27FC236}">
                  <a16:creationId xmlns:a16="http://schemas.microsoft.com/office/drawing/2014/main" id="{C0C35189-4336-42C6-9A2C-11426039D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245" y="1862436"/>
              <a:ext cx="1324664" cy="47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9" name="TextBox 73">
              <a:extLst>
                <a:ext uri="{FF2B5EF4-FFF2-40B4-BE49-F238E27FC236}">
                  <a16:creationId xmlns:a16="http://schemas.microsoft.com/office/drawing/2014/main" id="{9898F6B5-F05E-47A3-B037-88220D67D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0401" y="2959887"/>
              <a:ext cx="7558948" cy="305767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1pPr>
              <a:lvl2pPr marL="742950" indent="-285750"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2pPr>
              <a:lvl3pPr marL="1143000" indent="-228600"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3pPr>
              <a:lvl4pPr marL="1600200" indent="-228600"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4pPr>
              <a:lvl5pPr marL="2057400" indent="-228600" defTabSz="809625"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5pPr>
              <a:lvl6pPr marL="2514600" indent="-228600" defTabSz="809625" eaLnBrk="0" fontAlgn="base" hangingPunct="0">
                <a:spcBef>
                  <a:spcPct val="0"/>
                </a:spcBef>
                <a:spcAft>
                  <a:spcPct val="0"/>
                </a:spcAft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6pPr>
              <a:lvl7pPr marL="2971800" indent="-228600" defTabSz="809625" eaLnBrk="0" fontAlgn="base" hangingPunct="0">
                <a:spcBef>
                  <a:spcPct val="0"/>
                </a:spcBef>
                <a:spcAft>
                  <a:spcPct val="0"/>
                </a:spcAft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7pPr>
              <a:lvl8pPr marL="3429000" indent="-228600" defTabSz="809625" eaLnBrk="0" fontAlgn="base" hangingPunct="0">
                <a:spcBef>
                  <a:spcPct val="0"/>
                </a:spcBef>
                <a:spcAft>
                  <a:spcPct val="0"/>
                </a:spcAft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8pPr>
              <a:lvl9pPr marL="3886200" indent="-228600" defTabSz="809625" eaLnBrk="0" fontAlgn="base" hangingPunct="0">
                <a:spcBef>
                  <a:spcPct val="0"/>
                </a:spcBef>
                <a:spcAft>
                  <a:spcPct val="0"/>
                </a:spcAft>
                <a:defRPr kumimoji="1" sz="1300" b="1">
                  <a:solidFill>
                    <a:schemeClr val="tx1"/>
                  </a:solidFill>
                  <a:latin typeface="돋움" panose="020B0600000101010101" pitchFamily="50" charset="-127"/>
                  <a:ea typeface="돋움" panose="020B0600000101010101" pitchFamily="50" charset="-127"/>
                </a:defRPr>
              </a:lvl9pPr>
            </a:lstStyle>
            <a:p>
              <a:pPr eaLnBrk="1" latinLnBrk="1" hangingPunct="1">
                <a:lnSpc>
                  <a:spcPts val="1981"/>
                </a:lnSpc>
                <a:defRPr/>
              </a:pP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옵티마케어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KPI 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성과지향적 목표관리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(14. 01~14. 04)</a:t>
              </a:r>
            </a:p>
            <a:p>
              <a:pPr eaLnBrk="1" latinLnBrk="1" hangingPunct="1">
                <a:lnSpc>
                  <a:spcPts val="1981"/>
                </a:lnSpc>
                <a:defRPr/>
              </a:pP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㈜장수산업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Conversion FC </a:t>
              </a:r>
              <a:r>
                <a:rPr kumimoji="0" lang="ko-KR" altLang="en-US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시스템 구축전략</a:t>
              </a:r>
              <a:r>
                <a:rPr kumimoji="0" lang="en-US" altLang="ko-KR" sz="1117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(13. 03~13. 08)</a:t>
              </a:r>
            </a:p>
            <a:p>
              <a:pPr eaLnBrk="1" latinLnBrk="1" hangingPunct="1">
                <a:lnSpc>
                  <a:spcPct val="150000"/>
                </a:lnSpc>
                <a:defRPr/>
              </a:pP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[㈜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웅진식품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 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건강기능식품 신규브랜드 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FC 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시스템 구축 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(11. 01~11. 10)</a:t>
              </a:r>
            </a:p>
            <a:p>
              <a:pPr eaLnBrk="1" latinLnBrk="1" hangingPunct="1">
                <a:lnSpc>
                  <a:spcPct val="150000"/>
                </a:lnSpc>
                <a:defRPr/>
              </a:pP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 err="1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지오영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 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약국 신규브랜드 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FC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시스템 구축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(10. 10~11. 07)</a:t>
              </a:r>
            </a:p>
            <a:p>
              <a:pPr eaLnBrk="1" latinLnBrk="1" hangingPunct="1">
                <a:lnSpc>
                  <a:spcPct val="150000"/>
                </a:lnSpc>
                <a:defRPr/>
              </a:pP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 err="1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나들가게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 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신규브랜드 모델개발 및 매뉴얼 구축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(10. 03~10, 12)</a:t>
              </a:r>
            </a:p>
            <a:p>
              <a:pPr eaLnBrk="1" latinLnBrk="1" hangingPunct="1">
                <a:lnSpc>
                  <a:spcPct val="150000"/>
                </a:lnSpc>
                <a:defRPr/>
              </a:pP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[SK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에너지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]Lock-In System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구축 전략 수립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(09. 12~10. 03) </a:t>
              </a:r>
            </a:p>
            <a:p>
              <a:pPr eaLnBrk="1" latinLnBrk="1" hangingPunct="1">
                <a:lnSpc>
                  <a:spcPct val="150000"/>
                </a:lnSpc>
                <a:defRPr/>
              </a:pP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 err="1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풀무원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생활건강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 by </a:t>
              </a:r>
              <a:r>
                <a:rPr kumimoji="0" lang="ko-KR" altLang="en-US" sz="1117" dirty="0" err="1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올가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신규브랜드 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FC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시스템 구축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(05. 07~06. 06)</a:t>
              </a:r>
            </a:p>
            <a:p>
              <a:pPr eaLnBrk="1" latinLnBrk="1" hangingPunct="1">
                <a:lnSpc>
                  <a:spcPct val="150000"/>
                </a:lnSpc>
                <a:defRPr/>
              </a:pP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 err="1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정관장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 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컨설팅 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차 진행 및 교육 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PGM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구축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(04.11~05. 12)</a:t>
              </a:r>
            </a:p>
            <a:p>
              <a:pPr eaLnBrk="1" latinLnBrk="1" hangingPunct="1">
                <a:lnSpc>
                  <a:spcPct val="150000"/>
                </a:lnSpc>
                <a:defRPr/>
              </a:pP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[</a:t>
              </a:r>
              <a:r>
                <a:rPr kumimoji="0" lang="ko-KR" altLang="en-US" sz="1117" dirty="0" err="1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정관장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] 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홍삼 신규브랜드 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FC</a:t>
              </a:r>
              <a:r>
                <a:rPr kumimoji="0" lang="ko-KR" altLang="en-US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시스템 구축</a:t>
              </a:r>
              <a:r>
                <a:rPr kumimoji="0" lang="en-US" altLang="ko-KR" sz="1117" dirty="0">
                  <a:solidFill>
                    <a:srgbClr val="0D0D0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(03. 09~04. 11)       </a:t>
              </a:r>
            </a:p>
          </p:txBody>
        </p:sp>
      </p:grpSp>
      <p:sp>
        <p:nvSpPr>
          <p:cNvPr id="26" name="TextBox 61">
            <a:extLst>
              <a:ext uri="{FF2B5EF4-FFF2-40B4-BE49-F238E27FC236}">
                <a16:creationId xmlns:a16="http://schemas.microsoft.com/office/drawing/2014/main" id="{5D27437E-EE58-42E3-A505-B85AF57E6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400" y="1989004"/>
            <a:ext cx="3886633" cy="3159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809625"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 kumimoji="1" sz="1300" b="1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lnSpc>
                <a:spcPts val="1981"/>
              </a:lnSpc>
              <a:defRPr/>
            </a:pPr>
            <a:r>
              <a:rPr kumimoji="0" lang="en-US" altLang="ko-KR" sz="111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[</a:t>
            </a:r>
            <a:r>
              <a:rPr kumimoji="0" lang="ko-KR" altLang="en-US" sz="111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외국계 생활용품 전문점</a:t>
            </a:r>
            <a:r>
              <a:rPr kumimoji="0" lang="en-US" altLang="ko-KR" sz="111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FC</a:t>
            </a:r>
            <a:r>
              <a:rPr kumimoji="0" lang="ko-KR" altLang="en-US" sz="111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시스템 구축</a:t>
            </a:r>
            <a:r>
              <a:rPr kumimoji="0" lang="en-US" altLang="ko-KR" sz="1117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(19.10~20.02)</a:t>
            </a: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BAAAC595-38F5-4805-A7E5-7746C3809584}"/>
              </a:ext>
            </a:extLst>
          </p:cNvPr>
          <p:cNvSpPr/>
          <p:nvPr/>
        </p:nvSpPr>
        <p:spPr bwMode="auto">
          <a:xfrm>
            <a:off x="900018" y="1861584"/>
            <a:ext cx="709073" cy="490045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89" b="1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맑은 고딕"/>
                <a:ea typeface="맑은 고딕"/>
              </a:rPr>
              <a:t>2019</a:t>
            </a:r>
            <a:endParaRPr kumimoji="0" lang="ko-KR" altLang="en-US" sz="1489" b="1" dirty="0">
              <a:solidFill>
                <a:prstClr val="black">
                  <a:lumMod val="50000"/>
                  <a:lumOff val="50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맑은 고딕"/>
              <a:ea typeface="맑은 고딕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231E840E-80B3-4372-9301-E958A1349693}"/>
              </a:ext>
            </a:extLst>
          </p:cNvPr>
          <p:cNvSpPr/>
          <p:nvPr/>
        </p:nvSpPr>
        <p:spPr bwMode="auto">
          <a:xfrm>
            <a:off x="1708633" y="2113943"/>
            <a:ext cx="106368" cy="8441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861765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8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5618" name="TextBox 2">
            <a:extLst>
              <a:ext uri="{FF2B5EF4-FFF2-40B4-BE49-F238E27FC236}">
                <a16:creationId xmlns:a16="http://schemas.microsoft.com/office/drawing/2014/main" id="{4A2DF428-8699-4332-BFEA-75484B9C0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628" y="2031213"/>
            <a:ext cx="1512782" cy="3869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ko-KR" altLang="en-US" sz="957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외국계 생활용품 전문점 </a:t>
            </a:r>
            <a:r>
              <a:rPr lang="en-US" altLang="ko-KR" sz="957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(000brands korea)</a:t>
            </a:r>
            <a:endParaRPr lang="ko-KR" altLang="en-US" sz="957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A650EF33-3AE7-4286-B84A-B0D35CB5A9E1}"/>
              </a:ext>
            </a:extLst>
          </p:cNvPr>
          <p:cNvSpPr/>
          <p:nvPr/>
        </p:nvSpPr>
        <p:spPr>
          <a:xfrm>
            <a:off x="5779299" y="5450167"/>
            <a:ext cx="207669" cy="126627"/>
          </a:xfrm>
          <a:prstGeom prst="rightArrow">
            <a:avLst/>
          </a:prstGeom>
          <a:solidFill>
            <a:srgbClr val="0066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276">
              <a:solidFill>
                <a:schemeClr val="tx1"/>
              </a:solidFill>
              <a:latin typeface="+mn-ea"/>
              <a:cs typeface="Arial" pitchFamily="34" charset="0"/>
            </a:endParaRPr>
          </a:p>
        </p:txBody>
      </p:sp>
      <p:sp>
        <p:nvSpPr>
          <p:cNvPr id="25620" name="TextBox 3">
            <a:extLst>
              <a:ext uri="{FF2B5EF4-FFF2-40B4-BE49-F238E27FC236}">
                <a16:creationId xmlns:a16="http://schemas.microsoft.com/office/drawing/2014/main" id="{5395D741-F0D8-4973-A217-023803890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382" y="5365749"/>
            <a:ext cx="1786066" cy="2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276" i="1">
                <a:solidFill>
                  <a:srgbClr val="0066FF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  <a:cs typeface="Arial" panose="020B0604020202020204" pitchFamily="34" charset="0"/>
              </a:rPr>
              <a:t>㈜맥세스컨설팅의 출발점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EEFB6C4-4DA4-4D15-BDB5-9123A2F80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177800"/>
            <a:ext cx="57245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7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제 </a:t>
            </a:r>
            <a:r>
              <a:rPr lang="en-US" altLang="ko-KR" sz="17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24</a:t>
            </a:r>
            <a:r>
              <a:rPr lang="ko-KR" altLang="en-US" sz="17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 프랜차이즈 본부 구축 성공 </a:t>
            </a:r>
            <a:r>
              <a:rPr lang="en-US" altLang="ko-KR" sz="17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 </a:t>
            </a:r>
            <a:r>
              <a:rPr lang="ko-KR" altLang="en-US" sz="17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과정 교육 신청서</a:t>
            </a:r>
          </a:p>
        </p:txBody>
      </p:sp>
      <p:graphicFrame>
        <p:nvGraphicFramePr>
          <p:cNvPr id="19530" name="Group 74">
            <a:extLst>
              <a:ext uri="{FF2B5EF4-FFF2-40B4-BE49-F238E27FC236}">
                <a16:creationId xmlns:a16="http://schemas.microsoft.com/office/drawing/2014/main" id="{E600B581-D63C-4213-8CD2-F6F4902B1EE3}"/>
              </a:ext>
            </a:extLst>
          </p:cNvPr>
          <p:cNvGraphicFramePr>
            <a:graphicFrameLocks noGrp="1"/>
          </p:cNvGraphicFramePr>
          <p:nvPr/>
        </p:nvGraphicFramePr>
        <p:xfrm>
          <a:off x="541338" y="935038"/>
          <a:ext cx="8642350" cy="43719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4292551074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3929352675"/>
                    </a:ext>
                  </a:extLst>
                </a:gridCol>
                <a:gridCol w="2605087">
                  <a:extLst>
                    <a:ext uri="{9D8B030D-6E8A-4147-A177-3AD203B41FA5}">
                      <a16:colId xmlns:a16="http://schemas.microsoft.com/office/drawing/2014/main" val="936344288"/>
                    </a:ext>
                  </a:extLst>
                </a:gridCol>
                <a:gridCol w="1462088">
                  <a:extLst>
                    <a:ext uri="{9D8B030D-6E8A-4147-A177-3AD203B41FA5}">
                      <a16:colId xmlns:a16="http://schemas.microsoft.com/office/drawing/2014/main" val="1162493072"/>
                    </a:ext>
                  </a:extLst>
                </a:gridCol>
                <a:gridCol w="2593975">
                  <a:extLst>
                    <a:ext uri="{9D8B030D-6E8A-4147-A177-3AD203B41FA5}">
                      <a16:colId xmlns:a16="http://schemas.microsoft.com/office/drawing/2014/main" val="2349786781"/>
                    </a:ext>
                  </a:extLst>
                </a:gridCol>
              </a:tblGrid>
              <a:tr h="276225">
                <a:tc rowSpan="4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인적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사항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성     명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생년월일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          </a:t>
                      </a: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년         월        일</a:t>
                      </a:r>
                      <a:endParaRPr kumimoji="1" lang="en-US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511109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E-mail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292503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핸드폰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집  전  화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129663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집주소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247305"/>
                  </a:ext>
                </a:extLst>
              </a:tr>
              <a:tr h="277813">
                <a:tc rowSpan="5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회사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현황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회사명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부서 </a:t>
                      </a:r>
                      <a:r>
                        <a:rPr kumimoji="1" lang="en-US" altLang="ko-K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/ </a:t>
                      </a: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직위 </a:t>
                      </a:r>
                      <a:r>
                        <a:rPr kumimoji="1" lang="en-US" altLang="ko-K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/ </a:t>
                      </a: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직책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831419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보유브랜드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334063"/>
                  </a:ext>
                </a:extLst>
              </a:tr>
              <a:tr h="2778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회사주소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50007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회사전화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팩스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524685"/>
                  </a:ext>
                </a:extLst>
              </a:tr>
              <a:tr h="2619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회사 소개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10260"/>
                  </a:ext>
                </a:extLst>
              </a:tr>
              <a:tr h="909637">
                <a:tc rowSpan="2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기타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사항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프랜차이즈</a:t>
                      </a:r>
                      <a:r>
                        <a:rPr kumimoji="1" lang="en-US" altLang="ko-KR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연관성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■ </a:t>
                      </a: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프랜차이즈 진행여부</a:t>
                      </a: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 : </a:t>
                      </a: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하고있다 </a:t>
                      </a: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(            )  </a:t>
                      </a: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아직 안하고 있다</a:t>
                      </a: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(            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■ </a:t>
                      </a: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현재 운영하고 있는 프랜차이즈 브랜드 가맹점 개수 </a:t>
                      </a: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:</a:t>
                      </a: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(               ) </a:t>
                      </a:r>
                    </a:p>
                  </a:txBody>
                  <a:tcPr marL="85042" marR="85042" marT="44214" marB="44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066497"/>
                  </a:ext>
                </a:extLst>
              </a:tr>
              <a:tr h="9890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인지경로</a:t>
                      </a: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이 과정을 어떤 경로를 통하여 알게 되셨습니까</a:t>
                      </a:r>
                      <a:r>
                        <a:rPr kumimoji="1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1. 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홈페이지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			2. 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블로그</a:t>
                      </a:r>
                      <a:endParaRPr kumimoji="0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3. 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페이스북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			4. 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광고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뉴스</a:t>
                      </a:r>
                      <a:endParaRPr kumimoji="0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5. 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지인 소개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ko-KR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지인성함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:                       )	6. 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기타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ko-KR" sz="1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                                                                             </a:t>
                      </a: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Arial" panose="020B0604020202020204" pitchFamily="34" charset="0"/>
                        </a:rPr>
                        <a:t> )</a:t>
                      </a:r>
                      <a:endParaRPr kumimoji="0" lang="ko-K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marL="86402" marR="86402" marT="43194" marB="431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62260"/>
                  </a:ext>
                </a:extLst>
              </a:tr>
            </a:tbl>
          </a:graphicData>
        </a:graphic>
      </p:graphicFrame>
      <p:sp>
        <p:nvSpPr>
          <p:cNvPr id="42045" name="Text Box 71">
            <a:extLst>
              <a:ext uri="{FF2B5EF4-FFF2-40B4-BE49-F238E27FC236}">
                <a16:creationId xmlns:a16="http://schemas.microsoft.com/office/drawing/2014/main" id="{7DC48FDD-1198-406F-838B-926BD512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302250"/>
            <a:ext cx="86645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40" tIns="44670" rIns="89340" bIns="44670">
            <a:spAutoFit/>
          </a:bodyPr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</a:pPr>
            <a:r>
              <a:rPr lang="ko-KR" altLang="en-US" sz="1100" b="1" dirty="0" err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맥세스</a:t>
            </a: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교육 운영과 동문회 활동 목적으로  개인정보 보호법 제 </a:t>
            </a: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15</a:t>
            </a: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조 등의 근거로 개인정보의 </a:t>
            </a:r>
            <a:endParaRPr lang="en-US" altLang="ko-KR" sz="1100" b="1" dirty="0">
              <a:solidFill>
                <a:srgbClr val="00000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r" eaLnBrk="1" hangingPunct="1">
              <a:lnSpc>
                <a:spcPct val="80000"/>
              </a:lnSpc>
              <a:spcBef>
                <a:spcPct val="50000"/>
              </a:spcBef>
            </a:pP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수집이용에 동의함에 따라 상기 본인은 제</a:t>
            </a: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24</a:t>
            </a: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 </a:t>
            </a: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&lt;</a:t>
            </a: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본부구축 성공 </a:t>
            </a: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</a:t>
            </a: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과정</a:t>
            </a: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&gt;</a:t>
            </a: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에 신청합니다</a:t>
            </a: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 algn="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                         </a:t>
            </a: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       월        일</a:t>
            </a:r>
          </a:p>
          <a:p>
            <a:pPr algn="r" eaLnBrk="1" hangingPunct="1">
              <a:lnSpc>
                <a:spcPct val="80000"/>
              </a:lnSpc>
              <a:spcBef>
                <a:spcPct val="50000"/>
              </a:spcBef>
            </a:pP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신청자</a:t>
            </a: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                              (</a:t>
            </a:r>
            <a:r>
              <a:rPr lang="ko-KR" altLang="en-US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인</a:t>
            </a:r>
            <a:r>
              <a:rPr lang="en-US" altLang="ko-KR" sz="1100" b="1" dirty="0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</p:txBody>
      </p:sp>
      <p:sp>
        <p:nvSpPr>
          <p:cNvPr id="42046" name="Text Box 13">
            <a:extLst>
              <a:ext uri="{FF2B5EF4-FFF2-40B4-BE49-F238E27FC236}">
                <a16:creationId xmlns:a16="http://schemas.microsoft.com/office/drawing/2014/main" id="{61673EAF-DC06-4B64-984E-11114CFD0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fld id="{D6C1220E-5838-4D36-86F6-F05D688922DC}" type="slidenum">
              <a:rPr kumimoji="0" lang="en-US" altLang="ko-KR" sz="1000" b="1">
                <a:solidFill>
                  <a:srgbClr val="000000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pPr algn="ctr" eaLnBrk="1" latinLnBrk="1" hangingPunct="1"/>
              <a:t>24</a:t>
            </a:fld>
            <a:endParaRPr kumimoji="0" lang="en-US" altLang="ko-KR" sz="1000" b="1">
              <a:solidFill>
                <a:srgbClr val="000000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AE8BBCC-94A9-4A38-A546-98336A481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57175"/>
            <a:ext cx="535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398463" indent="-39846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Tx/>
              <a:buAutoNum type="romanUcPeriod"/>
            </a:pPr>
            <a:r>
              <a:rPr lang="ko-KR" altLang="en-US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본부구축 성공 </a:t>
            </a:r>
            <a:r>
              <a:rPr lang="en-US" altLang="ko-KR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의 필요성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71E5FBBE-B515-4CD2-9B1A-C1A6A83DA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588" y="317500"/>
            <a:ext cx="30638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r" eaLnBrk="1" latinLnBrk="1" hangingPunct="1"/>
            <a:r>
              <a:rPr lang="ko-KR" altLang="en-US" sz="130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</a:t>
            </a:r>
            <a:r>
              <a:rPr lang="en-US" altLang="ko-KR" sz="130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300">
                <a:latin typeface="HY헤드라인M" panose="02030600000101010101" pitchFamily="18" charset="-127"/>
                <a:ea typeface="HY헤드라인M" panose="02030600000101010101" pitchFamily="18" charset="-127"/>
              </a:rPr>
              <a:t>본부 </a:t>
            </a:r>
            <a:r>
              <a:rPr lang="en-US" altLang="ko-KR" sz="130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30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생존 경영 필요성</a:t>
            </a:r>
          </a:p>
        </p:txBody>
      </p:sp>
      <p:sp>
        <p:nvSpPr>
          <p:cNvPr id="18436" name="Rectangle 12">
            <a:extLst>
              <a:ext uri="{FF2B5EF4-FFF2-40B4-BE49-F238E27FC236}">
                <a16:creationId xmlns:a16="http://schemas.microsoft.com/office/drawing/2014/main" id="{7E1CB853-6B53-41D5-8DB2-8A4169712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611188"/>
            <a:ext cx="8642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사업의 성공 사례가 속출함으로써</a:t>
            </a:r>
            <a:r>
              <a:rPr lang="en-US" altLang="ko-KR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영속할 수 있는 우수한 프랜차이즈 본부 구축을 위한 체계적인 경영 시스템 구축이 절실한 실정임</a:t>
            </a:r>
            <a:r>
              <a:rPr lang="en-US" altLang="ko-KR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lang="ko-KR" altLang="en-US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현실은 </a:t>
            </a:r>
            <a:r>
              <a:rPr lang="en-US" altLang="ko-KR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7</a:t>
            </a:r>
            <a:r>
              <a:rPr lang="ko-KR" altLang="en-US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이상 존속한 기업의 수가 전체 프랜차이즈 기업의 </a:t>
            </a:r>
            <a:r>
              <a:rPr lang="en-US" altLang="ko-KR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23.8%</a:t>
            </a:r>
            <a:r>
              <a:rPr lang="ko-KR" altLang="en-US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에 그침</a:t>
            </a:r>
            <a:r>
              <a:rPr lang="en-US" altLang="ko-KR" sz="14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  <a:endParaRPr lang="ko-KR" altLang="en-US" sz="14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8437" name="Text Box 13">
            <a:extLst>
              <a:ext uri="{FF2B5EF4-FFF2-40B4-BE49-F238E27FC236}">
                <a16:creationId xmlns:a16="http://schemas.microsoft.com/office/drawing/2014/main" id="{1372A275-500A-4DF2-9575-922C6449C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fld id="{F7FB8565-A227-4A3C-BFD7-A1DFA45AB990}" type="slidenum">
              <a:rPr kumimoji="0" lang="en-US" altLang="ko-KR" sz="1000" b="1">
                <a:solidFill>
                  <a:srgbClr val="000000"/>
                </a:solidFill>
                <a:latin typeface="Arial" panose="020B0604020202020204" pitchFamily="34" charset="0"/>
              </a:rPr>
              <a:pPr algn="ctr" eaLnBrk="1" latinLnBrk="1" hangingPunct="1"/>
              <a:t>2</a:t>
            </a:fld>
            <a:endParaRPr kumimoji="0" lang="en-US" altLang="ko-KR" sz="1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BCF67-C913-42FB-A71A-EC0C1DE00C98}"/>
              </a:ext>
            </a:extLst>
          </p:cNvPr>
          <p:cNvSpPr txBox="1"/>
          <p:nvPr/>
        </p:nvSpPr>
        <p:spPr>
          <a:xfrm>
            <a:off x="1225550" y="4500563"/>
            <a:ext cx="5514975" cy="290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7978" indent="-107978" defTabSz="914217" latinLnBrk="1">
              <a:lnSpc>
                <a:spcPct val="130000"/>
              </a:lnSpc>
              <a:defRPr/>
            </a:pPr>
            <a:r>
              <a:rPr lang="en-US" altLang="ko-KR" sz="110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[</a:t>
            </a:r>
            <a:r>
              <a:rPr lang="ko-KR" altLang="en-US" sz="110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출처 </a:t>
            </a:r>
            <a:r>
              <a:rPr lang="en-US" altLang="ko-KR" sz="110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: 2020 </a:t>
            </a:r>
            <a:r>
              <a:rPr lang="ko-KR" altLang="en-US" sz="110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프랜차이즈 산업통계 보고서 </a:t>
            </a:r>
            <a:r>
              <a:rPr lang="en-US" altLang="ko-KR" sz="110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; ㈜</a:t>
            </a:r>
            <a:r>
              <a:rPr lang="ko-KR" altLang="en-US" sz="1100" spc="-150" dirty="0" err="1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맥세스컨설팅</a:t>
            </a:r>
            <a:r>
              <a:rPr lang="en-US" altLang="ko-KR" sz="110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]</a:t>
            </a:r>
          </a:p>
        </p:txBody>
      </p:sp>
      <p:grpSp>
        <p:nvGrpSpPr>
          <p:cNvPr id="18439" name="그룹 19">
            <a:extLst>
              <a:ext uri="{FF2B5EF4-FFF2-40B4-BE49-F238E27FC236}">
                <a16:creationId xmlns:a16="http://schemas.microsoft.com/office/drawing/2014/main" id="{054DBBCB-9C9F-47A7-9B02-4C1C66E0D865}"/>
              </a:ext>
            </a:extLst>
          </p:cNvPr>
          <p:cNvGrpSpPr>
            <a:grpSpLocks/>
          </p:cNvGrpSpPr>
          <p:nvPr/>
        </p:nvGrpSpPr>
        <p:grpSpPr bwMode="auto">
          <a:xfrm>
            <a:off x="6043613" y="1982788"/>
            <a:ext cx="2058987" cy="2605087"/>
            <a:chOff x="4309710" y="2966161"/>
            <a:chExt cx="1647803" cy="2550960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2A64CD19-7DED-4930-9714-620396CE0956}"/>
                </a:ext>
              </a:extLst>
            </p:cNvPr>
            <p:cNvSpPr/>
            <p:nvPr/>
          </p:nvSpPr>
          <p:spPr>
            <a:xfrm>
              <a:off x="4309710" y="2966161"/>
              <a:ext cx="1647803" cy="255096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17" latinLnBrk="1">
                <a:defRPr/>
              </a:pPr>
              <a:endParaRPr lang="ko-KR" altLang="en-US" sz="1100">
                <a:solidFill>
                  <a:srgbClr val="FFFFFF"/>
                </a:solidFill>
                <a:latin typeface="a시월구일2" pitchFamily="18" charset="-127"/>
                <a:ea typeface="a시월구일2" pitchFamily="18" charset="-127"/>
              </a:endParaRPr>
            </a:p>
          </p:txBody>
        </p: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C890213-0321-4F5F-A058-0CCB76EC8CC2}"/>
                </a:ext>
              </a:extLst>
            </p:cNvPr>
            <p:cNvCxnSpPr/>
            <p:nvPr/>
          </p:nvCxnSpPr>
          <p:spPr>
            <a:xfrm>
              <a:off x="4496469" y="4766290"/>
              <a:ext cx="1274285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2234FAB8-E159-4556-8A39-DEBAC70B61CA}"/>
                </a:ext>
              </a:extLst>
            </p:cNvPr>
            <p:cNvSpPr/>
            <p:nvPr/>
          </p:nvSpPr>
          <p:spPr>
            <a:xfrm>
              <a:off x="4549957" y="4909618"/>
              <a:ext cx="1167311" cy="5240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217" latinLnBrk="1">
                <a:lnSpc>
                  <a:spcPct val="120000"/>
                </a:lnSpc>
                <a:defRPr/>
              </a:pPr>
              <a:r>
                <a:rPr lang="ko-KR" altLang="en-US" spc="-100" dirty="0">
                  <a:ln>
                    <a:solidFill>
                      <a:srgbClr val="D91962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a시월구일2" pitchFamily="18" charset="-127"/>
                  <a:ea typeface="a시월구일2" pitchFamily="18" charset="-127"/>
                </a:rPr>
                <a:t>정보공개서 상의 </a:t>
              </a:r>
              <a:endParaRPr lang="en-US" altLang="ko-KR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시월구일2" pitchFamily="18" charset="-127"/>
                <a:ea typeface="a시월구일2" pitchFamily="18" charset="-127"/>
              </a:endParaRPr>
            </a:p>
            <a:p>
              <a:pPr algn="ctr" defTabSz="914217" latinLnBrk="1">
                <a:lnSpc>
                  <a:spcPct val="120000"/>
                </a:lnSpc>
                <a:defRPr/>
              </a:pPr>
              <a:r>
                <a:rPr lang="ko-KR" altLang="en-US" spc="-100" dirty="0">
                  <a:ln>
                    <a:solidFill>
                      <a:srgbClr val="D91962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a시월구일2" pitchFamily="18" charset="-127"/>
                  <a:ea typeface="a시월구일2" pitchFamily="18" charset="-127"/>
                </a:rPr>
                <a:t>가맹사업개시일 기준</a:t>
              </a:r>
              <a:endParaRPr lang="en-US" altLang="ko-KR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시월구일2" pitchFamily="18" charset="-127"/>
                <a:ea typeface="a시월구일2" pitchFamily="18" charset="-12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75F28FD-152D-49CC-9865-D1E1DAE95C35}"/>
              </a:ext>
            </a:extLst>
          </p:cNvPr>
          <p:cNvSpPr txBox="1"/>
          <p:nvPr/>
        </p:nvSpPr>
        <p:spPr>
          <a:xfrm>
            <a:off x="6167438" y="1485900"/>
            <a:ext cx="1785937" cy="34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7978" indent="-107978" algn="ctr" defTabSz="914217" latinLnBrk="1">
              <a:lnSpc>
                <a:spcPct val="130000"/>
              </a:lnSpc>
              <a:defRPr/>
            </a:pPr>
            <a:r>
              <a:rPr lang="ko-KR" altLang="en-US" sz="1400" u="sng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브랜드 평균 존속 </a:t>
            </a:r>
            <a:r>
              <a:rPr lang="ko-KR" altLang="en-US" sz="1400" u="sng" spc="-150" dirty="0" err="1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년수</a:t>
            </a:r>
            <a:endParaRPr lang="en-US" altLang="ko-KR" sz="1400" u="sng" spc="-150" dirty="0">
              <a:solidFill>
                <a:srgbClr val="3A3838"/>
              </a:solidFill>
              <a:latin typeface="a시월구일2" pitchFamily="18" charset="-127"/>
              <a:ea typeface="a시월구일2" pitchFamily="18" charset="-127"/>
            </a:endParaRPr>
          </a:p>
        </p:txBody>
      </p:sp>
      <p:pic>
        <p:nvPicPr>
          <p:cNvPr id="18441" name="Picture 14" descr="report png 이미지 검색결과">
            <a:extLst>
              <a:ext uri="{FF2B5EF4-FFF2-40B4-BE49-F238E27FC236}">
                <a16:creationId xmlns:a16="http://schemas.microsoft.com/office/drawing/2014/main" id="{A8E6B270-A63C-40BD-854B-14A09CE8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2768600"/>
            <a:ext cx="13017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44217BB-601F-4EB2-89E0-57D5F3A1766E}"/>
              </a:ext>
            </a:extLst>
          </p:cNvPr>
          <p:cNvSpPr txBox="1"/>
          <p:nvPr/>
        </p:nvSpPr>
        <p:spPr>
          <a:xfrm>
            <a:off x="6180138" y="2176463"/>
            <a:ext cx="1785937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7978" indent="-107978" algn="ctr" defTabSz="914217" latinLnBrk="1">
              <a:lnSpc>
                <a:spcPct val="130000"/>
              </a:lnSpc>
              <a:defRPr/>
            </a:pPr>
            <a:r>
              <a:rPr lang="en-US" altLang="ko-KR" sz="2500" u="sng" spc="-150" dirty="0">
                <a:solidFill>
                  <a:srgbClr val="FFC000"/>
                </a:solidFill>
                <a:latin typeface="a시월구일4" pitchFamily="18" charset="-127"/>
                <a:ea typeface="a시월구일4" pitchFamily="18" charset="-127"/>
              </a:rPr>
              <a:t>‘4.8 </a:t>
            </a:r>
            <a:r>
              <a:rPr lang="ko-KR" altLang="en-US" sz="2500" u="sng" spc="-150" dirty="0">
                <a:solidFill>
                  <a:srgbClr val="FFC000"/>
                </a:solidFill>
                <a:latin typeface="a시월구일4" pitchFamily="18" charset="-127"/>
                <a:ea typeface="a시월구일4" pitchFamily="18" charset="-127"/>
              </a:rPr>
              <a:t>년</a:t>
            </a:r>
            <a:r>
              <a:rPr lang="en-US" altLang="ko-KR" sz="2500" u="sng" spc="-150" dirty="0">
                <a:solidFill>
                  <a:srgbClr val="FFC000"/>
                </a:solidFill>
                <a:latin typeface="a시월구일4" pitchFamily="18" charset="-127"/>
                <a:ea typeface="a시월구일4" pitchFamily="18" charset="-127"/>
              </a:rPr>
              <a:t>'</a:t>
            </a:r>
          </a:p>
        </p:txBody>
      </p:sp>
      <p:graphicFrame>
        <p:nvGraphicFramePr>
          <p:cNvPr id="18443" name="차트 17">
            <a:extLst>
              <a:ext uri="{FF2B5EF4-FFF2-40B4-BE49-F238E27FC236}">
                <a16:creationId xmlns:a16="http://schemas.microsoft.com/office/drawing/2014/main" id="{6FE7B1C6-C6A9-4DE6-A227-25CF7A748B6A}"/>
              </a:ext>
            </a:extLst>
          </p:cNvPr>
          <p:cNvGraphicFramePr>
            <a:graphicFrameLocks/>
          </p:cNvGraphicFramePr>
          <p:nvPr/>
        </p:nvGraphicFramePr>
        <p:xfrm>
          <a:off x="719138" y="1766888"/>
          <a:ext cx="3413125" cy="298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7" name="Chart" r:id="rId4" imgW="3420152" imgH="2993395" progId="Excel.Chart.8">
                  <p:embed/>
                </p:oleObj>
              </mc:Choice>
              <mc:Fallback>
                <p:oleObj name="Chart" r:id="rId4" imgW="3420152" imgH="2993395" progId="Excel.Chart.8">
                  <p:embed/>
                  <p:pic>
                    <p:nvPicPr>
                      <p:cNvPr id="0" name="차트 1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1766888"/>
                        <a:ext cx="3413125" cy="298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Box 36">
            <a:extLst>
              <a:ext uri="{FF2B5EF4-FFF2-40B4-BE49-F238E27FC236}">
                <a16:creationId xmlns:a16="http://schemas.microsoft.com/office/drawing/2014/main" id="{C9B838C0-2C3F-4985-8A27-F193866FABA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48025" y="2178050"/>
            <a:ext cx="1222375" cy="1223963"/>
          </a:xfrm>
          <a:prstGeom prst="wedgeEllipseCallout">
            <a:avLst>
              <a:gd name="adj1" fmla="val 48764"/>
              <a:gd name="adj2" fmla="val 35384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defTabSz="91281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defTabSz="91281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defTabSz="91281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defTabSz="91281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284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741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1988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656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latinLnBrk="1"/>
            <a:r>
              <a:rPr lang="en-US" altLang="ko-KR" sz="1400">
                <a:solidFill>
                  <a:srgbClr val="3A3838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3</a:t>
            </a:r>
            <a:r>
              <a:rPr lang="ko-KR" altLang="en-US" sz="1400">
                <a:solidFill>
                  <a:srgbClr val="3A3838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년 미만</a:t>
            </a:r>
            <a:endParaRPr lang="en-US" altLang="ko-KR" sz="1400">
              <a:solidFill>
                <a:srgbClr val="3A3838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Arial" panose="020B0604020202020204" pitchFamily="34" charset="0"/>
            </a:endParaRPr>
          </a:p>
          <a:p>
            <a:pPr algn="ctr" latinLnBrk="1"/>
            <a:r>
              <a:rPr lang="en-US" altLang="ko-KR" sz="2000">
                <a:solidFill>
                  <a:srgbClr val="3A3838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Arial" panose="020B0604020202020204" pitchFamily="34" charset="0"/>
              </a:rPr>
              <a:t>48.3%</a:t>
            </a:r>
            <a:endParaRPr lang="ko-KR" altLang="en-US" sz="2000">
              <a:solidFill>
                <a:srgbClr val="3A3838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155EF7-BB4A-43A8-BFFF-28B3E2A347B2}"/>
              </a:ext>
            </a:extLst>
          </p:cNvPr>
          <p:cNvSpPr txBox="1"/>
          <p:nvPr/>
        </p:nvSpPr>
        <p:spPr bwMode="auto">
          <a:xfrm>
            <a:off x="1377950" y="1852613"/>
            <a:ext cx="1166813" cy="792162"/>
          </a:xfrm>
          <a:prstGeom prst="wedgeEllipseCallout">
            <a:avLst>
              <a:gd name="adj1" fmla="val 48766"/>
              <a:gd name="adj2" fmla="val 35383"/>
            </a:avLst>
          </a:prstGeom>
          <a:noFill/>
        </p:spPr>
        <p:txBody>
          <a:bodyPr lIns="0" tIns="0" rIns="0" bIns="0" anchor="ctr"/>
          <a:lstStyle/>
          <a:p>
            <a:pPr algn="ctr" defTabSz="914217" latinLnBrk="1">
              <a:defRPr/>
            </a:pPr>
            <a:r>
              <a:rPr lang="en-US" altLang="ko-KR" kern="0" spc="-150" dirty="0">
                <a:solidFill>
                  <a:srgbClr val="FF0000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7</a:t>
            </a:r>
            <a:r>
              <a:rPr lang="ko-KR" altLang="en-US" kern="0" spc="-150" dirty="0">
                <a:solidFill>
                  <a:srgbClr val="FF0000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년 이상 </a:t>
            </a:r>
            <a:r>
              <a:rPr lang="en-US" altLang="ko-KR" kern="0" spc="-150" dirty="0">
                <a:solidFill>
                  <a:srgbClr val="FF0000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23.8%</a:t>
            </a:r>
            <a:endParaRPr lang="ko-KR" altLang="en-US" kern="0" spc="-150" dirty="0">
              <a:solidFill>
                <a:srgbClr val="FF0000"/>
              </a:solidFill>
              <a:latin typeface="a시월구일2" pitchFamily="18" charset="-127"/>
              <a:ea typeface="a시월구일2" pitchFamily="18" charset="-127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F9AABC-FD68-449E-8223-0A780F8E77CD}"/>
              </a:ext>
            </a:extLst>
          </p:cNvPr>
          <p:cNvSpPr txBox="1"/>
          <p:nvPr/>
        </p:nvSpPr>
        <p:spPr bwMode="auto">
          <a:xfrm>
            <a:off x="863600" y="2936875"/>
            <a:ext cx="1165225" cy="792163"/>
          </a:xfrm>
          <a:prstGeom prst="wedgeEllipseCallout">
            <a:avLst>
              <a:gd name="adj1" fmla="val 48766"/>
              <a:gd name="adj2" fmla="val 35383"/>
            </a:avLst>
          </a:prstGeom>
          <a:noFill/>
        </p:spPr>
        <p:txBody>
          <a:bodyPr lIns="0" tIns="0" rIns="0" bIns="0" anchor="ctr"/>
          <a:lstStyle/>
          <a:p>
            <a:pPr algn="ctr" defTabSz="914217" latinLnBrk="1">
              <a:defRPr/>
            </a:pPr>
            <a:r>
              <a:rPr lang="en-US" altLang="ko-KR" sz="1400" kern="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7</a:t>
            </a:r>
            <a:r>
              <a:rPr lang="ko-KR" altLang="en-US" sz="1400" kern="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년 미만</a:t>
            </a:r>
            <a:endParaRPr lang="en-US" altLang="ko-KR" sz="1400" kern="0" spc="-150" dirty="0">
              <a:solidFill>
                <a:srgbClr val="3A3838"/>
              </a:solidFill>
              <a:latin typeface="a시월구일2" pitchFamily="18" charset="-127"/>
              <a:ea typeface="a시월구일2" pitchFamily="18" charset="-127"/>
              <a:cs typeface="Arial" pitchFamily="34" charset="0"/>
            </a:endParaRPr>
          </a:p>
          <a:p>
            <a:pPr algn="ctr" defTabSz="914217" latinLnBrk="1">
              <a:defRPr/>
            </a:pPr>
            <a:r>
              <a:rPr lang="en-US" altLang="ko-KR" sz="1400" kern="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11.1%</a:t>
            </a:r>
            <a:endParaRPr lang="ko-KR" altLang="en-US" sz="1400" kern="0" spc="-150" dirty="0">
              <a:solidFill>
                <a:srgbClr val="3A3838"/>
              </a:solidFill>
              <a:latin typeface="a시월구일2" pitchFamily="18" charset="-127"/>
              <a:ea typeface="a시월구일2" pitchFamily="18" charset="-127"/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D1ECBC-0C10-47A9-9D86-E7260E8EA8BB}"/>
              </a:ext>
            </a:extLst>
          </p:cNvPr>
          <p:cNvSpPr txBox="1"/>
          <p:nvPr/>
        </p:nvSpPr>
        <p:spPr bwMode="auto">
          <a:xfrm>
            <a:off x="1752600" y="3663950"/>
            <a:ext cx="1166813" cy="790575"/>
          </a:xfrm>
          <a:prstGeom prst="wedgeEllipseCallout">
            <a:avLst>
              <a:gd name="adj1" fmla="val 48766"/>
              <a:gd name="adj2" fmla="val 35383"/>
            </a:avLst>
          </a:prstGeom>
          <a:noFill/>
        </p:spPr>
        <p:txBody>
          <a:bodyPr lIns="0" tIns="0" rIns="0" bIns="0" anchor="ctr"/>
          <a:lstStyle/>
          <a:p>
            <a:pPr algn="ctr" defTabSz="914217" latinLnBrk="1">
              <a:defRPr/>
            </a:pPr>
            <a:r>
              <a:rPr lang="en-US" altLang="ko-KR" sz="1100" kern="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5</a:t>
            </a:r>
            <a:r>
              <a:rPr lang="ko-KR" altLang="en-US" sz="1100" kern="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년 미만</a:t>
            </a:r>
            <a:endParaRPr lang="en-US" altLang="ko-KR" sz="1100" kern="0" spc="-150" dirty="0">
              <a:solidFill>
                <a:srgbClr val="3A3838"/>
              </a:solidFill>
              <a:latin typeface="a시월구일2" pitchFamily="18" charset="-127"/>
              <a:ea typeface="a시월구일2" pitchFamily="18" charset="-127"/>
              <a:cs typeface="Arial" pitchFamily="34" charset="0"/>
            </a:endParaRPr>
          </a:p>
          <a:p>
            <a:pPr algn="ctr" defTabSz="914217" latinLnBrk="1">
              <a:defRPr/>
            </a:pPr>
            <a:r>
              <a:rPr lang="en-US" altLang="ko-KR" sz="1100" kern="0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  <a:cs typeface="Arial" pitchFamily="34" charset="0"/>
              </a:rPr>
              <a:t>16.8%</a:t>
            </a:r>
            <a:endParaRPr lang="ko-KR" altLang="en-US" sz="1100" kern="0" spc="-150" dirty="0">
              <a:solidFill>
                <a:srgbClr val="3A3838"/>
              </a:solidFill>
              <a:latin typeface="a시월구일2" pitchFamily="18" charset="-127"/>
              <a:ea typeface="a시월구일2" pitchFamily="18" charset="-127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FAAF28-8F9B-48C7-91E6-AA917A3D5F84}"/>
              </a:ext>
            </a:extLst>
          </p:cNvPr>
          <p:cNvSpPr txBox="1"/>
          <p:nvPr/>
        </p:nvSpPr>
        <p:spPr>
          <a:xfrm>
            <a:off x="1630363" y="1485900"/>
            <a:ext cx="1787525" cy="34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7978" indent="-107978" algn="ctr" defTabSz="914217" latinLnBrk="1">
              <a:lnSpc>
                <a:spcPct val="130000"/>
              </a:lnSpc>
              <a:defRPr/>
            </a:pPr>
            <a:r>
              <a:rPr lang="ko-KR" altLang="en-US" sz="1400" u="sng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국내 </a:t>
            </a:r>
            <a:r>
              <a:rPr lang="en-US" altLang="ko-KR" sz="1400" u="sng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FC </a:t>
            </a:r>
            <a:r>
              <a:rPr lang="ko-KR" altLang="en-US" sz="1400" u="sng" spc="-150" dirty="0">
                <a:solidFill>
                  <a:srgbClr val="3A3838"/>
                </a:solidFill>
                <a:latin typeface="a시월구일2" pitchFamily="18" charset="-127"/>
                <a:ea typeface="a시월구일2" pitchFamily="18" charset="-127"/>
              </a:rPr>
              <a:t>산업 규모</a:t>
            </a:r>
            <a:endParaRPr lang="en-US" altLang="ko-KR" sz="1400" u="sng" spc="-150" dirty="0">
              <a:solidFill>
                <a:srgbClr val="3A3838"/>
              </a:solidFill>
              <a:latin typeface="a시월구일2" pitchFamily="18" charset="-127"/>
              <a:ea typeface="a시월구일2" pitchFamily="18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45CA3F6D-0F4B-4062-B38D-575E4B08215E}"/>
              </a:ext>
            </a:extLst>
          </p:cNvPr>
          <p:cNvSpPr/>
          <p:nvPr/>
        </p:nvSpPr>
        <p:spPr>
          <a:xfrm>
            <a:off x="1225550" y="4897438"/>
            <a:ext cx="6877050" cy="349250"/>
          </a:xfrm>
          <a:prstGeom prst="rect">
            <a:avLst/>
          </a:prstGeom>
          <a:solidFill>
            <a:srgbClr val="2C3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430B1A1F-DD37-46F0-BFF9-7A67FE407528}"/>
              </a:ext>
            </a:extLst>
          </p:cNvPr>
          <p:cNvSpPr/>
          <p:nvPr/>
        </p:nvSpPr>
        <p:spPr>
          <a:xfrm>
            <a:off x="1225644" y="5307743"/>
            <a:ext cx="6877462" cy="329321"/>
          </a:xfrm>
          <a:prstGeom prst="rect">
            <a:avLst/>
          </a:prstGeom>
          <a:solidFill>
            <a:srgbClr val="2C3A4B"/>
          </a:solidFill>
        </p:spPr>
        <p:txBody>
          <a:bodyPr>
            <a:spAutoFit/>
          </a:bodyPr>
          <a:lstStyle/>
          <a:p>
            <a:pPr algn="ctr" defTabSz="914217" latinLnBrk="1">
              <a:lnSpc>
                <a:spcPct val="120000"/>
              </a:lnSpc>
              <a:defRPr/>
            </a:pPr>
            <a:r>
              <a:rPr lang="en-US" altLang="ko-KR" sz="1400" b="1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srgbClr val="FFD966"/>
                </a:solidFill>
                <a:latin typeface="a시월구일2" pitchFamily="18" charset="-127"/>
                <a:ea typeface="a시월구일2" pitchFamily="18" charset="-127"/>
              </a:rPr>
              <a:t>2021</a:t>
            </a:r>
            <a:r>
              <a:rPr lang="ko-KR" altLang="en-US" sz="1400" b="1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srgbClr val="FFD966"/>
                </a:solidFill>
                <a:latin typeface="a시월구일2" pitchFamily="18" charset="-127"/>
                <a:ea typeface="a시월구일2" pitchFamily="18" charset="-127"/>
              </a:rPr>
              <a:t>년은 코로나</a:t>
            </a:r>
            <a:r>
              <a:rPr lang="en-US" altLang="ko-KR" sz="1400" b="1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srgbClr val="FFD966"/>
                </a:solidFill>
                <a:latin typeface="a시월구일2" pitchFamily="18" charset="-127"/>
                <a:ea typeface="a시월구일2" pitchFamily="18" charset="-127"/>
              </a:rPr>
              <a:t>19 </a:t>
            </a:r>
            <a:r>
              <a:rPr lang="ko-KR" altLang="en-US" sz="1400" b="1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srgbClr val="FFD966"/>
                </a:solidFill>
                <a:latin typeface="a시월구일2" pitchFamily="18" charset="-127"/>
                <a:ea typeface="a시월구일2" pitchFamily="18" charset="-127"/>
              </a:rPr>
              <a:t>로 인한 </a:t>
            </a:r>
            <a:r>
              <a:rPr lang="en-US" altLang="ko-KR" sz="1400" b="1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srgbClr val="FFD966"/>
                </a:solidFill>
                <a:latin typeface="a시월구일2" pitchFamily="18" charset="-127"/>
                <a:ea typeface="a시월구일2" pitchFamily="18" charset="-127"/>
              </a:rPr>
              <a:t> </a:t>
            </a:r>
            <a:r>
              <a:rPr lang="ko-KR" altLang="en-US" sz="1400" b="1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srgbClr val="FFD966"/>
                </a:solidFill>
                <a:latin typeface="a시월구일2" pitchFamily="18" charset="-127"/>
                <a:ea typeface="a시월구일2" pitchFamily="18" charset="-127"/>
              </a:rPr>
              <a:t>프랜차이즈 산업규모는 더 악화 될 전망 </a:t>
            </a:r>
            <a:endParaRPr lang="en-US" altLang="ko-KR" sz="1400" b="1" spc="-100" dirty="0">
              <a:ln>
                <a:solidFill>
                  <a:srgbClr val="D91962">
                    <a:alpha val="0"/>
                  </a:srgbClr>
                </a:solidFill>
              </a:ln>
              <a:solidFill>
                <a:srgbClr val="FFD966"/>
              </a:solidFill>
              <a:latin typeface="a시월구일2" pitchFamily="18" charset="-127"/>
              <a:ea typeface="a시월구일2" pitchFamily="18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E32E3772-0835-409E-9ACA-FEE3500BF1CA}"/>
              </a:ext>
            </a:extLst>
          </p:cNvPr>
          <p:cNvSpPr/>
          <p:nvPr/>
        </p:nvSpPr>
        <p:spPr>
          <a:xfrm>
            <a:off x="1165729" y="4909996"/>
            <a:ext cx="7057018" cy="32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17" latinLnBrk="1">
              <a:lnSpc>
                <a:spcPct val="120000"/>
              </a:lnSpc>
              <a:defRPr/>
            </a:pPr>
            <a:r>
              <a:rPr lang="ko-KR" altLang="en-US" sz="1400" b="1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srgbClr val="FFFFFF"/>
                </a:solidFill>
                <a:latin typeface="a시월구일2" pitchFamily="18" charset="-127"/>
                <a:ea typeface="a시월구일2" pitchFamily="18" charset="-127"/>
              </a:rPr>
              <a:t>프랜차이즈 본부운영 문제에 따른 각종 분쟁이 증가하며 본부와 가맹점 성장을 저해하고 있음</a:t>
            </a:r>
            <a:r>
              <a:rPr lang="en-US" altLang="ko-KR" sz="1400" b="1" spc="-100" dirty="0">
                <a:ln>
                  <a:solidFill>
                    <a:srgbClr val="D91962">
                      <a:alpha val="0"/>
                    </a:srgbClr>
                  </a:solidFill>
                </a:ln>
                <a:solidFill>
                  <a:srgbClr val="FFFFFF"/>
                </a:solidFill>
                <a:latin typeface="a시월구일2" pitchFamily="18" charset="-127"/>
                <a:ea typeface="a시월구일2" pitchFamily="18" charset="-127"/>
              </a:rPr>
              <a:t>. </a:t>
            </a:r>
          </a:p>
        </p:txBody>
      </p:sp>
      <p:sp>
        <p:nvSpPr>
          <p:cNvPr id="45" name="별: 꼭짓점 5개 44">
            <a:extLst>
              <a:ext uri="{FF2B5EF4-FFF2-40B4-BE49-F238E27FC236}">
                <a16:creationId xmlns:a16="http://schemas.microsoft.com/office/drawing/2014/main" id="{5D499DD0-8957-4910-9109-4EAF87A1A6D7}"/>
              </a:ext>
            </a:extLst>
          </p:cNvPr>
          <p:cNvSpPr/>
          <p:nvPr/>
        </p:nvSpPr>
        <p:spPr>
          <a:xfrm>
            <a:off x="1863725" y="5267325"/>
            <a:ext cx="331788" cy="34131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2">
            <a:extLst>
              <a:ext uri="{FF2B5EF4-FFF2-40B4-BE49-F238E27FC236}">
                <a16:creationId xmlns:a16="http://schemas.microsoft.com/office/drawing/2014/main" id="{CD1A997C-4812-4449-8923-90E5AE697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646113"/>
            <a:ext cx="8642350" cy="30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4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맥세스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본부구축 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과정은 운영중인 브랜드에 대한 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Biz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모델을 검증하고 그에 맞는 본부구축방법을 배우는 과정이며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…</a:t>
            </a:r>
            <a:endParaRPr lang="ko-KR" altLang="en-US" sz="14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D85278E-D578-4BEC-87B7-4E1D5D77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57175"/>
            <a:ext cx="6665883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398463" indent="-39846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굴림" panose="020B0600000101010101" pitchFamily="50" charset="-127"/>
              <a:buAutoNum type="romanUcPeriod" startAt="2"/>
            </a:pP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본부구축 성공 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과정을 통한 본부 구축 방법</a:t>
            </a:r>
          </a:p>
        </p:txBody>
      </p:sp>
      <p:sp>
        <p:nvSpPr>
          <p:cNvPr id="19460" name="모서리가 둥근 직사각형 20">
            <a:extLst>
              <a:ext uri="{FF2B5EF4-FFF2-40B4-BE49-F238E27FC236}">
                <a16:creationId xmlns:a16="http://schemas.microsoft.com/office/drawing/2014/main" id="{098850E3-4F46-4FAA-BFE7-FFB81A83F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070" y="5399412"/>
            <a:ext cx="865187" cy="8651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r" eaLnBrk="1" hangingPunct="1"/>
            <a:endParaRPr lang="ko-KR" altLang="en-US" sz="1300" b="1">
              <a:latin typeface="맑은 고딕" panose="020B0503020000020004" pitchFamily="50" charset="-127"/>
            </a:endParaRPr>
          </a:p>
        </p:txBody>
      </p:sp>
      <p:sp>
        <p:nvSpPr>
          <p:cNvPr id="19461" name="Text Box 13">
            <a:extLst>
              <a:ext uri="{FF2B5EF4-FFF2-40B4-BE49-F238E27FC236}">
                <a16:creationId xmlns:a16="http://schemas.microsoft.com/office/drawing/2014/main" id="{5CF7A2AC-5532-4FBC-A507-1EB2D4AAD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fld id="{79566737-A251-491D-88F1-DD7EC7C21B64}" type="slidenum">
              <a:rPr kumimoji="0" lang="en-US" altLang="ko-KR" sz="1000" b="1">
                <a:solidFill>
                  <a:srgbClr val="000000"/>
                </a:solidFill>
                <a:latin typeface="Arial" panose="020B0604020202020204" pitchFamily="34" charset="0"/>
              </a:rPr>
              <a:pPr algn="ctr" eaLnBrk="1" latinLnBrk="1" hangingPunct="1"/>
              <a:t>3</a:t>
            </a:fld>
            <a:endParaRPr kumimoji="0" lang="en-US" altLang="ko-KR" sz="1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C08A511-1109-4C16-BD98-623E2B450F56}"/>
              </a:ext>
            </a:extLst>
          </p:cNvPr>
          <p:cNvGrpSpPr/>
          <p:nvPr/>
        </p:nvGrpSpPr>
        <p:grpSpPr>
          <a:xfrm>
            <a:off x="276218" y="987775"/>
            <a:ext cx="2268537" cy="536485"/>
            <a:chOff x="1090613" y="1476375"/>
            <a:chExt cx="2268537" cy="685800"/>
          </a:xfrm>
        </p:grpSpPr>
        <p:sp>
          <p:nvSpPr>
            <p:cNvPr id="18" name="이등변 삼각형 17">
              <a:extLst>
                <a:ext uri="{FF2B5EF4-FFF2-40B4-BE49-F238E27FC236}">
                  <a16:creationId xmlns:a16="http://schemas.microsoft.com/office/drawing/2014/main" id="{51352910-8BB7-497C-A44A-1E2327C5E2FF}"/>
                </a:ext>
              </a:extLst>
            </p:cNvPr>
            <p:cNvSpPr/>
            <p:nvPr/>
          </p:nvSpPr>
          <p:spPr>
            <a:xfrm rot="10800000">
              <a:off x="1422400" y="1925638"/>
              <a:ext cx="315913" cy="236537"/>
            </a:xfrm>
            <a:prstGeom prst="triangle">
              <a:avLst/>
            </a:prstGeom>
            <a:solidFill>
              <a:srgbClr val="C7D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9" name="모서리가 둥근 직사각형 77">
              <a:extLst>
                <a:ext uri="{FF2B5EF4-FFF2-40B4-BE49-F238E27FC236}">
                  <a16:creationId xmlns:a16="http://schemas.microsoft.com/office/drawing/2014/main" id="{D88AC38A-FB82-487C-8EBD-42806906EA48}"/>
                </a:ext>
              </a:extLst>
            </p:cNvPr>
            <p:cNvSpPr/>
            <p:nvPr/>
          </p:nvSpPr>
          <p:spPr>
            <a:xfrm flipH="1">
              <a:off x="1090613" y="1476375"/>
              <a:ext cx="2268537" cy="460375"/>
            </a:xfrm>
            <a:prstGeom prst="roundRect">
              <a:avLst>
                <a:gd name="adj" fmla="val 50000"/>
              </a:avLst>
            </a:prstGeom>
            <a:solidFill>
              <a:srgbClr val="C7D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400" dirty="0" err="1">
                  <a:solidFill>
                    <a:schemeClr val="tx1"/>
                  </a:solidFill>
                  <a:latin typeface="a시월구일2" pitchFamily="18" charset="-127"/>
                  <a:ea typeface="a시월구일2" pitchFamily="18" charset="-127"/>
                </a:rPr>
                <a:t>맥세스</a:t>
              </a:r>
              <a:r>
                <a:rPr lang="ko-KR" altLang="en-US" sz="1400" dirty="0">
                  <a:solidFill>
                    <a:schemeClr val="tx1"/>
                  </a:solidFill>
                  <a:latin typeface="a시월구일2" pitchFamily="18" charset="-127"/>
                  <a:ea typeface="a시월구일2" pitchFamily="18" charset="-127"/>
                </a:rPr>
                <a:t> </a:t>
              </a:r>
              <a:r>
                <a:rPr lang="en-US" altLang="ko-KR" sz="1400" dirty="0">
                  <a:solidFill>
                    <a:schemeClr val="tx1"/>
                  </a:solidFill>
                  <a:latin typeface="a시월구일2" pitchFamily="18" charset="-127"/>
                  <a:ea typeface="a시월구일2" pitchFamily="18" charset="-127"/>
                </a:rPr>
                <a:t>CEO </a:t>
              </a:r>
              <a:r>
                <a:rPr lang="ko-KR" altLang="en-US" sz="1400" dirty="0">
                  <a:solidFill>
                    <a:schemeClr val="tx1"/>
                  </a:solidFill>
                  <a:latin typeface="a시월구일2" pitchFamily="18" charset="-127"/>
                  <a:ea typeface="a시월구일2" pitchFamily="18" charset="-127"/>
                </a:rPr>
                <a:t>과정은</a:t>
              </a:r>
              <a:r>
                <a:rPr lang="en-US" altLang="ko-KR" sz="1400" dirty="0">
                  <a:solidFill>
                    <a:schemeClr val="tx1"/>
                  </a:solidFill>
                  <a:latin typeface="a시월구일2" pitchFamily="18" charset="-127"/>
                  <a:ea typeface="a시월구일2" pitchFamily="18" charset="-127"/>
                </a:rPr>
                <a:t>?</a:t>
              </a:r>
              <a:endParaRPr lang="ko-KR" altLang="en-US" sz="1400" dirty="0">
                <a:solidFill>
                  <a:schemeClr val="tx1"/>
                </a:solidFill>
                <a:latin typeface="a시월구일2" pitchFamily="18" charset="-127"/>
                <a:ea typeface="a시월구일2" pitchFamily="18" charset="-127"/>
              </a:endParaRPr>
            </a:p>
          </p:txBody>
        </p:sp>
      </p:grpSp>
      <p:pic>
        <p:nvPicPr>
          <p:cNvPr id="25" name="그래픽 32" descr="연구">
            <a:extLst>
              <a:ext uri="{FF2B5EF4-FFF2-40B4-BE49-F238E27FC236}">
                <a16:creationId xmlns:a16="http://schemas.microsoft.com/office/drawing/2014/main" id="{9EA30693-4D14-4E70-A686-7BB0D266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68" y="1301943"/>
            <a:ext cx="383035" cy="3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170">
            <a:extLst>
              <a:ext uri="{FF2B5EF4-FFF2-40B4-BE49-F238E27FC236}">
                <a16:creationId xmlns:a16="http://schemas.microsoft.com/office/drawing/2014/main" id="{08908F34-CA9E-4B1C-89D0-F93A1B50B6B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59560" y="3169083"/>
            <a:ext cx="1458913" cy="195262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77925" tIns="38963" rIns="77925" bIns="38963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9pPr>
          </a:lstStyle>
          <a:p>
            <a:pPr algn="ctr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ko-KR" altLang="en-US">
              <a:latin typeface="맑은 고딕" panose="020B0503020000020004" pitchFamily="50" charset="-127"/>
            </a:endParaRPr>
          </a:p>
        </p:txBody>
      </p:sp>
      <p:pic>
        <p:nvPicPr>
          <p:cNvPr id="14" name="그림 13" descr="비즈니스_00000.jpg">
            <a:extLst>
              <a:ext uri="{FF2B5EF4-FFF2-40B4-BE49-F238E27FC236}">
                <a16:creationId xmlns:a16="http://schemas.microsoft.com/office/drawing/2014/main" id="{BF89FDED-4A8F-4788-9CDC-31862282CDCB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485914" y="5250779"/>
            <a:ext cx="1677573" cy="821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4099779-C685-4535-B183-3244FA3CA890}"/>
              </a:ext>
            </a:extLst>
          </p:cNvPr>
          <p:cNvSpPr/>
          <p:nvPr/>
        </p:nvSpPr>
        <p:spPr>
          <a:xfrm>
            <a:off x="2302974" y="5250779"/>
            <a:ext cx="7063723" cy="821939"/>
          </a:xfrm>
          <a:prstGeom prst="rect">
            <a:avLst/>
          </a:prstGeom>
          <a:solidFill>
            <a:srgbClr val="E0E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  <a:latin typeface="a시월구일2" pitchFamily="18" charset="-127"/>
                <a:ea typeface="a시월구일2" pitchFamily="18" charset="-127"/>
              </a:rPr>
              <a:t>CEO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  <a:latin typeface="a시월구일2" pitchFamily="18" charset="-127"/>
                <a:ea typeface="a시월구일2" pitchFamily="18" charset="-127"/>
              </a:rPr>
              <a:t>의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  <a:latin typeface="a시월구일2" pitchFamily="18" charset="-127"/>
                <a:ea typeface="a시월구일2" pitchFamily="18" charset="-127"/>
              </a:rPr>
              <a:t> 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  <a:latin typeface="a시월구일2" pitchFamily="18" charset="-127"/>
                <a:ea typeface="a시월구일2" pitchFamily="18" charset="-127"/>
              </a:rPr>
              <a:t>교육 목적은 단순 인맥과 명성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  <a:latin typeface="a시월구일2" pitchFamily="18" charset="-127"/>
                <a:ea typeface="a시월구일2" pitchFamily="18" charset="-127"/>
              </a:rPr>
              <a:t>/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  <a:latin typeface="a시월구일2" pitchFamily="18" charset="-127"/>
                <a:ea typeface="a시월구일2" pitchFamily="18" charset="-127"/>
              </a:rPr>
              <a:t>명예교육이 아닌 제대로 된 프랜차이즈 본부경영 시스템구축을 이해하여  공정경영과 지속적인 가맹사업 확장이어야 함</a:t>
            </a:r>
            <a:endParaRPr lang="en-US" altLang="ko-KR" sz="1400" dirty="0">
              <a:solidFill>
                <a:schemeClr val="accent2">
                  <a:lumMod val="50000"/>
                </a:schemeClr>
              </a:solidFill>
              <a:latin typeface="a시월구일2" pitchFamily="18" charset="-127"/>
              <a:ea typeface="a시월구일2" pitchFamily="18" charset="-127"/>
            </a:endParaRPr>
          </a:p>
        </p:txBody>
      </p:sp>
      <p:graphicFrame>
        <p:nvGraphicFramePr>
          <p:cNvPr id="21" name="차트 20">
            <a:extLst>
              <a:ext uri="{FF2B5EF4-FFF2-40B4-BE49-F238E27FC236}">
                <a16:creationId xmlns:a16="http://schemas.microsoft.com/office/drawing/2014/main" id="{80EDA6D6-B720-4BEC-BD9C-0A49ABF9BA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34355"/>
              </p:ext>
            </p:extLst>
          </p:nvPr>
        </p:nvGraphicFramePr>
        <p:xfrm>
          <a:off x="6074352" y="2834842"/>
          <a:ext cx="1898061" cy="134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차트 21">
            <a:extLst>
              <a:ext uri="{FF2B5EF4-FFF2-40B4-BE49-F238E27FC236}">
                <a16:creationId xmlns:a16="http://schemas.microsoft.com/office/drawing/2014/main" id="{B70065DC-895E-466D-B485-41408B28B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878816"/>
              </p:ext>
            </p:extLst>
          </p:nvPr>
        </p:nvGraphicFramePr>
        <p:xfrm>
          <a:off x="6139253" y="3965524"/>
          <a:ext cx="1898061" cy="134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AutoShape 170">
            <a:extLst>
              <a:ext uri="{FF2B5EF4-FFF2-40B4-BE49-F238E27FC236}">
                <a16:creationId xmlns:a16="http://schemas.microsoft.com/office/drawing/2014/main" id="{AF29C0B4-0B34-4E76-AC10-79E181F3154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57871" y="2151235"/>
            <a:ext cx="729458" cy="233796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77925" tIns="38963" rIns="77925" bIns="38963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9pPr>
          </a:lstStyle>
          <a:p>
            <a:pPr algn="ctr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15BDFD94-D9C9-491B-88EF-1A670F1B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7731" y="2073703"/>
            <a:ext cx="1190963" cy="3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전략</a:t>
            </a:r>
            <a:r>
              <a:rPr lang="en-US" altLang="ko-KR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/</a:t>
            </a:r>
            <a:r>
              <a:rPr lang="ko-KR" altLang="en-US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실행</a:t>
            </a:r>
            <a:r>
              <a:rPr lang="en-US" altLang="ko-KR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1</a:t>
            </a:r>
            <a:endParaRPr lang="ko-KR" altLang="en-US" sz="1550" b="1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FF5316CC-A146-4ADB-B083-5025029DC0B3}"/>
              </a:ext>
            </a:extLst>
          </p:cNvPr>
          <p:cNvSpPr/>
          <p:nvPr/>
        </p:nvSpPr>
        <p:spPr>
          <a:xfrm>
            <a:off x="6507076" y="1322667"/>
            <a:ext cx="1044116" cy="307754"/>
          </a:xfrm>
          <a:prstGeom prst="rect">
            <a:avLst/>
          </a:prstGeom>
          <a:solidFill>
            <a:srgbClr val="C7D8E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진단결과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6C6F5BA-25DA-41D3-91F0-B63021F95506}"/>
              </a:ext>
            </a:extLst>
          </p:cNvPr>
          <p:cNvSpPr/>
          <p:nvPr/>
        </p:nvSpPr>
        <p:spPr>
          <a:xfrm>
            <a:off x="8357731" y="1312153"/>
            <a:ext cx="1044116" cy="307754"/>
          </a:xfrm>
          <a:prstGeom prst="rect">
            <a:avLst/>
          </a:prstGeom>
          <a:solidFill>
            <a:srgbClr val="C7D8E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대응전략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2394467-29C5-4615-9EFE-50910AC987B8}"/>
              </a:ext>
            </a:extLst>
          </p:cNvPr>
          <p:cNvSpPr/>
          <p:nvPr/>
        </p:nvSpPr>
        <p:spPr>
          <a:xfrm>
            <a:off x="2315720" y="1312349"/>
            <a:ext cx="1430667" cy="307754"/>
          </a:xfrm>
          <a:prstGeom prst="rect">
            <a:avLst/>
          </a:prstGeom>
          <a:solidFill>
            <a:srgbClr val="C7D8E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Biz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모델진단</a:t>
            </a:r>
          </a:p>
        </p:txBody>
      </p:sp>
      <p:sp>
        <p:nvSpPr>
          <p:cNvPr id="34" name="AutoShape 170">
            <a:extLst>
              <a:ext uri="{FF2B5EF4-FFF2-40B4-BE49-F238E27FC236}">
                <a16:creationId xmlns:a16="http://schemas.microsoft.com/office/drawing/2014/main" id="{072DB3F1-0EA8-4EBE-9F0B-E7D7CDE82E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64112" y="3355240"/>
            <a:ext cx="729458" cy="233796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77925" tIns="38963" rIns="77925" bIns="38963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9pPr>
          </a:lstStyle>
          <a:p>
            <a:pPr algn="ctr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35" name="AutoShape 170">
            <a:extLst>
              <a:ext uri="{FF2B5EF4-FFF2-40B4-BE49-F238E27FC236}">
                <a16:creationId xmlns:a16="http://schemas.microsoft.com/office/drawing/2014/main" id="{E7BFD672-B9E5-4B45-A366-7E7694F268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61902" y="4622106"/>
            <a:ext cx="729458" cy="233796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77925" tIns="38963" rIns="77925" bIns="38963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돋움체" panose="020B0609000101010101" pitchFamily="49" charset="-127"/>
              </a:defRPr>
            </a:lvl9pPr>
          </a:lstStyle>
          <a:p>
            <a:pPr algn="ctr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ko-KR" altLang="en-US">
              <a:latin typeface="맑은 고딕" panose="020B050302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650EBD5-4F65-4BC9-805B-E5D03CD199EC}"/>
              </a:ext>
            </a:extLst>
          </p:cNvPr>
          <p:cNvGrpSpPr/>
          <p:nvPr/>
        </p:nvGrpSpPr>
        <p:grpSpPr>
          <a:xfrm>
            <a:off x="518639" y="1693626"/>
            <a:ext cx="5175953" cy="3449144"/>
            <a:chOff x="249046" y="1729088"/>
            <a:chExt cx="5175953" cy="344914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EF49F8D-C67F-4127-8A14-C456B3E1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046" y="1729088"/>
              <a:ext cx="5175953" cy="3449144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81593F93-687A-42A9-A5B2-802552B3A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9" t="9755" r="25615" b="84458"/>
            <a:stretch/>
          </p:blipFill>
          <p:spPr>
            <a:xfrm>
              <a:off x="1107510" y="2214314"/>
              <a:ext cx="2514297" cy="144848"/>
            </a:xfrm>
            <a:prstGeom prst="rect">
              <a:avLst/>
            </a:prstGeom>
            <a:solidFill>
              <a:schemeClr val="bg1"/>
            </a:solidFill>
            <a:effectLst>
              <a:outerShdw blurRad="7874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1100C605-470A-4ADE-AA08-05E34E6E2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9" t="9755" r="25615" b="84458"/>
            <a:stretch/>
          </p:blipFill>
          <p:spPr>
            <a:xfrm>
              <a:off x="1104519" y="2983026"/>
              <a:ext cx="2916324" cy="144848"/>
            </a:xfrm>
            <a:prstGeom prst="rect">
              <a:avLst/>
            </a:prstGeom>
            <a:solidFill>
              <a:schemeClr val="bg1"/>
            </a:solidFill>
            <a:effectLst>
              <a:outerShdw blurRad="7874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6ADDCB52-E196-4C86-A1A2-287F1F7F0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9" t="9755" r="25615" b="84458"/>
            <a:stretch/>
          </p:blipFill>
          <p:spPr>
            <a:xfrm>
              <a:off x="1103644" y="3600127"/>
              <a:ext cx="2138688" cy="135486"/>
            </a:xfrm>
            <a:prstGeom prst="rect">
              <a:avLst/>
            </a:prstGeom>
            <a:solidFill>
              <a:schemeClr val="bg1"/>
            </a:solidFill>
            <a:effectLst>
              <a:outerShdw blurRad="7874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339C1FDD-B5A6-46FA-A9DF-1ABBABEF5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9" t="9755" r="25615" b="84458"/>
            <a:stretch/>
          </p:blipFill>
          <p:spPr>
            <a:xfrm>
              <a:off x="1104519" y="4057822"/>
              <a:ext cx="2138688" cy="135486"/>
            </a:xfrm>
            <a:prstGeom prst="rect">
              <a:avLst/>
            </a:prstGeom>
            <a:solidFill>
              <a:schemeClr val="bg1"/>
            </a:solidFill>
            <a:effectLst>
              <a:outerShdw blurRad="7874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84A5F632-08FB-4D4D-B8AF-5A2ADC299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9" t="9755" r="25615" b="84458"/>
            <a:stretch/>
          </p:blipFill>
          <p:spPr>
            <a:xfrm>
              <a:off x="1104519" y="4976578"/>
              <a:ext cx="2453206" cy="135717"/>
            </a:xfrm>
            <a:prstGeom prst="rect">
              <a:avLst/>
            </a:prstGeom>
            <a:solidFill>
              <a:schemeClr val="bg1"/>
            </a:solidFill>
            <a:effectLst>
              <a:outerShdw blurRad="787400" dist="50800" dir="5400000" algn="ctr" rotWithShape="0">
                <a:srgbClr val="000000">
                  <a:alpha val="43137"/>
                </a:srgbClr>
              </a:outerShdw>
            </a:effectLst>
          </p:spPr>
        </p:pic>
      </p:grpSp>
      <p:graphicFrame>
        <p:nvGraphicFramePr>
          <p:cNvPr id="44" name="차트 43">
            <a:extLst>
              <a:ext uri="{FF2B5EF4-FFF2-40B4-BE49-F238E27FC236}">
                <a16:creationId xmlns:a16="http://schemas.microsoft.com/office/drawing/2014/main" id="{FDCA9AAA-82DE-4D3D-9E98-92A9CBC222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787199"/>
              </p:ext>
            </p:extLst>
          </p:nvPr>
        </p:nvGraphicFramePr>
        <p:xfrm>
          <a:off x="6067445" y="1684425"/>
          <a:ext cx="1898061" cy="134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8" name="Rectangle 12">
            <a:extLst>
              <a:ext uri="{FF2B5EF4-FFF2-40B4-BE49-F238E27FC236}">
                <a16:creationId xmlns:a16="http://schemas.microsoft.com/office/drawing/2014/main" id="{15BDFD94-D9C9-491B-88EF-1A670F1B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7731" y="3305293"/>
            <a:ext cx="1190963" cy="3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전략</a:t>
            </a:r>
            <a:r>
              <a:rPr lang="en-US" altLang="ko-KR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/</a:t>
            </a:r>
            <a:r>
              <a:rPr lang="ko-KR" altLang="en-US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실행</a:t>
            </a:r>
            <a:r>
              <a:rPr lang="en-US" altLang="ko-KR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2</a:t>
            </a:r>
            <a:endParaRPr lang="ko-KR" altLang="en-US" sz="1550" b="1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15BDFD94-D9C9-491B-88EF-1A670F1B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7731" y="4584739"/>
            <a:ext cx="1190963" cy="3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전략</a:t>
            </a:r>
            <a:r>
              <a:rPr lang="en-US" altLang="ko-KR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/</a:t>
            </a:r>
            <a:r>
              <a:rPr lang="ko-KR" altLang="en-US" sz="1550" b="1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실행</a:t>
            </a:r>
            <a:r>
              <a:rPr lang="en-US" altLang="ko-KR" sz="1550" b="1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3</a:t>
            </a:r>
            <a:endParaRPr lang="ko-KR" altLang="en-US" sz="1550" b="1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194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8EC36629-6F00-412B-B08B-DAEE31327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669925"/>
            <a:ext cx="86423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본 교육은 다수의 프랜차이즈기업 컨설팅 경험을 통한 축적된 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Know-How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집약해 전달 함으로써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사업의 비즈니스 모델 적합성과 구체적 실행 방법을 점검하고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사업의 장애 요인 등을 제거하여 체계적 프랜차이즈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기업 경영에 도움을 줄 수 있도록 구성 되었음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  <a:endParaRPr lang="ko-KR" altLang="en-US" sz="14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1C6D76E-7BD8-4A0C-86B7-7A25E2BEF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57175"/>
            <a:ext cx="4948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398463" indent="-39846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굴림" panose="020B0600000101010101" pitchFamily="50" charset="-127"/>
              <a:buAutoNum type="romanUcPeriod" startAt="3"/>
            </a:pPr>
            <a:r>
              <a:rPr lang="ko-KR" altLang="en-US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본부구축 성공 </a:t>
            </a:r>
            <a:r>
              <a:rPr lang="en-US" altLang="ko-KR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특징</a:t>
            </a:r>
          </a:p>
        </p:txBody>
      </p:sp>
      <p:sp>
        <p:nvSpPr>
          <p:cNvPr id="20484" name="Text Box 13">
            <a:extLst>
              <a:ext uri="{FF2B5EF4-FFF2-40B4-BE49-F238E27FC236}">
                <a16:creationId xmlns:a16="http://schemas.microsoft.com/office/drawing/2014/main" id="{341872AB-4980-4696-95D7-012DF39C1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fld id="{152EC57F-2790-4653-81C8-0566A79C6437}" type="slidenum">
              <a:rPr kumimoji="0" lang="en-US" altLang="ko-KR" sz="1000" b="1">
                <a:solidFill>
                  <a:srgbClr val="000000"/>
                </a:solidFill>
                <a:latin typeface="Arial" panose="020B0604020202020204" pitchFamily="34" charset="0"/>
              </a:rPr>
              <a:pPr algn="ctr" eaLnBrk="1" latinLnBrk="1" hangingPunct="1"/>
              <a:t>4</a:t>
            </a:fld>
            <a:endParaRPr kumimoji="0" lang="en-US" altLang="ko-KR" sz="1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B295A81C-C2FE-4139-8F90-9FFBD114DEE5}"/>
              </a:ext>
            </a:extLst>
          </p:cNvPr>
          <p:cNvSpPr/>
          <p:nvPr/>
        </p:nvSpPr>
        <p:spPr>
          <a:xfrm>
            <a:off x="1192213" y="2176463"/>
            <a:ext cx="7267575" cy="523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solidFill>
              <a:srgbClr val="2C3A4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프랜차이즈 사업성 진단 및 </a:t>
            </a:r>
            <a:r>
              <a:rPr kumimoji="0" lang="ko-KR" altLang="en-US" sz="1600" kern="0" dirty="0" err="1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산업론</a:t>
            </a:r>
            <a:r>
              <a:rPr kumimoji="0" lang="en-US" altLang="ko-KR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·</a:t>
            </a: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경영이념 수립방법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BEF91035-CD24-4DC9-B388-69C6242D1745}"/>
              </a:ext>
            </a:extLst>
          </p:cNvPr>
          <p:cNvSpPr/>
          <p:nvPr/>
        </p:nvSpPr>
        <p:spPr>
          <a:xfrm>
            <a:off x="1192213" y="2774950"/>
            <a:ext cx="7267575" cy="523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solidFill>
              <a:srgbClr val="2C3A4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kern="0" dirty="0" err="1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지속강화되고</a:t>
            </a: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있는 가맹사업법 대응 본부구축 방법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6CDD753-AE67-4054-9BC6-F143FEEEE1E6}"/>
              </a:ext>
            </a:extLst>
          </p:cNvPr>
          <p:cNvSpPr/>
          <p:nvPr/>
        </p:nvSpPr>
        <p:spPr>
          <a:xfrm>
            <a:off x="1192213" y="3378200"/>
            <a:ext cx="7267575" cy="523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solidFill>
              <a:srgbClr val="2C3A4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대기업</a:t>
            </a:r>
            <a:r>
              <a:rPr kumimoji="0" lang="en-US" altLang="ko-KR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중견 프랜차이즈기업 표준화와 본부 경영시스템 구축사례 중심 강의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40A97A3E-99DF-4D39-B3D9-78FF0C94AAF4}"/>
              </a:ext>
            </a:extLst>
          </p:cNvPr>
          <p:cNvSpPr/>
          <p:nvPr/>
        </p:nvSpPr>
        <p:spPr>
          <a:xfrm>
            <a:off x="1192213" y="3981450"/>
            <a:ext cx="7267575" cy="5222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solidFill>
              <a:srgbClr val="2C3A4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프랜차이즈 아이템 및 아이디어 사업 노하우 접목</a:t>
            </a:r>
            <a:r>
              <a:rPr kumimoji="0" lang="en-US" altLang="ko-KR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</a:t>
            </a: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사례</a:t>
            </a:r>
          </a:p>
        </p:txBody>
      </p:sp>
      <p:sp>
        <p:nvSpPr>
          <p:cNvPr id="20489" name="TextBox 30">
            <a:extLst>
              <a:ext uri="{FF2B5EF4-FFF2-40B4-BE49-F238E27FC236}">
                <a16:creationId xmlns:a16="http://schemas.microsoft.com/office/drawing/2014/main" id="{69B751C9-FA61-4A15-8203-1B77C0458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0" y="1562100"/>
            <a:ext cx="523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맥세스 </a:t>
            </a:r>
            <a:r>
              <a:rPr kumimoji="0" lang="en-US" altLang="ko-KR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CEO </a:t>
            </a:r>
            <a:r>
              <a:rPr kumimoji="0" lang="ko-KR" altLang="en-US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과정은 국내 유일 사례중심과 풍부한 노하우를 가지고 경영에 적용할 수 있는 체계적인 교육 진행</a:t>
            </a:r>
          </a:p>
        </p:txBody>
      </p:sp>
      <p:sp>
        <p:nvSpPr>
          <p:cNvPr id="20490" name="TextBox 31">
            <a:extLst>
              <a:ext uri="{FF2B5EF4-FFF2-40B4-BE49-F238E27FC236}">
                <a16:creationId xmlns:a16="http://schemas.microsoft.com/office/drawing/2014/main" id="{A529D36B-4B9C-4690-AE61-5CB49DC9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5254625"/>
            <a:ext cx="6438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※</a:t>
            </a:r>
            <a:r>
              <a:rPr kumimoji="0" lang="ko-KR" altLang="en-US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프랜차이즈 컨설팅 기업 최초</a:t>
            </a:r>
            <a:r>
              <a:rPr kumimoji="0" lang="en-US" altLang="ko-KR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, </a:t>
            </a:r>
            <a:r>
              <a:rPr kumimoji="0" lang="ko-KR" altLang="en-US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프랜차이즈 본부 시스템 구축 저작권 외 기타 컨설팅 </a:t>
            </a:r>
            <a:r>
              <a:rPr kumimoji="0" lang="en-US" altLang="ko-KR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· </a:t>
            </a:r>
            <a:r>
              <a:rPr kumimoji="0" lang="ko-KR" altLang="en-US" sz="1400">
                <a:solidFill>
                  <a:srgbClr val="3A3838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교육 프로그램 지적재산권 및 기술 보유로 벤처기업으로 인증 </a:t>
            </a:r>
            <a:endParaRPr kumimoji="0" lang="en-US" altLang="ko-KR" sz="1400">
              <a:solidFill>
                <a:srgbClr val="3A3838"/>
              </a:solidFill>
              <a:latin typeface="a시월구일1" panose="02020600000000000000" pitchFamily="18" charset="-127"/>
              <a:ea typeface="a시월구일1" panose="02020600000000000000" pitchFamily="18" charset="-127"/>
            </a:endParaRPr>
          </a:p>
        </p:txBody>
      </p:sp>
      <p:pic>
        <p:nvPicPr>
          <p:cNvPr id="20491" name="그래픽 32" descr="연구">
            <a:extLst>
              <a:ext uri="{FF2B5EF4-FFF2-40B4-BE49-F238E27FC236}">
                <a16:creationId xmlns:a16="http://schemas.microsoft.com/office/drawing/2014/main" id="{0F459331-1E50-4670-A807-E003F08CB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539875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양쪽 대괄호 33">
            <a:extLst>
              <a:ext uri="{FF2B5EF4-FFF2-40B4-BE49-F238E27FC236}">
                <a16:creationId xmlns:a16="http://schemas.microsoft.com/office/drawing/2014/main" id="{1D6275E1-8B3A-44B8-A527-EE7796DB31E4}"/>
              </a:ext>
            </a:extLst>
          </p:cNvPr>
          <p:cNvSpPr/>
          <p:nvPr/>
        </p:nvSpPr>
        <p:spPr>
          <a:xfrm>
            <a:off x="1298575" y="5256213"/>
            <a:ext cx="7092950" cy="520700"/>
          </a:xfrm>
          <a:prstGeom prst="bracketPair">
            <a:avLst/>
          </a:prstGeom>
          <a:noFill/>
          <a:ln w="28575" cap="flat" cmpd="sng" algn="ctr">
            <a:solidFill>
              <a:srgbClr val="3A3838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rgbClr val="3A3838"/>
              </a:solidFill>
              <a:latin typeface="나눔바른고딕 UltraLight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81EEF3A7-3CBA-4BE8-8EBF-1C8A49DDE964}"/>
              </a:ext>
            </a:extLst>
          </p:cNvPr>
          <p:cNvSpPr/>
          <p:nvPr/>
        </p:nvSpPr>
        <p:spPr>
          <a:xfrm>
            <a:off x="1192213" y="4583113"/>
            <a:ext cx="7267575" cy="523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solidFill>
              <a:srgbClr val="2C3A4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프랜차이즈 산업의 </a:t>
            </a:r>
            <a:r>
              <a:rPr kumimoji="0" lang="ko-KR" altLang="en-US" sz="1600" kern="0" dirty="0" err="1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뉴노멀에</a:t>
            </a:r>
            <a:r>
              <a:rPr kumimoji="0" lang="ko-KR" altLang="en-US" sz="1600" kern="0" dirty="0">
                <a:solidFill>
                  <a:srgbClr val="2C3A4B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대한 대응 전략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FA53DCD7-2A2B-4D12-B908-468507791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669925"/>
            <a:ext cx="864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4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맥세스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교육은 </a:t>
            </a:r>
            <a:r>
              <a:rPr lang="ko-KR" altLang="en-US" sz="1400" b="1" dirty="0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브랜드의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성장의 요람</a:t>
            </a:r>
            <a:r>
              <a:rPr lang="en-US" altLang="ko-KR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lang="ko-KR" altLang="en-US" sz="1400" b="1" dirty="0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 이수 후 본부 </a:t>
            </a:r>
            <a:r>
              <a:rPr lang="ko-KR" altLang="en-US" sz="14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대표님들의 노력으로 </a:t>
            </a:r>
            <a:r>
              <a:rPr lang="ko-KR" altLang="en-US" sz="1400" b="1" dirty="0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만들어진 브랜드</a:t>
            </a:r>
            <a:endParaRPr lang="ko-KR" altLang="en-US" sz="14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529D86E-8C59-4FE6-87A9-472E8524E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57175"/>
            <a:ext cx="589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굴림" panose="020B0600000101010101" pitchFamily="50" charset="-127"/>
              <a:buAutoNum type="romanUcPeriod" startAt="4"/>
            </a:pPr>
            <a:r>
              <a:rPr lang="ko-KR" altLang="en-US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본부구축 성공 </a:t>
            </a:r>
            <a:r>
              <a:rPr lang="en-US" altLang="ko-KR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교육 성과 사례</a:t>
            </a:r>
          </a:p>
        </p:txBody>
      </p:sp>
      <p:sp>
        <p:nvSpPr>
          <p:cNvPr id="23556" name="Text Box 13">
            <a:extLst>
              <a:ext uri="{FF2B5EF4-FFF2-40B4-BE49-F238E27FC236}">
                <a16:creationId xmlns:a16="http://schemas.microsoft.com/office/drawing/2014/main" id="{8E9C2B4F-04B9-4572-9284-501694883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745" y="6111874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fld id="{C3918520-FD1E-4847-A565-BF63FBAB0ECA}" type="slidenum">
              <a:rPr kumimoji="0" lang="en-US" altLang="ko-KR" sz="1000" b="1">
                <a:solidFill>
                  <a:srgbClr val="000000"/>
                </a:solidFill>
                <a:latin typeface="Arial" panose="020B0604020202020204" pitchFamily="34" charset="0"/>
              </a:rPr>
              <a:pPr algn="ctr" eaLnBrk="1" latinLnBrk="1" hangingPunct="1"/>
              <a:t>5</a:t>
            </a:fld>
            <a:endParaRPr kumimoji="0" lang="en-US" altLang="ko-KR" sz="1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TextBox 173">
            <a:extLst>
              <a:ext uri="{FF2B5EF4-FFF2-40B4-BE49-F238E27FC236}">
                <a16:creationId xmlns:a16="http://schemas.microsoft.com/office/drawing/2014/main" id="{36DFE2A3-C307-4ABF-AF9D-6DA606195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4507" y="5766057"/>
            <a:ext cx="10034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/>
            <a:r>
              <a:rPr lang="ko-KR" altLang="en-US" sz="16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이외 </a:t>
            </a:r>
            <a:r>
              <a:rPr lang="en-US" altLang="ko-KR" sz="1600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350</a:t>
            </a:r>
            <a:r>
              <a:rPr lang="ko-KR" altLang="en-US" sz="16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여명의 </a:t>
            </a:r>
            <a:r>
              <a:rPr lang="en-US" altLang="ko-KR" sz="16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CEO</a:t>
            </a:r>
            <a:r>
              <a:rPr lang="ko-KR" altLang="en-US" sz="16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분들이 만들어 가고 있습니다</a:t>
            </a:r>
            <a:r>
              <a:rPr lang="en-US" altLang="ko-KR" sz="16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.</a:t>
            </a:r>
            <a:endParaRPr lang="ko-KR" altLang="en-US" sz="1600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graphicFrame>
        <p:nvGraphicFramePr>
          <p:cNvPr id="111" name="표 110">
            <a:extLst>
              <a:ext uri="{FF2B5EF4-FFF2-40B4-BE49-F238E27FC236}">
                <a16:creationId xmlns:a16="http://schemas.microsoft.com/office/drawing/2014/main" id="{1F9453AF-44A8-429B-AB94-3483FC674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170047"/>
              </p:ext>
            </p:extLst>
          </p:nvPr>
        </p:nvGraphicFramePr>
        <p:xfrm>
          <a:off x="384490" y="1330096"/>
          <a:ext cx="1247775" cy="3515139"/>
        </p:xfrm>
        <a:graphic>
          <a:graphicData uri="http://schemas.openxmlformats.org/drawingml/2006/table">
            <a:tbl>
              <a:tblPr firstRow="1" bandRow="1"/>
              <a:tblGrid>
                <a:gridCol w="1247775">
                  <a:extLst>
                    <a:ext uri="{9D8B030D-6E8A-4147-A177-3AD203B41FA5}">
                      <a16:colId xmlns:a16="http://schemas.microsoft.com/office/drawing/2014/main" val="1593677898"/>
                    </a:ext>
                  </a:extLst>
                </a:gridCol>
              </a:tblGrid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CEO5</a:t>
                      </a:r>
                      <a:r>
                        <a:rPr lang="ko-KR" altLang="en-US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571770"/>
                  </a:ext>
                </a:extLst>
              </a:tr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CEO7</a:t>
                      </a:r>
                      <a:r>
                        <a:rPr lang="ko-KR" altLang="en-US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18059"/>
                  </a:ext>
                </a:extLst>
              </a:tr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CEO8</a:t>
                      </a:r>
                      <a:r>
                        <a:rPr lang="ko-KR" altLang="en-US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  <a:endParaRPr lang="en-US" altLang="ko-KR" sz="1500" dirty="0">
                        <a:latin typeface="a시월구일2" panose="02020600000000000000" pitchFamily="18" charset="-127"/>
                        <a:ea typeface="a시월구일2" panose="02020600000000000000" pitchFamily="18" charset="-127"/>
                      </a:endParaRP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712193"/>
                  </a:ext>
                </a:extLst>
              </a:tr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CEO10</a:t>
                      </a:r>
                      <a:r>
                        <a:rPr lang="ko-KR" altLang="en-US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751755"/>
                  </a:ext>
                </a:extLst>
              </a:tr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CEO12</a:t>
                      </a:r>
                      <a:r>
                        <a:rPr lang="ko-KR" altLang="en-US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484861"/>
                  </a:ext>
                </a:extLst>
              </a:tr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CEO13</a:t>
                      </a:r>
                      <a:r>
                        <a:rPr lang="ko-KR" altLang="en-US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348236"/>
                  </a:ext>
                </a:extLst>
              </a:tr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CEO14</a:t>
                      </a:r>
                      <a:r>
                        <a:rPr lang="ko-KR" altLang="en-US" sz="1500" dirty="0" smtClean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  <a:endParaRPr lang="ko-KR" altLang="en-US" sz="1500" dirty="0">
                        <a:latin typeface="a시월구일2" panose="02020600000000000000" pitchFamily="18" charset="-127"/>
                        <a:ea typeface="a시월구일2" panose="02020600000000000000" pitchFamily="18" charset="-127"/>
                      </a:endParaRP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965268"/>
                  </a:ext>
                </a:extLst>
              </a:tr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CEO16</a:t>
                      </a:r>
                      <a:r>
                        <a:rPr lang="ko-KR" altLang="en-US" sz="1500" dirty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25492"/>
                  </a:ext>
                </a:extLst>
              </a:tr>
              <a:tr h="390571">
                <a:tc>
                  <a:txBody>
                    <a:bodyPr/>
                    <a:lstStyle>
                      <a:lvl1pPr marL="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1pPr>
                      <a:lvl2pPr marL="45709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2pPr>
                      <a:lvl3pPr marL="91417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3pPr>
                      <a:lvl4pPr marL="137127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4pPr>
                      <a:lvl5pPr marL="1828360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5pPr>
                      <a:lvl6pPr marL="228544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6pPr>
                      <a:lvl7pPr marL="2742539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7pPr>
                      <a:lvl8pPr marL="319962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8pPr>
                      <a:lvl9pPr marL="3656718" algn="l" defTabSz="914179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나눔바른고딕 UltraLight"/>
                          <a:ea typeface="나눔바른고딕 UltraLight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500" dirty="0" smtClean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CEO19</a:t>
                      </a:r>
                      <a:r>
                        <a:rPr lang="ko-KR" altLang="en-US" sz="1500" dirty="0" smtClean="0">
                          <a:latin typeface="a시월구일2" panose="02020600000000000000" pitchFamily="18" charset="-127"/>
                          <a:ea typeface="a시월구일2" panose="02020600000000000000" pitchFamily="18" charset="-127"/>
                        </a:rPr>
                        <a:t>기</a:t>
                      </a:r>
                      <a:endParaRPr lang="en-US" altLang="ko-KR" sz="1500" dirty="0" smtClean="0">
                        <a:latin typeface="a시월구일2" panose="02020600000000000000" pitchFamily="18" charset="-127"/>
                        <a:ea typeface="a시월구일2" panose="02020600000000000000" pitchFamily="18" charset="-127"/>
                      </a:endParaRPr>
                    </a:p>
                  </a:txBody>
                  <a:tcPr marT="45732" marB="4573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213363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542268" y="5340122"/>
            <a:ext cx="1019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CEO 22</a:t>
            </a:r>
            <a:r>
              <a:rPr lang="ko-KR" altLang="en-US" sz="15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기</a:t>
            </a:r>
            <a:endParaRPr lang="ko-KR" altLang="en-US" sz="1500" dirty="0"/>
          </a:p>
        </p:txBody>
      </p:sp>
      <p:grpSp>
        <p:nvGrpSpPr>
          <p:cNvPr id="13" name="그룹 12"/>
          <p:cNvGrpSpPr/>
          <p:nvPr/>
        </p:nvGrpSpPr>
        <p:grpSpPr>
          <a:xfrm>
            <a:off x="1520914" y="4885674"/>
            <a:ext cx="1370676" cy="355009"/>
            <a:chOff x="1627619" y="4939554"/>
            <a:chExt cx="1370676" cy="355009"/>
          </a:xfrm>
        </p:grpSpPr>
        <p:grpSp>
          <p:nvGrpSpPr>
            <p:cNvPr id="6" name="그룹 5"/>
            <p:cNvGrpSpPr/>
            <p:nvPr/>
          </p:nvGrpSpPr>
          <p:grpSpPr>
            <a:xfrm>
              <a:off x="1651786" y="4939554"/>
              <a:ext cx="1346509" cy="355009"/>
              <a:chOff x="1839808" y="5027706"/>
              <a:chExt cx="1662642" cy="355009"/>
            </a:xfrm>
          </p:grpSpPr>
          <p:sp>
            <p:nvSpPr>
              <p:cNvPr id="62" name="화살표: 오른쪽 125">
                <a:extLst>
                  <a:ext uri="{FF2B5EF4-FFF2-40B4-BE49-F238E27FC236}">
                    <a16:creationId xmlns:a16="http://schemas.microsoft.com/office/drawing/2014/main" id="{D8181750-AE32-4ED8-949B-739BCCC6FD4D}"/>
                  </a:ext>
                </a:extLst>
              </p:cNvPr>
              <p:cNvSpPr/>
              <p:nvPr/>
            </p:nvSpPr>
            <p:spPr>
              <a:xfrm>
                <a:off x="1839808" y="5061048"/>
                <a:ext cx="1662642" cy="321667"/>
              </a:xfrm>
              <a:prstGeom prst="rightArrow">
                <a:avLst>
                  <a:gd name="adj1" fmla="val 100000"/>
                  <a:gd name="adj2" fmla="val 31162"/>
                </a:avLst>
              </a:prstGeom>
              <a:solidFill>
                <a:srgbClr val="7B8CA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FFFFFF"/>
                  </a:solidFill>
                  <a:latin typeface="나눔바른고딕 UltraLight"/>
                </a:endParaRPr>
              </a:p>
            </p:txBody>
          </p:sp>
          <p:sp>
            <p:nvSpPr>
              <p:cNvPr id="64" name="TextBox 142">
                <a:extLst>
                  <a:ext uri="{FF2B5EF4-FFF2-40B4-BE49-F238E27FC236}">
                    <a16:creationId xmlns:a16="http://schemas.microsoft.com/office/drawing/2014/main" id="{78FE3F15-6F49-4FB3-B800-FE0FC2C318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2433" y="5027706"/>
                <a:ext cx="111000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1pPr>
                <a:lvl2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2pPr>
                <a:lvl3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3pPr>
                <a:lvl4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4pPr>
                <a:lvl5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5pPr>
                <a:lvl6pPr marL="22844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6pPr>
                <a:lvl7pPr marL="27416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7pPr>
                <a:lvl8pPr marL="31988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8pPr>
                <a:lvl9pPr marL="36560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400" i="1" dirty="0" smtClean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rPr>
                  <a:t>64</a:t>
                </a: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1627619" y="4961986"/>
              <a:ext cx="657941" cy="323122"/>
              <a:chOff x="1850818" y="4962974"/>
              <a:chExt cx="657941" cy="323122"/>
            </a:xfrm>
          </p:grpSpPr>
          <p:sp>
            <p:nvSpPr>
              <p:cNvPr id="67" name="화살표: 오른쪽 124">
                <a:extLst>
                  <a:ext uri="{FF2B5EF4-FFF2-40B4-BE49-F238E27FC236}">
                    <a16:creationId xmlns:a16="http://schemas.microsoft.com/office/drawing/2014/main" id="{B0888114-6A79-45CF-906E-D51DD6225B2A}"/>
                  </a:ext>
                </a:extLst>
              </p:cNvPr>
              <p:cNvSpPr/>
              <p:nvPr/>
            </p:nvSpPr>
            <p:spPr>
              <a:xfrm>
                <a:off x="1859821" y="4962974"/>
                <a:ext cx="512235" cy="323122"/>
              </a:xfrm>
              <a:prstGeom prst="rightArrow">
                <a:avLst>
                  <a:gd name="adj1" fmla="val 100000"/>
                  <a:gd name="adj2" fmla="val 31162"/>
                </a:avLst>
              </a:prstGeom>
              <a:solidFill>
                <a:srgbClr val="C7D8ED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 dirty="0">
                  <a:solidFill>
                    <a:srgbClr val="FFFFFF"/>
                  </a:solidFill>
                  <a:latin typeface="나눔바른고딕 UltraLight"/>
                </a:endParaRPr>
              </a:p>
            </p:txBody>
          </p:sp>
          <p:sp>
            <p:nvSpPr>
              <p:cNvPr id="71" name="TextBox 134">
                <a:extLst>
                  <a:ext uri="{FF2B5EF4-FFF2-40B4-BE49-F238E27FC236}">
                    <a16:creationId xmlns:a16="http://schemas.microsoft.com/office/drawing/2014/main" id="{83B950F2-817E-4B1E-847F-7782F66970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0818" y="4985705"/>
                <a:ext cx="657941" cy="282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1pPr>
                <a:lvl2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2pPr>
                <a:lvl3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3pPr>
                <a:lvl4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4pPr>
                <a:lvl5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5pPr>
                <a:lvl6pPr marL="22844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6pPr>
                <a:lvl7pPr marL="27416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7pPr>
                <a:lvl8pPr marL="31988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8pPr>
                <a:lvl9pPr marL="36560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9pPr>
              </a:lstStyle>
              <a:p>
                <a:pPr eaLnBrk="1" hangingPunct="1"/>
                <a:r>
                  <a:rPr kumimoji="0" lang="en-US" altLang="ko-KR" sz="1400" i="1" dirty="0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rPr>
                  <a:t>20</a:t>
                </a:r>
                <a:endParaRPr kumimoji="0" lang="ko-KR" altLang="en-US" sz="1400" i="1" dirty="0">
                  <a:solidFill>
                    <a:srgbClr val="3A4556"/>
                  </a:solidFill>
                  <a:latin typeface="a시월구일1" panose="02020600000000000000" pitchFamily="18" charset="-127"/>
                  <a:ea typeface="a시월구일1" panose="02020600000000000000" pitchFamily="18" charset="-127"/>
                </a:endParaRPr>
              </a:p>
            </p:txBody>
          </p:sp>
        </p:grp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76" y="4586625"/>
            <a:ext cx="1091373" cy="316155"/>
          </a:xfrm>
          <a:prstGeom prst="rect">
            <a:avLst/>
          </a:prstGeom>
        </p:spPr>
      </p:pic>
      <p:sp>
        <p:nvSpPr>
          <p:cNvPr id="76" name="TextBox 127">
            <a:extLst>
              <a:ext uri="{FF2B5EF4-FFF2-40B4-BE49-F238E27FC236}">
                <a16:creationId xmlns:a16="http://schemas.microsoft.com/office/drawing/2014/main" id="{BE9EE7F6-A63D-4492-BE00-6C2AE38F8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509" y="5416674"/>
            <a:ext cx="6579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sz="1400" i="1" dirty="0" smtClean="0">
                <a:solidFill>
                  <a:srgbClr val="3A4556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rPr>
              <a:t>420</a:t>
            </a:r>
            <a:endParaRPr kumimoji="0" lang="ko-KR" altLang="en-US" sz="1400" i="1" dirty="0">
              <a:solidFill>
                <a:srgbClr val="3A4556"/>
              </a:solidFill>
              <a:latin typeface="a시월구일1" panose="02020600000000000000" pitchFamily="18" charset="-127"/>
              <a:ea typeface="a시월구일1" panose="02020600000000000000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434483" y="987476"/>
            <a:ext cx="6929084" cy="4664879"/>
            <a:chOff x="1434483" y="1022797"/>
            <a:chExt cx="6929084" cy="4664879"/>
          </a:xfrm>
        </p:grpSpPr>
        <p:grpSp>
          <p:nvGrpSpPr>
            <p:cNvPr id="12" name="그룹 11"/>
            <p:cNvGrpSpPr/>
            <p:nvPr/>
          </p:nvGrpSpPr>
          <p:grpSpPr>
            <a:xfrm>
              <a:off x="1434483" y="1022797"/>
              <a:ext cx="6929084" cy="4664879"/>
              <a:chOff x="1550144" y="1042089"/>
              <a:chExt cx="6929084" cy="4664879"/>
            </a:xfrm>
          </p:grpSpPr>
          <p:grpSp>
            <p:nvGrpSpPr>
              <p:cNvPr id="4" name="그룹 3"/>
              <p:cNvGrpSpPr/>
              <p:nvPr/>
            </p:nvGrpSpPr>
            <p:grpSpPr>
              <a:xfrm>
                <a:off x="1550144" y="1042089"/>
                <a:ext cx="6929084" cy="4224996"/>
                <a:chOff x="1760663" y="1179181"/>
                <a:chExt cx="6169195" cy="4608147"/>
              </a:xfrm>
            </p:grpSpPr>
            <p:sp>
              <p:nvSpPr>
                <p:cNvPr id="23561" name="TextBox 312">
                  <a:extLst>
                    <a:ext uri="{FF2B5EF4-FFF2-40B4-BE49-F238E27FC236}">
                      <a16:creationId xmlns:a16="http://schemas.microsoft.com/office/drawing/2014/main" id="{690C78F9-253C-485E-A712-3A591AFB7AC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4313" y="1179181"/>
                  <a:ext cx="2899035" cy="3524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500" b="1" dirty="0" smtClean="0"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교육 전 후 주요 브랜드</a:t>
                  </a:r>
                  <a:endParaRPr lang="ko-KR" altLang="en-US" sz="1500" b="1" dirty="0"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pic>
              <p:nvPicPr>
                <p:cNvPr id="23562" name="그림 103">
                  <a:extLst>
                    <a:ext uri="{FF2B5EF4-FFF2-40B4-BE49-F238E27FC236}">
                      <a16:creationId xmlns:a16="http://schemas.microsoft.com/office/drawing/2014/main" id="{2DF55AB8-1990-4EA1-A16A-0E4F99CAF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3995" y="1608136"/>
                  <a:ext cx="1185863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63" name="그림 104">
                  <a:extLst>
                    <a:ext uri="{FF2B5EF4-FFF2-40B4-BE49-F238E27FC236}">
                      <a16:creationId xmlns:a16="http://schemas.microsoft.com/office/drawing/2014/main" id="{A2A75ED8-A187-4B7B-8A2F-3AF5B6D50D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5988" y="2508249"/>
                  <a:ext cx="1284287" cy="319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64" name="그림 105">
                  <a:extLst>
                    <a:ext uri="{FF2B5EF4-FFF2-40B4-BE49-F238E27FC236}">
                      <a16:creationId xmlns:a16="http://schemas.microsoft.com/office/drawing/2014/main" id="{028BAC22-F41D-4429-8A2D-1D098BCEFA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6237" y="2868953"/>
                  <a:ext cx="1006475" cy="376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65" name="그림 106">
                  <a:extLst>
                    <a:ext uri="{FF2B5EF4-FFF2-40B4-BE49-F238E27FC236}">
                      <a16:creationId xmlns:a16="http://schemas.microsoft.com/office/drawing/2014/main" id="{6606AED5-6AAE-4172-9104-C661D523CD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5262" y="3306760"/>
                  <a:ext cx="1266825" cy="376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66" name="그림 107">
                  <a:extLst>
                    <a:ext uri="{FF2B5EF4-FFF2-40B4-BE49-F238E27FC236}">
                      <a16:creationId xmlns:a16="http://schemas.microsoft.com/office/drawing/2014/main" id="{8B6B2013-7F3B-4911-AF7C-0EAB90CC46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9475" y="3689349"/>
                  <a:ext cx="1128712" cy="403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68" name="그림 109">
                  <a:extLst>
                    <a:ext uri="{FF2B5EF4-FFF2-40B4-BE49-F238E27FC236}">
                      <a16:creationId xmlns:a16="http://schemas.microsoft.com/office/drawing/2014/main" id="{FAB14CDC-7D8E-4C53-A78B-C7CFEBE3B6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765"/>
                <a:stretch>
                  <a:fillRect/>
                </a:stretch>
              </p:blipFill>
              <p:spPr bwMode="auto">
                <a:xfrm>
                  <a:off x="3724289" y="4606924"/>
                  <a:ext cx="1439862" cy="354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2" name="화살표: 오른쪽 111">
                  <a:extLst>
                    <a:ext uri="{FF2B5EF4-FFF2-40B4-BE49-F238E27FC236}">
                      <a16:creationId xmlns:a16="http://schemas.microsoft.com/office/drawing/2014/main" id="{A9FB8B7B-F639-4310-8B29-D0F1A3A02D50}"/>
                    </a:ext>
                  </a:extLst>
                </p:cNvPr>
                <p:cNvSpPr/>
                <p:nvPr/>
              </p:nvSpPr>
              <p:spPr>
                <a:xfrm>
                  <a:off x="1837657" y="1624011"/>
                  <a:ext cx="4859563" cy="350838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13" name="화살표: 오른쪽 112">
                  <a:extLst>
                    <a:ext uri="{FF2B5EF4-FFF2-40B4-BE49-F238E27FC236}">
                      <a16:creationId xmlns:a16="http://schemas.microsoft.com/office/drawing/2014/main" id="{7A038314-D0E9-4A99-8EF7-C3FEF356E903}"/>
                    </a:ext>
                  </a:extLst>
                </p:cNvPr>
                <p:cNvSpPr/>
                <p:nvPr/>
              </p:nvSpPr>
              <p:spPr>
                <a:xfrm>
                  <a:off x="1837657" y="1620836"/>
                  <a:ext cx="2521818" cy="354013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14" name="화살표: 오른쪽 113">
                  <a:extLst>
                    <a:ext uri="{FF2B5EF4-FFF2-40B4-BE49-F238E27FC236}">
                      <a16:creationId xmlns:a16="http://schemas.microsoft.com/office/drawing/2014/main" id="{F150B555-FBC0-4F7A-86FA-C203A924D278}"/>
                    </a:ext>
                  </a:extLst>
                </p:cNvPr>
                <p:cNvSpPr/>
                <p:nvPr/>
              </p:nvSpPr>
              <p:spPr>
                <a:xfrm>
                  <a:off x="1847182" y="2473324"/>
                  <a:ext cx="2954338" cy="350837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15" name="화살표: 오른쪽 114">
                  <a:extLst>
                    <a:ext uri="{FF2B5EF4-FFF2-40B4-BE49-F238E27FC236}">
                      <a16:creationId xmlns:a16="http://schemas.microsoft.com/office/drawing/2014/main" id="{F6B1449C-CC47-4FDB-AD34-11F80E42F029}"/>
                    </a:ext>
                  </a:extLst>
                </p:cNvPr>
                <p:cNvSpPr/>
                <p:nvPr/>
              </p:nvSpPr>
              <p:spPr>
                <a:xfrm>
                  <a:off x="1847182" y="2470149"/>
                  <a:ext cx="1908175" cy="354012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16" name="화살표: 오른쪽 115">
                  <a:extLst>
                    <a:ext uri="{FF2B5EF4-FFF2-40B4-BE49-F238E27FC236}">
                      <a16:creationId xmlns:a16="http://schemas.microsoft.com/office/drawing/2014/main" id="{0896EC70-698A-4D26-B1E3-23EA59A7C4AC}"/>
                    </a:ext>
                  </a:extLst>
                </p:cNvPr>
                <p:cNvSpPr/>
                <p:nvPr/>
              </p:nvSpPr>
              <p:spPr>
                <a:xfrm>
                  <a:off x="1837657" y="2889249"/>
                  <a:ext cx="1992312" cy="350837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17" name="화살표: 오른쪽 116">
                  <a:extLst>
                    <a:ext uri="{FF2B5EF4-FFF2-40B4-BE49-F238E27FC236}">
                      <a16:creationId xmlns:a16="http://schemas.microsoft.com/office/drawing/2014/main" id="{9A84849F-9F19-447A-B9D7-AD986E732E83}"/>
                    </a:ext>
                  </a:extLst>
                </p:cNvPr>
                <p:cNvSpPr/>
                <p:nvPr/>
              </p:nvSpPr>
              <p:spPr>
                <a:xfrm>
                  <a:off x="1837657" y="2886074"/>
                  <a:ext cx="379413" cy="354012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18" name="화살표: 오른쪽 117">
                  <a:extLst>
                    <a:ext uri="{FF2B5EF4-FFF2-40B4-BE49-F238E27FC236}">
                      <a16:creationId xmlns:a16="http://schemas.microsoft.com/office/drawing/2014/main" id="{19D7097F-DD9D-4808-8EFA-9E267D43625C}"/>
                    </a:ext>
                  </a:extLst>
                </p:cNvPr>
                <p:cNvSpPr/>
                <p:nvPr/>
              </p:nvSpPr>
              <p:spPr>
                <a:xfrm>
                  <a:off x="1847183" y="3311524"/>
                  <a:ext cx="1195704" cy="350837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19" name="화살표: 오른쪽 118">
                  <a:extLst>
                    <a:ext uri="{FF2B5EF4-FFF2-40B4-BE49-F238E27FC236}">
                      <a16:creationId xmlns:a16="http://schemas.microsoft.com/office/drawing/2014/main" id="{F06C9B6F-AD19-4EE4-8703-639E6D57F6DE}"/>
                    </a:ext>
                  </a:extLst>
                </p:cNvPr>
                <p:cNvSpPr/>
                <p:nvPr/>
              </p:nvSpPr>
              <p:spPr>
                <a:xfrm>
                  <a:off x="1847182" y="3308349"/>
                  <a:ext cx="369888" cy="354012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20" name="화살표: 오른쪽 119">
                  <a:extLst>
                    <a:ext uri="{FF2B5EF4-FFF2-40B4-BE49-F238E27FC236}">
                      <a16:creationId xmlns:a16="http://schemas.microsoft.com/office/drawing/2014/main" id="{C18C2A61-79F6-45E3-95DD-708591B07D59}"/>
                    </a:ext>
                  </a:extLst>
                </p:cNvPr>
                <p:cNvSpPr/>
                <p:nvPr/>
              </p:nvSpPr>
              <p:spPr>
                <a:xfrm>
                  <a:off x="1837657" y="3740149"/>
                  <a:ext cx="2490788" cy="350837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21" name="화살표: 오른쪽 120">
                  <a:extLst>
                    <a:ext uri="{FF2B5EF4-FFF2-40B4-BE49-F238E27FC236}">
                      <a16:creationId xmlns:a16="http://schemas.microsoft.com/office/drawing/2014/main" id="{8EA3A480-B4AA-458A-BE9E-72FAB129C57D}"/>
                    </a:ext>
                  </a:extLst>
                </p:cNvPr>
                <p:cNvSpPr/>
                <p:nvPr/>
              </p:nvSpPr>
              <p:spPr>
                <a:xfrm>
                  <a:off x="1837657" y="3736974"/>
                  <a:ext cx="815975" cy="354012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7B8CA6">
                        <a:lumMod val="50000"/>
                      </a:srgbClr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22" name="화살표: 오른쪽 121">
                  <a:extLst>
                    <a:ext uri="{FF2B5EF4-FFF2-40B4-BE49-F238E27FC236}">
                      <a16:creationId xmlns:a16="http://schemas.microsoft.com/office/drawing/2014/main" id="{8133DB05-09D0-4D1E-A063-310946F8AE22}"/>
                    </a:ext>
                  </a:extLst>
                </p:cNvPr>
                <p:cNvSpPr/>
                <p:nvPr/>
              </p:nvSpPr>
              <p:spPr>
                <a:xfrm>
                  <a:off x="1837657" y="4156074"/>
                  <a:ext cx="3500722" cy="350837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23" name="화살표: 오른쪽 122">
                  <a:extLst>
                    <a:ext uri="{FF2B5EF4-FFF2-40B4-BE49-F238E27FC236}">
                      <a16:creationId xmlns:a16="http://schemas.microsoft.com/office/drawing/2014/main" id="{F67658E4-09CC-461F-906F-C3221B505EC0}"/>
                    </a:ext>
                  </a:extLst>
                </p:cNvPr>
                <p:cNvSpPr/>
                <p:nvPr/>
              </p:nvSpPr>
              <p:spPr>
                <a:xfrm>
                  <a:off x="1837658" y="4152899"/>
                  <a:ext cx="304800" cy="354012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24" name="화살표: 오른쪽 123">
                  <a:extLst>
                    <a:ext uri="{FF2B5EF4-FFF2-40B4-BE49-F238E27FC236}">
                      <a16:creationId xmlns:a16="http://schemas.microsoft.com/office/drawing/2014/main" id="{B1A13202-75C9-4363-B05A-0D10CCCD3DFD}"/>
                    </a:ext>
                  </a:extLst>
                </p:cNvPr>
                <p:cNvSpPr/>
                <p:nvPr/>
              </p:nvSpPr>
              <p:spPr>
                <a:xfrm>
                  <a:off x="1837657" y="4576761"/>
                  <a:ext cx="1886334" cy="350838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25" name="화살표: 오른쪽 124">
                  <a:extLst>
                    <a:ext uri="{FF2B5EF4-FFF2-40B4-BE49-F238E27FC236}">
                      <a16:creationId xmlns:a16="http://schemas.microsoft.com/office/drawing/2014/main" id="{B0888114-6A79-45CF-906E-D51DD6225B2A}"/>
                    </a:ext>
                  </a:extLst>
                </p:cNvPr>
                <p:cNvSpPr/>
                <p:nvPr/>
              </p:nvSpPr>
              <p:spPr>
                <a:xfrm>
                  <a:off x="1837657" y="4575174"/>
                  <a:ext cx="1298959" cy="352425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26" name="화살표: 오른쪽 125">
                  <a:extLst>
                    <a:ext uri="{FF2B5EF4-FFF2-40B4-BE49-F238E27FC236}">
                      <a16:creationId xmlns:a16="http://schemas.microsoft.com/office/drawing/2014/main" id="{D8181750-AE32-4ED8-949B-739BCCC6FD4D}"/>
                    </a:ext>
                  </a:extLst>
                </p:cNvPr>
                <p:cNvSpPr/>
                <p:nvPr/>
              </p:nvSpPr>
              <p:spPr>
                <a:xfrm>
                  <a:off x="1837657" y="5005386"/>
                  <a:ext cx="918656" cy="350838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27" name="화살표: 오른쪽 126">
                  <a:extLst>
                    <a:ext uri="{FF2B5EF4-FFF2-40B4-BE49-F238E27FC236}">
                      <a16:creationId xmlns:a16="http://schemas.microsoft.com/office/drawing/2014/main" id="{B69E0FA1-6511-41EC-B297-E8C184FE0E93}"/>
                    </a:ext>
                  </a:extLst>
                </p:cNvPr>
                <p:cNvSpPr/>
                <p:nvPr/>
              </p:nvSpPr>
              <p:spPr>
                <a:xfrm>
                  <a:off x="1837657" y="5002211"/>
                  <a:ext cx="523875" cy="354013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23595" name="TextBox 127">
                  <a:extLst>
                    <a:ext uri="{FF2B5EF4-FFF2-40B4-BE49-F238E27FC236}">
                      <a16:creationId xmlns:a16="http://schemas.microsoft.com/office/drawing/2014/main" id="{BE9EE7F6-A63D-4492-BE00-6C2AE38F8F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07595" y="1657349"/>
                  <a:ext cx="585787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 dirty="0">
                      <a:solidFill>
                        <a:srgbClr val="3A4556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400</a:t>
                  </a:r>
                  <a:endParaRPr kumimoji="0" lang="ko-KR" altLang="en-US" sz="1400" i="1" dirty="0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596" name="TextBox 128">
                  <a:extLst>
                    <a:ext uri="{FF2B5EF4-FFF2-40B4-BE49-F238E27FC236}">
                      <a16:creationId xmlns:a16="http://schemas.microsoft.com/office/drawing/2014/main" id="{7E71B3C5-0DC2-44FB-B3EE-B443E9E780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82195" y="2508249"/>
                  <a:ext cx="587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>
                      <a:solidFill>
                        <a:srgbClr val="3A4556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210</a:t>
                  </a:r>
                  <a:endParaRPr kumimoji="0" lang="ko-KR" altLang="en-US" sz="1400" i="1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597" name="TextBox 129">
                  <a:extLst>
                    <a:ext uri="{FF2B5EF4-FFF2-40B4-BE49-F238E27FC236}">
                      <a16:creationId xmlns:a16="http://schemas.microsoft.com/office/drawing/2014/main" id="{7C76AAF4-A45F-47BD-9B86-E13926F0AD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20195" y="2908299"/>
                  <a:ext cx="587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>
                      <a:solidFill>
                        <a:srgbClr val="3A4556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7</a:t>
                  </a:r>
                  <a:endParaRPr kumimoji="0" lang="ko-KR" altLang="en-US" sz="1400" i="1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598" name="TextBox 130">
                  <a:extLst>
                    <a:ext uri="{FF2B5EF4-FFF2-40B4-BE49-F238E27FC236}">
                      <a16:creationId xmlns:a16="http://schemas.microsoft.com/office/drawing/2014/main" id="{2E74471C-EBE2-4226-9791-6A362E9B30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37657" y="3335336"/>
                  <a:ext cx="587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>
                      <a:solidFill>
                        <a:srgbClr val="3A4556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1</a:t>
                  </a:r>
                  <a:endParaRPr kumimoji="0" lang="ko-KR" altLang="en-US" sz="1400" i="1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599" name="TextBox 131">
                  <a:extLst>
                    <a:ext uri="{FF2B5EF4-FFF2-40B4-BE49-F238E27FC236}">
                      <a16:creationId xmlns:a16="http://schemas.microsoft.com/office/drawing/2014/main" id="{30C0814C-76E6-45AD-A1FB-C9B880976E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28157" y="3765549"/>
                  <a:ext cx="587375" cy="306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>
                      <a:solidFill>
                        <a:srgbClr val="3A3838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43</a:t>
                  </a:r>
                  <a:endParaRPr kumimoji="0" lang="ko-KR" altLang="en-US" sz="1400" i="1">
                    <a:solidFill>
                      <a:srgbClr val="3A3838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0" name="TextBox 132">
                  <a:extLst>
                    <a:ext uri="{FF2B5EF4-FFF2-40B4-BE49-F238E27FC236}">
                      <a16:creationId xmlns:a16="http://schemas.microsoft.com/office/drawing/2014/main" id="{760F1BEB-A25B-4E3F-A96C-8A039E5B28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60663" y="4163265"/>
                  <a:ext cx="296862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 dirty="0">
                      <a:solidFill>
                        <a:srgbClr val="3A4556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0</a:t>
                  </a:r>
                  <a:endParaRPr kumimoji="0" lang="ko-KR" altLang="en-US" sz="1400" i="1" dirty="0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1" name="TextBox 133">
                  <a:extLst>
                    <a:ext uri="{FF2B5EF4-FFF2-40B4-BE49-F238E27FC236}">
                      <a16:creationId xmlns:a16="http://schemas.microsoft.com/office/drawing/2014/main" id="{93BB3429-D598-407B-B1E9-BF09FE4044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45607" y="4592665"/>
                  <a:ext cx="587375" cy="306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 dirty="0">
                      <a:solidFill>
                        <a:srgbClr val="3A4556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75</a:t>
                  </a:r>
                  <a:endParaRPr kumimoji="0" lang="ko-KR" altLang="en-US" sz="1400" i="1" dirty="0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2" name="TextBox 134">
                  <a:extLst>
                    <a:ext uri="{FF2B5EF4-FFF2-40B4-BE49-F238E27FC236}">
                      <a16:creationId xmlns:a16="http://schemas.microsoft.com/office/drawing/2014/main" id="{83B950F2-817E-4B1E-847F-7782F66970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64645" y="5021261"/>
                  <a:ext cx="585787" cy="335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 dirty="0" smtClean="0">
                      <a:solidFill>
                        <a:srgbClr val="3A4556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0</a:t>
                  </a:r>
                  <a:endParaRPr kumimoji="0" lang="ko-KR" altLang="en-US" sz="1400" i="1" dirty="0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3" name="TextBox 135">
                  <a:extLst>
                    <a:ext uri="{FF2B5EF4-FFF2-40B4-BE49-F238E27FC236}">
                      <a16:creationId xmlns:a16="http://schemas.microsoft.com/office/drawing/2014/main" id="{C3936FA2-587F-48D0-8C72-B4AD93877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88793" y="1619907"/>
                  <a:ext cx="585787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 dirty="0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625</a:t>
                  </a:r>
                  <a:endParaRPr kumimoji="0" lang="ko-KR" altLang="en-US" sz="1400" i="1" dirty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4" name="TextBox 136">
                  <a:extLst>
                    <a:ext uri="{FF2B5EF4-FFF2-40B4-BE49-F238E27FC236}">
                      <a16:creationId xmlns:a16="http://schemas.microsoft.com/office/drawing/2014/main" id="{78C4B05E-5E4A-4EE4-B70C-A1CC53ED45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29970" y="2500311"/>
                  <a:ext cx="587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336</a:t>
                  </a:r>
                  <a:endParaRPr kumimoji="0" lang="ko-KR" altLang="en-US" sz="1400" i="1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5" name="TextBox 137">
                  <a:extLst>
                    <a:ext uri="{FF2B5EF4-FFF2-40B4-BE49-F238E27FC236}">
                      <a16:creationId xmlns:a16="http://schemas.microsoft.com/office/drawing/2014/main" id="{D10A73E0-30DD-4AF5-BAEA-D022241E67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56313" y="2891353"/>
                  <a:ext cx="587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 dirty="0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128</a:t>
                  </a:r>
                  <a:endParaRPr kumimoji="0" lang="ko-KR" altLang="en-US" sz="1400" i="1" dirty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6" name="TextBox 138">
                  <a:extLst>
                    <a:ext uri="{FF2B5EF4-FFF2-40B4-BE49-F238E27FC236}">
                      <a16:creationId xmlns:a16="http://schemas.microsoft.com/office/drawing/2014/main" id="{043E9EE1-8B9C-427A-BF45-5F29108699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73592" y="3323152"/>
                  <a:ext cx="382722" cy="335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algn="ctr" eaLnBrk="1" hangingPunct="1"/>
                  <a:r>
                    <a:rPr kumimoji="0" lang="en-US" altLang="ko-KR" sz="1400" i="1" dirty="0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67</a:t>
                  </a:r>
                  <a:endParaRPr kumimoji="0" lang="ko-KR" altLang="en-US" sz="1400" i="1" dirty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7" name="TextBox 139">
                  <a:extLst>
                    <a:ext uri="{FF2B5EF4-FFF2-40B4-BE49-F238E27FC236}">
                      <a16:creationId xmlns:a16="http://schemas.microsoft.com/office/drawing/2014/main" id="{24838A63-197B-4A09-A919-406DC777B9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36616" y="3759199"/>
                  <a:ext cx="587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algn="ctr" eaLnBrk="1" hangingPunct="1"/>
                  <a:r>
                    <a:rPr kumimoji="0" lang="en-US" altLang="ko-KR" sz="1400" i="1" dirty="0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220</a:t>
                  </a:r>
                  <a:endParaRPr kumimoji="0" lang="ko-KR" altLang="en-US" sz="1400" i="1" dirty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8" name="TextBox 140">
                  <a:extLst>
                    <a:ext uri="{FF2B5EF4-FFF2-40B4-BE49-F238E27FC236}">
                      <a16:creationId xmlns:a16="http://schemas.microsoft.com/office/drawing/2014/main" id="{B03EBEFF-959D-4E92-BE6A-15080166CE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67982" y="4143473"/>
                  <a:ext cx="58737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algn="ctr" eaLnBrk="1" hangingPunct="1"/>
                  <a:r>
                    <a:rPr kumimoji="0" lang="en-US" altLang="ko-KR" sz="1400" i="1" dirty="0" smtClean="0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435</a:t>
                  </a:r>
                  <a:endParaRPr kumimoji="0" lang="ko-KR" altLang="en-US" sz="1400" i="1" dirty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09" name="TextBox 141">
                  <a:extLst>
                    <a:ext uri="{FF2B5EF4-FFF2-40B4-BE49-F238E27FC236}">
                      <a16:creationId xmlns:a16="http://schemas.microsoft.com/office/drawing/2014/main" id="{0FB8409F-0014-405D-A88A-4C7A196EC2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36146" y="4587595"/>
                  <a:ext cx="587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algn="ctr" eaLnBrk="1" hangingPunct="1"/>
                  <a:r>
                    <a:rPr kumimoji="0" lang="en-US" altLang="ko-KR" sz="1400" i="1" dirty="0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121</a:t>
                  </a:r>
                  <a:endParaRPr kumimoji="0" lang="ko-KR" altLang="en-US" sz="1400" i="1" dirty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10" name="TextBox 142">
                  <a:extLst>
                    <a:ext uri="{FF2B5EF4-FFF2-40B4-BE49-F238E27FC236}">
                      <a16:creationId xmlns:a16="http://schemas.microsoft.com/office/drawing/2014/main" id="{78FE3F15-6F49-4FB3-B800-FE0FC2C318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45645" y="5021261"/>
                  <a:ext cx="457183" cy="3438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algn="ctr" eaLnBrk="1" hangingPunct="1"/>
                  <a:r>
                    <a:rPr kumimoji="0" lang="en-US" altLang="ko-KR" sz="1400" i="1" dirty="0" smtClean="0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40</a:t>
                  </a:r>
                  <a:endParaRPr kumimoji="0" lang="ko-KR" altLang="en-US" sz="1400" i="1" dirty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pic>
              <p:nvPicPr>
                <p:cNvPr id="23611" name="그림 143">
                  <a:extLst>
                    <a:ext uri="{FF2B5EF4-FFF2-40B4-BE49-F238E27FC236}">
                      <a16:creationId xmlns:a16="http://schemas.microsoft.com/office/drawing/2014/main" id="{EDF80C3C-E3CB-4C83-965D-1005C7A786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3382" y="5406328"/>
                  <a:ext cx="10541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5" name="화살표: 오른쪽 144">
                  <a:extLst>
                    <a:ext uri="{FF2B5EF4-FFF2-40B4-BE49-F238E27FC236}">
                      <a16:creationId xmlns:a16="http://schemas.microsoft.com/office/drawing/2014/main" id="{2938CFFE-58C3-4D6D-A841-377C2ED06F05}"/>
                    </a:ext>
                  </a:extLst>
                </p:cNvPr>
                <p:cNvSpPr/>
                <p:nvPr/>
              </p:nvSpPr>
              <p:spPr>
                <a:xfrm>
                  <a:off x="1848769" y="2043111"/>
                  <a:ext cx="3752752" cy="350838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7B8CA6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146" name="화살표: 오른쪽 145">
                  <a:extLst>
                    <a:ext uri="{FF2B5EF4-FFF2-40B4-BE49-F238E27FC236}">
                      <a16:creationId xmlns:a16="http://schemas.microsoft.com/office/drawing/2014/main" id="{DAA159E5-A6DD-4D56-8313-BC325BB688C6}"/>
                    </a:ext>
                  </a:extLst>
                </p:cNvPr>
                <p:cNvSpPr/>
                <p:nvPr/>
              </p:nvSpPr>
              <p:spPr>
                <a:xfrm>
                  <a:off x="1848771" y="2039936"/>
                  <a:ext cx="368300" cy="354013"/>
                </a:xfrm>
                <a:prstGeom prst="rightArrow">
                  <a:avLst>
                    <a:gd name="adj1" fmla="val 100000"/>
                    <a:gd name="adj2" fmla="val 31162"/>
                  </a:avLst>
                </a:prstGeom>
                <a:solidFill>
                  <a:srgbClr val="C7D8ED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 dirty="0">
                    <a:solidFill>
                      <a:srgbClr val="FFFFFF"/>
                    </a:solidFill>
                    <a:latin typeface="나눔바른고딕 UltraLight"/>
                  </a:endParaRPr>
                </a:p>
              </p:txBody>
            </p:sp>
            <p:sp>
              <p:nvSpPr>
                <p:cNvPr id="23614" name="TextBox 146">
                  <a:extLst>
                    <a:ext uri="{FF2B5EF4-FFF2-40B4-BE49-F238E27FC236}">
                      <a16:creationId xmlns:a16="http://schemas.microsoft.com/office/drawing/2014/main" id="{123E46EB-2097-43BC-ACC8-4FC46D820E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37657" y="2054224"/>
                  <a:ext cx="585787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 dirty="0" smtClean="0">
                      <a:solidFill>
                        <a:srgbClr val="3A4556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0</a:t>
                  </a:r>
                  <a:endParaRPr kumimoji="0" lang="ko-KR" altLang="en-US" sz="1400" i="1" dirty="0">
                    <a:solidFill>
                      <a:srgbClr val="3A4556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sp>
              <p:nvSpPr>
                <p:cNvPr id="23615" name="TextBox 147">
                  <a:extLst>
                    <a:ext uri="{FF2B5EF4-FFF2-40B4-BE49-F238E27FC236}">
                      <a16:creationId xmlns:a16="http://schemas.microsoft.com/office/drawing/2014/main" id="{EE4AECF1-982E-4788-B4A4-2A96E4985E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52132" y="2059750"/>
                  <a:ext cx="58737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1pPr>
                  <a:lvl2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2pPr>
                  <a:lvl3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3pPr>
                  <a:lvl4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4pPr>
                  <a:lvl5pPr defTabSz="457200"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5pPr>
                  <a:lvl6pPr marL="22844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6pPr>
                  <a:lvl7pPr marL="27416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7pPr>
                  <a:lvl8pPr marL="31988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8pPr>
                  <a:lvl9pPr marL="3656013" indent="1588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돋움" panose="020B0600000101010101" pitchFamily="50" charset="-127"/>
                    </a:defRPr>
                  </a:lvl9pPr>
                </a:lstStyle>
                <a:p>
                  <a:pPr eaLnBrk="1" hangingPunct="1"/>
                  <a:r>
                    <a:rPr kumimoji="0" lang="en-US" altLang="ko-KR" sz="1400" i="1" dirty="0" smtClean="0">
                      <a:solidFill>
                        <a:srgbClr val="FFFFFF"/>
                      </a:solidFill>
                      <a:latin typeface="a시월구일1" panose="02020600000000000000" pitchFamily="18" charset="-127"/>
                      <a:ea typeface="a시월구일1" panose="02020600000000000000" pitchFamily="18" charset="-127"/>
                    </a:rPr>
                    <a:t>450</a:t>
                  </a:r>
                  <a:endParaRPr kumimoji="0" lang="ko-KR" altLang="en-US" sz="1400" i="1" dirty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endParaRPr>
                </a:p>
              </p:txBody>
            </p:sp>
            <p:pic>
              <p:nvPicPr>
                <p:cNvPr id="23617" name="그림 149">
                  <a:extLst>
                    <a:ext uri="{FF2B5EF4-FFF2-40B4-BE49-F238E27FC236}">
                      <a16:creationId xmlns:a16="http://schemas.microsoft.com/office/drawing/2014/main" id="{0A25965E-D8FC-4A53-B81A-570DBA0F8C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1412" y="3344622"/>
                  <a:ext cx="860425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" name="그림 1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50246" y="2025482"/>
                  <a:ext cx="1306042" cy="365459"/>
                </a:xfrm>
                <a:prstGeom prst="rect">
                  <a:avLst/>
                </a:prstGeom>
              </p:spPr>
            </p:pic>
            <p:pic>
              <p:nvPicPr>
                <p:cNvPr id="3" name="그림 2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38380" y="4090986"/>
                  <a:ext cx="1108706" cy="502870"/>
                </a:xfrm>
                <a:prstGeom prst="rect">
                  <a:avLst/>
                </a:prstGeom>
              </p:spPr>
            </p:pic>
          </p:grpSp>
          <p:sp>
            <p:nvSpPr>
              <p:cNvPr id="73" name="화살표: 오른쪽 121">
                <a:extLst>
                  <a:ext uri="{FF2B5EF4-FFF2-40B4-BE49-F238E27FC236}">
                    <a16:creationId xmlns:a16="http://schemas.microsoft.com/office/drawing/2014/main" id="{8133DB05-09D0-4D1E-A063-310946F8AE22}"/>
                  </a:ext>
                </a:extLst>
              </p:cNvPr>
              <p:cNvSpPr/>
              <p:nvPr/>
            </p:nvSpPr>
            <p:spPr>
              <a:xfrm>
                <a:off x="1636621" y="5385302"/>
                <a:ext cx="5177195" cy="321666"/>
              </a:xfrm>
              <a:prstGeom prst="rightArrow">
                <a:avLst>
                  <a:gd name="adj1" fmla="val 100000"/>
                  <a:gd name="adj2" fmla="val 31162"/>
                </a:avLst>
              </a:prstGeom>
              <a:solidFill>
                <a:srgbClr val="7B8CA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FFFFFF"/>
                  </a:solidFill>
                  <a:latin typeface="나눔바른고딕 UltraLight"/>
                </a:endParaRPr>
              </a:p>
            </p:txBody>
          </p:sp>
          <p:sp>
            <p:nvSpPr>
              <p:cNvPr id="74" name="화살표: 오른쪽 122">
                <a:extLst>
                  <a:ext uri="{FF2B5EF4-FFF2-40B4-BE49-F238E27FC236}">
                    <a16:creationId xmlns:a16="http://schemas.microsoft.com/office/drawing/2014/main" id="{F67658E4-09CC-461F-906F-C3221B505EC0}"/>
                  </a:ext>
                </a:extLst>
              </p:cNvPr>
              <p:cNvSpPr/>
              <p:nvPr/>
            </p:nvSpPr>
            <p:spPr>
              <a:xfrm>
                <a:off x="1636575" y="5382370"/>
                <a:ext cx="3149912" cy="324577"/>
              </a:xfrm>
              <a:prstGeom prst="rightArrow">
                <a:avLst>
                  <a:gd name="adj1" fmla="val 100000"/>
                  <a:gd name="adj2" fmla="val 31162"/>
                </a:avLst>
              </a:prstGeom>
              <a:solidFill>
                <a:srgbClr val="C7D8ED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b="1" kern="0" dirty="0">
                  <a:solidFill>
                    <a:srgbClr val="FFFFFF"/>
                  </a:solidFill>
                  <a:latin typeface="나눔바른고딕 UltraLight"/>
                </a:endParaRPr>
              </a:p>
            </p:txBody>
          </p:sp>
          <p:sp>
            <p:nvSpPr>
              <p:cNvPr id="77" name="TextBox 135">
                <a:extLst>
                  <a:ext uri="{FF2B5EF4-FFF2-40B4-BE49-F238E27FC236}">
                    <a16:creationId xmlns:a16="http://schemas.microsoft.com/office/drawing/2014/main" id="{C3936FA2-587F-48D0-8C72-B4AD938771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62349" y="5392389"/>
                <a:ext cx="65794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1pPr>
                <a:lvl2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2pPr>
                <a:lvl3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3pPr>
                <a:lvl4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4pPr>
                <a:lvl5pPr defTabSz="457200"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5pPr>
                <a:lvl6pPr marL="22844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6pPr>
                <a:lvl7pPr marL="27416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7pPr>
                <a:lvl8pPr marL="31988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8pPr>
                <a:lvl9pPr marL="3656013" indent="1588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돋움" panose="020B0600000101010101" pitchFamily="50" charset="-127"/>
                  </a:defRPr>
                </a:lvl9pPr>
              </a:lstStyle>
              <a:p>
                <a:pPr eaLnBrk="1" hangingPunct="1"/>
                <a:r>
                  <a:rPr kumimoji="0" lang="en-US" altLang="ko-KR" sz="1400" i="1" dirty="0" smtClean="0">
                    <a:solidFill>
                      <a:srgbClr val="FFFFFF"/>
                    </a:solidFill>
                    <a:latin typeface="a시월구일1" panose="02020600000000000000" pitchFamily="18" charset="-127"/>
                    <a:ea typeface="a시월구일1" panose="02020600000000000000" pitchFamily="18" charset="-127"/>
                  </a:rPr>
                  <a:t>520</a:t>
                </a:r>
                <a:endParaRPr kumimoji="0" lang="ko-KR" altLang="en-US" sz="1400" i="1" dirty="0">
                  <a:solidFill>
                    <a:srgbClr val="FFFFFF"/>
                  </a:solidFill>
                  <a:latin typeface="a시월구일1" panose="02020600000000000000" pitchFamily="18" charset="-127"/>
                  <a:ea typeface="a시월구일1" panose="02020600000000000000" pitchFamily="18" charset="-127"/>
                </a:endParaRPr>
              </a:p>
            </p:txBody>
          </p:sp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9245" y="5416674"/>
                <a:ext cx="1451765" cy="278017"/>
              </a:xfrm>
              <a:prstGeom prst="rect">
                <a:avLst/>
              </a:prstGeom>
            </p:spPr>
          </p:pic>
        </p:grpSp>
        <p:sp>
          <p:nvSpPr>
            <p:cNvPr id="82" name="TextBox 128">
              <a:extLst>
                <a:ext uri="{FF2B5EF4-FFF2-40B4-BE49-F238E27FC236}">
                  <a16:creationId xmlns:a16="http://schemas.microsoft.com/office/drawing/2014/main" id="{7E71B3C5-0DC2-44FB-B3EE-B443E9E78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1481" y="5372533"/>
              <a:ext cx="6597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1pPr>
              <a:lvl2pPr defTabSz="4572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2pPr>
              <a:lvl3pPr defTabSz="4572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3pPr>
              <a:lvl4pPr defTabSz="4572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4pPr>
              <a:lvl5pPr defTabSz="457200"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5pPr>
              <a:lvl6pPr marL="2284413" indent="1588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6pPr>
              <a:lvl7pPr marL="2741613" indent="1588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7pPr>
              <a:lvl8pPr marL="3198813" indent="1588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8pPr>
              <a:lvl9pPr marL="3656013" indent="1588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Times New Roman" panose="02020603050405020304" pitchFamily="18" charset="0"/>
                  <a:ea typeface="돋움" panose="020B0600000101010101" pitchFamily="50" charset="-127"/>
                </a:defRPr>
              </a:lvl9pPr>
            </a:lstStyle>
            <a:p>
              <a:pPr eaLnBrk="1" hangingPunct="1"/>
              <a:r>
                <a:rPr kumimoji="0" lang="en-US" altLang="ko-KR" sz="1400" i="1" dirty="0" smtClean="0">
                  <a:solidFill>
                    <a:srgbClr val="3A4556"/>
                  </a:solidFill>
                  <a:latin typeface="a시월구일1" panose="02020600000000000000" pitchFamily="18" charset="-127"/>
                  <a:ea typeface="a시월구일1" panose="02020600000000000000" pitchFamily="18" charset="-127"/>
                </a:rPr>
                <a:t>420</a:t>
              </a:r>
              <a:endParaRPr kumimoji="0" lang="ko-KR" altLang="en-US" sz="1400" i="1" dirty="0">
                <a:solidFill>
                  <a:srgbClr val="3A4556"/>
                </a:solidFill>
                <a:latin typeface="a시월구일1" panose="02020600000000000000" pitchFamily="18" charset="-127"/>
                <a:ea typeface="a시월구일1" panose="02020600000000000000" pitchFamily="18" charset="-127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518603" y="4695153"/>
            <a:ext cx="10182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200000"/>
              </a:lnSpc>
            </a:pPr>
            <a:r>
              <a:rPr lang="en-US" altLang="ko-KR" sz="15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CEO 20</a:t>
            </a:r>
            <a:r>
              <a:rPr lang="ko-KR" altLang="en-US" sz="15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기</a:t>
            </a:r>
            <a:endParaRPr lang="en-US" altLang="ko-KR" sz="1500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85" name="TextBox 173">
            <a:extLst>
              <a:ext uri="{FF2B5EF4-FFF2-40B4-BE49-F238E27FC236}">
                <a16:creationId xmlns:a16="http://schemas.microsoft.com/office/drawing/2014/main" id="{36DFE2A3-C307-4ABF-AF9D-6DA606195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597" y="4694082"/>
            <a:ext cx="297947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defTabSz="4572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2844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7416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1988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656013" indent="1588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/>
            <a:r>
              <a:rPr lang="ko-KR" altLang="en-US" sz="1600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그 외 숨겨둔 브랜드 다수</a:t>
            </a:r>
            <a:r>
              <a:rPr lang="en-US" altLang="ko-KR" sz="1600" dirty="0" smtClean="0">
                <a:latin typeface="a시월구일2" panose="02020600000000000000" pitchFamily="18" charset="-127"/>
                <a:ea typeface="a시월구일2" panose="02020600000000000000" pitchFamily="18" charset="-127"/>
              </a:rPr>
              <a:t>…</a:t>
            </a:r>
            <a:endParaRPr lang="ko-KR" altLang="en-US" sz="1600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12">
            <a:extLst>
              <a:ext uri="{FF2B5EF4-FFF2-40B4-BE49-F238E27FC236}">
                <a16:creationId xmlns:a16="http://schemas.microsoft.com/office/drawing/2014/main" id="{217D82C2-9B65-4AC9-BF82-F9EC60434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188" y="1935163"/>
            <a:ext cx="1193800" cy="67945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18" tIns="45709" rIns="91418" bIns="45709" anchor="ctr"/>
          <a:lstStyle/>
          <a:p>
            <a:pPr algn="ctr" eaLnBrk="1" hangingPunct="1">
              <a:defRPr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오리엔테이션</a:t>
            </a:r>
          </a:p>
          <a:p>
            <a:pPr algn="ctr" eaLnBrk="1" hangingPunct="1">
              <a:defRPr/>
            </a:pP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(1H)</a:t>
            </a:r>
          </a:p>
        </p:txBody>
      </p:sp>
      <p:sp>
        <p:nvSpPr>
          <p:cNvPr id="9219" name="AutoShape 213">
            <a:extLst>
              <a:ext uri="{FF2B5EF4-FFF2-40B4-BE49-F238E27FC236}">
                <a16:creationId xmlns:a16="http://schemas.microsoft.com/office/drawing/2014/main" id="{C455DACD-4350-4BAC-973F-60D595E73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763" y="4572000"/>
            <a:ext cx="1193800" cy="67945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18" tIns="45709" rIns="91418" bIns="45709" anchor="ctr"/>
          <a:lstStyle/>
          <a:p>
            <a:pPr algn="ctr" eaLnBrk="1" hangingPunct="1">
              <a:defRPr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최종정리 및 수료식</a:t>
            </a:r>
          </a:p>
          <a:p>
            <a:pPr algn="ctr" eaLnBrk="1" hangingPunct="1">
              <a:defRPr/>
            </a:pP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(1H)</a:t>
            </a:r>
          </a:p>
        </p:txBody>
      </p:sp>
      <p:sp>
        <p:nvSpPr>
          <p:cNvPr id="10245" name="AutoShape 57">
            <a:extLst>
              <a:ext uri="{FF2B5EF4-FFF2-40B4-BE49-F238E27FC236}">
                <a16:creationId xmlns:a16="http://schemas.microsoft.com/office/drawing/2014/main" id="{843C517A-3422-4364-BCE6-DB8C09E87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3124200"/>
            <a:ext cx="1163637" cy="850900"/>
          </a:xfrm>
          <a:prstGeom prst="homePlate">
            <a:avLst>
              <a:gd name="adj" fmla="val 14902"/>
            </a:avLst>
          </a:prstGeom>
          <a:solidFill>
            <a:schemeClr val="tx2">
              <a:lumMod val="85000"/>
              <a:lumOff val="15000"/>
            </a:schemeClr>
          </a:solidFill>
          <a:ln w="28575">
            <a:noFill/>
            <a:miter lim="800000"/>
            <a:headEnd/>
            <a:tailEnd/>
          </a:ln>
        </p:spPr>
        <p:txBody>
          <a:bodyPr lIns="91418" tIns="45709" rIns="91418" bIns="45709" anchor="ctr"/>
          <a:lstStyle/>
          <a:p>
            <a:pPr algn="ctr" eaLnBrk="1" hangingPunct="1">
              <a:defRPr/>
            </a:pPr>
            <a:r>
              <a:rPr lang="en-US" altLang="ko-KR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0.</a:t>
            </a:r>
          </a:p>
          <a:p>
            <a:pPr algn="ctr" eaLnBrk="1" hangingPunct="1">
              <a:defRPr/>
            </a:pPr>
            <a:r>
              <a:rPr lang="ko-KR" altLang="en-US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사업의 이해</a:t>
            </a:r>
          </a:p>
        </p:txBody>
      </p:sp>
      <p:sp>
        <p:nvSpPr>
          <p:cNvPr id="10246" name="AutoShape 211">
            <a:extLst>
              <a:ext uri="{FF2B5EF4-FFF2-40B4-BE49-F238E27FC236}">
                <a16:creationId xmlns:a16="http://schemas.microsoft.com/office/drawing/2014/main" id="{70938E30-E7AE-4BF3-B27F-2627A1FC0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175" y="3125788"/>
            <a:ext cx="1108075" cy="850900"/>
          </a:xfrm>
          <a:prstGeom prst="roundRect">
            <a:avLst>
              <a:gd name="adj" fmla="val 16667"/>
            </a:avLst>
          </a:prstGeom>
          <a:solidFill>
            <a:schemeClr val="tx2">
              <a:lumMod val="85000"/>
              <a:lumOff val="15000"/>
            </a:schemeClr>
          </a:solidFill>
          <a:ln w="28575" algn="ctr">
            <a:noFill/>
            <a:round/>
            <a:headEnd/>
            <a:tailEnd/>
          </a:ln>
        </p:spPr>
        <p:txBody>
          <a:bodyPr lIns="91418" tIns="45709" rIns="91418" bIns="45709" anchor="ctr"/>
          <a:lstStyle/>
          <a:p>
            <a:pPr algn="ctr" eaLnBrk="1" hangingPunct="1">
              <a:defRPr/>
            </a:pPr>
            <a:r>
              <a:rPr lang="en-US" altLang="ko-KR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4.</a:t>
            </a:r>
          </a:p>
          <a:p>
            <a:pPr algn="ctr" eaLnBrk="1" hangingPunct="1">
              <a:defRPr/>
            </a:pPr>
            <a:r>
              <a:rPr lang="en-US" altLang="ko-KR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TOOL</a:t>
            </a:r>
            <a:r>
              <a:rPr lang="ko-KR" altLang="en-US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류 구축  </a:t>
            </a:r>
          </a:p>
        </p:txBody>
      </p:sp>
      <p:sp>
        <p:nvSpPr>
          <p:cNvPr id="21510" name="AutoShape 215">
            <a:extLst>
              <a:ext uri="{FF2B5EF4-FFF2-40B4-BE49-F238E27FC236}">
                <a16:creationId xmlns:a16="http://schemas.microsoft.com/office/drawing/2014/main" id="{7665BD97-D4CA-48B5-A176-71F573B8B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3914775"/>
            <a:ext cx="1192212" cy="355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4H</a:t>
            </a:r>
          </a:p>
        </p:txBody>
      </p:sp>
      <p:sp>
        <p:nvSpPr>
          <p:cNvPr id="21511" name="AutoShape 216">
            <a:extLst>
              <a:ext uri="{FF2B5EF4-FFF2-40B4-BE49-F238E27FC236}">
                <a16:creationId xmlns:a16="http://schemas.microsoft.com/office/drawing/2014/main" id="{B5A923F8-142D-4ED4-8C80-DA3E9EDD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3914775"/>
            <a:ext cx="1193800" cy="3571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5H</a:t>
            </a:r>
          </a:p>
        </p:txBody>
      </p:sp>
      <p:sp>
        <p:nvSpPr>
          <p:cNvPr id="21512" name="AutoShape 217">
            <a:extLst>
              <a:ext uri="{FF2B5EF4-FFF2-40B4-BE49-F238E27FC236}">
                <a16:creationId xmlns:a16="http://schemas.microsoft.com/office/drawing/2014/main" id="{480EC68C-7697-485F-ADA0-B14CA5ED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914775"/>
            <a:ext cx="1192213" cy="3571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12H</a:t>
            </a:r>
          </a:p>
        </p:txBody>
      </p:sp>
      <p:sp>
        <p:nvSpPr>
          <p:cNvPr id="21513" name="AutoShape 218">
            <a:extLst>
              <a:ext uri="{FF2B5EF4-FFF2-40B4-BE49-F238E27FC236}">
                <a16:creationId xmlns:a16="http://schemas.microsoft.com/office/drawing/2014/main" id="{AFD1D84C-6D8D-4C2A-8456-E828532A4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3929063"/>
            <a:ext cx="1192212" cy="3571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19.5H</a:t>
            </a:r>
          </a:p>
        </p:txBody>
      </p:sp>
      <p:sp>
        <p:nvSpPr>
          <p:cNvPr id="21514" name="AutoShape 219">
            <a:extLst>
              <a:ext uri="{FF2B5EF4-FFF2-40B4-BE49-F238E27FC236}">
                <a16:creationId xmlns:a16="http://schemas.microsoft.com/office/drawing/2014/main" id="{4617B33B-80EF-44C2-AB41-FFAF50DF4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175" y="3911600"/>
            <a:ext cx="1193800" cy="3571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4H</a:t>
            </a:r>
          </a:p>
        </p:txBody>
      </p:sp>
      <p:sp>
        <p:nvSpPr>
          <p:cNvPr id="21515" name="Rectangle 221">
            <a:extLst>
              <a:ext uri="{FF2B5EF4-FFF2-40B4-BE49-F238E27FC236}">
                <a16:creationId xmlns:a16="http://schemas.microsoft.com/office/drawing/2014/main" id="{E6BD43B2-8FB5-430E-A9BE-511D3F697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75" y="2749550"/>
            <a:ext cx="7315200" cy="1693863"/>
          </a:xfrm>
          <a:prstGeom prst="rect">
            <a:avLst/>
          </a:prstGeom>
          <a:noFill/>
          <a:ln w="28575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r" eaLnBrk="1" hangingPunct="1"/>
            <a:endParaRPr lang="ko-KR" altLang="en-US" sz="13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1516" name="Rectangle 222">
            <a:extLst>
              <a:ext uri="{FF2B5EF4-FFF2-40B4-BE49-F238E27FC236}">
                <a16:creationId xmlns:a16="http://schemas.microsoft.com/office/drawing/2014/main" id="{AFA35DDD-44D1-4046-B331-C0ED409B4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2570163"/>
            <a:ext cx="4500563" cy="357187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3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23.8% 7</a:t>
            </a:r>
            <a:r>
              <a:rPr lang="ko-KR" altLang="en-US" sz="13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생존을 위한 프랜차이즈 본사</a:t>
            </a:r>
            <a:r>
              <a:rPr lang="en-US" altLang="ko-KR" sz="13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·</a:t>
            </a:r>
            <a:r>
              <a:rPr lang="ko-KR" altLang="en-US" sz="13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본부구축 사례강의</a:t>
            </a:r>
            <a:endParaRPr lang="en-US" altLang="ko-KR" sz="13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1517" name="Rectangle 224">
            <a:extLst>
              <a:ext uri="{FF2B5EF4-FFF2-40B4-BE49-F238E27FC236}">
                <a16:creationId xmlns:a16="http://schemas.microsoft.com/office/drawing/2014/main" id="{12387F5A-8E1C-4DCE-8B48-872CA411E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835150"/>
            <a:ext cx="8642350" cy="39258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r" eaLnBrk="1" hangingPunct="1"/>
            <a:endParaRPr lang="ko-KR" altLang="en-US" sz="13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1518" name="Rectangle 225">
            <a:extLst>
              <a:ext uri="{FF2B5EF4-FFF2-40B4-BE49-F238E27FC236}">
                <a16:creationId xmlns:a16="http://schemas.microsoft.com/office/drawing/2014/main" id="{E34E4444-2EC2-439B-9A48-7BB67E789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646113"/>
            <a:ext cx="864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just" eaLnBrk="1" hangingPunct="1"/>
            <a:r>
              <a:rPr lang="ko-KR" altLang="en-US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본부 구축 성공 </a:t>
            </a:r>
            <a:r>
              <a:rPr lang="en-US" altLang="ko-KR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 </a:t>
            </a:r>
            <a:r>
              <a:rPr lang="ko-KR" altLang="en-US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과정은 총 </a:t>
            </a:r>
            <a:r>
              <a:rPr lang="en-US" altLang="ko-KR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44.5</a:t>
            </a:r>
            <a:r>
              <a:rPr lang="ko-KR" altLang="en-US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시간의 본 강의 총 </a:t>
            </a:r>
            <a:r>
              <a:rPr lang="en-US" altLang="ko-KR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10</a:t>
            </a:r>
            <a:r>
              <a:rPr lang="ko-KR" altLang="en-US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주에 걸쳐 교육을 진행할 예정 임</a:t>
            </a:r>
            <a:r>
              <a:rPr lang="en-US" altLang="ko-KR" sz="13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</p:txBody>
      </p:sp>
      <p:pic>
        <p:nvPicPr>
          <p:cNvPr id="21519" name="Picture 37" descr="MCj04161460000[1]">
            <a:extLst>
              <a:ext uri="{FF2B5EF4-FFF2-40B4-BE49-F238E27FC236}">
                <a16:creationId xmlns:a16="http://schemas.microsoft.com/office/drawing/2014/main" id="{89170C64-B688-49C2-A86C-069D0698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7463" y="4484688"/>
            <a:ext cx="13636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Rectangle 38">
            <a:extLst>
              <a:ext uri="{FF2B5EF4-FFF2-40B4-BE49-F238E27FC236}">
                <a16:creationId xmlns:a16="http://schemas.microsoft.com/office/drawing/2014/main" id="{13438155-8522-4C2C-B102-E0D42848F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5600700"/>
            <a:ext cx="1617662" cy="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0. </a:t>
            </a:r>
            <a:r>
              <a:rPr lang="ko-KR" altLang="en-US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사업의 이해</a:t>
            </a:r>
          </a:p>
        </p:txBody>
      </p:sp>
      <p:sp>
        <p:nvSpPr>
          <p:cNvPr id="21521" name="Rectangle 39">
            <a:extLst>
              <a:ext uri="{FF2B5EF4-FFF2-40B4-BE49-F238E27FC236}">
                <a16:creationId xmlns:a16="http://schemas.microsoft.com/office/drawing/2014/main" id="{D6AC26F2-9488-4B2A-BD72-5EB93CF3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5422900"/>
            <a:ext cx="1619250" cy="3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1. </a:t>
            </a:r>
            <a:r>
              <a:rPr lang="ko-KR" altLang="en-US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현상분석과 프랜차이즈</a:t>
            </a:r>
            <a:r>
              <a:rPr lang="en-US" altLang="ko-KR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 진단 사례</a:t>
            </a:r>
          </a:p>
        </p:txBody>
      </p:sp>
      <p:sp>
        <p:nvSpPr>
          <p:cNvPr id="21522" name="Rectangle 40">
            <a:extLst>
              <a:ext uri="{FF2B5EF4-FFF2-40B4-BE49-F238E27FC236}">
                <a16:creationId xmlns:a16="http://schemas.microsoft.com/office/drawing/2014/main" id="{73ABDF3D-6FC3-43A4-99E1-DA3179C0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5130800"/>
            <a:ext cx="18732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2. </a:t>
            </a:r>
            <a:r>
              <a:rPr lang="ko-KR" altLang="en-US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</a:t>
            </a:r>
            <a:r>
              <a:rPr lang="en-US" altLang="ko-KR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UNIT</a:t>
            </a:r>
            <a:r>
              <a:rPr lang="ko-KR" altLang="en-US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의 표준화 사례</a:t>
            </a:r>
          </a:p>
        </p:txBody>
      </p:sp>
      <p:sp>
        <p:nvSpPr>
          <p:cNvPr id="21523" name="Rectangle 41">
            <a:extLst>
              <a:ext uri="{FF2B5EF4-FFF2-40B4-BE49-F238E27FC236}">
                <a16:creationId xmlns:a16="http://schemas.microsoft.com/office/drawing/2014/main" id="{BE7FA496-A9D7-4D39-9FF7-C897CB368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4954588"/>
            <a:ext cx="2238375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3. </a:t>
            </a:r>
            <a:r>
              <a:rPr lang="ko-KR" altLang="en-US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프랜차이즈기업 체제의 구축 사례</a:t>
            </a:r>
          </a:p>
        </p:txBody>
      </p:sp>
      <p:sp>
        <p:nvSpPr>
          <p:cNvPr id="21524" name="Rectangle 42">
            <a:extLst>
              <a:ext uri="{FF2B5EF4-FFF2-40B4-BE49-F238E27FC236}">
                <a16:creationId xmlns:a16="http://schemas.microsoft.com/office/drawing/2014/main" id="{6694D8B7-33D3-43E8-95E8-1A63A5EFD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4845050"/>
            <a:ext cx="2238375" cy="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4. TOOL </a:t>
            </a:r>
            <a:r>
              <a:rPr lang="ko-KR" altLang="en-US" sz="10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류의 작성 사례</a:t>
            </a:r>
          </a:p>
        </p:txBody>
      </p:sp>
      <p:sp>
        <p:nvSpPr>
          <p:cNvPr id="21525" name="Rectangle 2">
            <a:extLst>
              <a:ext uri="{FF2B5EF4-FFF2-40B4-BE49-F238E27FC236}">
                <a16:creationId xmlns:a16="http://schemas.microsoft.com/office/drawing/2014/main" id="{893AEB01-81D3-42D6-90AE-E7995AD00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317500"/>
            <a:ext cx="14303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r" eaLnBrk="1" latinLnBrk="1" hangingPunct="1"/>
            <a:r>
              <a:rPr lang="en-US" altLang="ko-KR" sz="1300"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sz="1300">
                <a:latin typeface="HY헤드라인M" panose="02030600000101010101" pitchFamily="18" charset="-127"/>
                <a:ea typeface="HY헤드라인M" panose="02030600000101010101" pitchFamily="18" charset="-127"/>
              </a:rPr>
              <a:t>프로그램 개요</a:t>
            </a:r>
          </a:p>
        </p:txBody>
      </p:sp>
      <p:sp>
        <p:nvSpPr>
          <p:cNvPr id="21526" name="Rectangle 6">
            <a:extLst>
              <a:ext uri="{FF2B5EF4-FFF2-40B4-BE49-F238E27FC236}">
                <a16:creationId xmlns:a16="http://schemas.microsoft.com/office/drawing/2014/main" id="{43EA2956-27B7-4A7E-873F-7795DB275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57175"/>
            <a:ext cx="504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굴림" panose="020B0600000101010101" pitchFamily="50" charset="-127"/>
              <a:buAutoNum type="romanUcPeriod" startAt="5"/>
            </a:pPr>
            <a:r>
              <a:rPr lang="en-US" altLang="ko-KR" sz="170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본부구축 성공 </a:t>
            </a:r>
            <a:r>
              <a:rPr lang="en-US" altLang="ko-KR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개요</a:t>
            </a:r>
            <a:endParaRPr lang="ko-KR" altLang="en-US" sz="180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264" name="AutoShape 57">
            <a:extLst>
              <a:ext uri="{FF2B5EF4-FFF2-40B4-BE49-F238E27FC236}">
                <a16:creationId xmlns:a16="http://schemas.microsoft.com/office/drawing/2014/main" id="{9CEF9D8E-A44C-40C6-A065-427588368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3124200"/>
            <a:ext cx="1106487" cy="850900"/>
          </a:xfrm>
          <a:prstGeom prst="homePlate">
            <a:avLst>
              <a:gd name="adj" fmla="val 14882"/>
            </a:avLst>
          </a:prstGeom>
          <a:solidFill>
            <a:schemeClr val="tx2">
              <a:lumMod val="85000"/>
              <a:lumOff val="15000"/>
            </a:schemeClr>
          </a:solidFill>
          <a:ln w="28575">
            <a:noFill/>
            <a:miter lim="800000"/>
            <a:headEnd/>
            <a:tailEnd/>
          </a:ln>
        </p:spPr>
        <p:txBody>
          <a:bodyPr lIns="91418" tIns="45709" rIns="91418" bIns="45709" anchor="ctr"/>
          <a:lstStyle/>
          <a:p>
            <a:pPr algn="ctr" eaLnBrk="1" hangingPunct="1">
              <a:defRPr/>
            </a:pPr>
            <a:r>
              <a:rPr lang="en-US" altLang="ko-KR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1.</a:t>
            </a:r>
          </a:p>
          <a:p>
            <a:pPr algn="ctr" eaLnBrk="1" hangingPunct="1">
              <a:defRPr/>
            </a:pPr>
            <a:r>
              <a:rPr lang="ko-KR" altLang="en-US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</a:t>
            </a:r>
            <a:endParaRPr lang="en-US" altLang="ko-KR" sz="110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eaLnBrk="1" hangingPunct="1">
              <a:defRPr/>
            </a:pPr>
            <a:r>
              <a:rPr lang="ko-KR" altLang="en-US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사업진단</a:t>
            </a:r>
            <a:endParaRPr lang="en-US" altLang="ko-KR" sz="110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0265" name="AutoShape 57">
            <a:extLst>
              <a:ext uri="{FF2B5EF4-FFF2-40B4-BE49-F238E27FC236}">
                <a16:creationId xmlns:a16="http://schemas.microsoft.com/office/drawing/2014/main" id="{307AA33F-75D9-49EC-AE2A-4283A90E6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3124200"/>
            <a:ext cx="1106487" cy="850900"/>
          </a:xfrm>
          <a:prstGeom prst="homePlate">
            <a:avLst>
              <a:gd name="adj" fmla="val 14882"/>
            </a:avLst>
          </a:prstGeom>
          <a:solidFill>
            <a:schemeClr val="tx2">
              <a:lumMod val="85000"/>
              <a:lumOff val="15000"/>
            </a:schemeClr>
          </a:solidFill>
          <a:ln w="28575">
            <a:noFill/>
            <a:miter lim="800000"/>
            <a:headEnd/>
            <a:tailEnd/>
          </a:ln>
        </p:spPr>
        <p:txBody>
          <a:bodyPr lIns="91418" tIns="45709" rIns="91418" bIns="45709" anchor="ctr"/>
          <a:lstStyle/>
          <a:p>
            <a:pPr algn="ctr" eaLnBrk="1" hangingPunct="1">
              <a:defRPr/>
            </a:pPr>
            <a:r>
              <a:rPr lang="en-US" altLang="ko-KR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2.</a:t>
            </a:r>
          </a:p>
          <a:p>
            <a:pPr algn="ctr" eaLnBrk="1" hangingPunct="1">
              <a:defRPr/>
            </a:pPr>
            <a:r>
              <a:rPr lang="ko-KR" altLang="en-US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</a:t>
            </a:r>
            <a:endParaRPr lang="en-US" altLang="ko-KR" sz="1100">
              <a:solidFill>
                <a:schemeClr val="bg1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 eaLnBrk="1" hangingPunct="1">
              <a:defRPr/>
            </a:pPr>
            <a:r>
              <a:rPr lang="en-US" altLang="ko-KR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UNIT</a:t>
            </a:r>
            <a:r>
              <a:rPr lang="ko-KR" altLang="en-US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표준화</a:t>
            </a:r>
          </a:p>
        </p:txBody>
      </p:sp>
      <p:sp>
        <p:nvSpPr>
          <p:cNvPr id="10267" name="AutoShape 57">
            <a:extLst>
              <a:ext uri="{FF2B5EF4-FFF2-40B4-BE49-F238E27FC236}">
                <a16:creationId xmlns:a16="http://schemas.microsoft.com/office/drawing/2014/main" id="{A9B61B16-3E80-4920-B5BD-96028123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3121025"/>
            <a:ext cx="1106487" cy="850900"/>
          </a:xfrm>
          <a:prstGeom prst="homePlate">
            <a:avLst>
              <a:gd name="adj" fmla="val 14882"/>
            </a:avLst>
          </a:prstGeom>
          <a:solidFill>
            <a:schemeClr val="tx2">
              <a:lumMod val="85000"/>
              <a:lumOff val="15000"/>
            </a:schemeClr>
          </a:solidFill>
          <a:ln w="28575">
            <a:noFill/>
            <a:miter lim="800000"/>
            <a:headEnd/>
            <a:tailEnd/>
          </a:ln>
        </p:spPr>
        <p:txBody>
          <a:bodyPr lIns="91418" tIns="45709" rIns="91418" bIns="45709" anchor="ctr"/>
          <a:lstStyle/>
          <a:p>
            <a:pPr algn="ctr" eaLnBrk="1" hangingPunct="1">
              <a:defRPr/>
            </a:pPr>
            <a:r>
              <a:rPr lang="en-US" altLang="ko-KR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STEP 3.</a:t>
            </a:r>
          </a:p>
          <a:p>
            <a:pPr algn="ctr" eaLnBrk="1" hangingPunct="1">
              <a:defRPr/>
            </a:pPr>
            <a:r>
              <a:rPr lang="ko-KR" altLang="en-US" sz="1100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프랜차이즈기업 체제 구축</a:t>
            </a:r>
          </a:p>
        </p:txBody>
      </p:sp>
      <p:sp>
        <p:nvSpPr>
          <p:cNvPr id="21530" name="직사각형 29">
            <a:extLst>
              <a:ext uri="{FF2B5EF4-FFF2-40B4-BE49-F238E27FC236}">
                <a16:creationId xmlns:a16="http://schemas.microsoft.com/office/drawing/2014/main" id="{7AEF424A-7DEF-47EA-910C-66DEB991F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476375"/>
            <a:ext cx="8642350" cy="3238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8" tIns="45709" rIns="91418" bIns="45709" anchor="ctr"/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>
                <a:solidFill>
                  <a:schemeClr val="bg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프로그램 개요</a:t>
            </a:r>
          </a:p>
        </p:txBody>
      </p:sp>
      <p:sp>
        <p:nvSpPr>
          <p:cNvPr id="21531" name="Text Box 13">
            <a:extLst>
              <a:ext uri="{FF2B5EF4-FFF2-40B4-BE49-F238E27FC236}">
                <a16:creationId xmlns:a16="http://schemas.microsoft.com/office/drawing/2014/main" id="{9D0857E7-CFC6-46D1-B347-CA2C32A01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fld id="{1C0D061A-5E8D-4ACD-9006-855E605B1633}" type="slidenum">
              <a:rPr kumimoji="0" lang="en-US" altLang="ko-KR" sz="1000" b="1">
                <a:solidFill>
                  <a:srgbClr val="000000"/>
                </a:solidFill>
                <a:latin typeface="Arial" panose="020B0604020202020204" pitchFamily="34" charset="0"/>
              </a:rPr>
              <a:pPr algn="ctr" eaLnBrk="1" latinLnBrk="1" hangingPunct="1"/>
              <a:t>6</a:t>
            </a:fld>
            <a:endParaRPr kumimoji="0" lang="en-US" altLang="ko-KR" sz="1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>
            <a:extLst>
              <a:ext uri="{FF2B5EF4-FFF2-40B4-BE49-F238E27FC236}">
                <a16:creationId xmlns:a16="http://schemas.microsoft.com/office/drawing/2014/main" id="{0FFF342D-2D44-49B4-B74A-774E14B0E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765175"/>
            <a:ext cx="1346200" cy="292100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교육과정명</a:t>
            </a:r>
          </a:p>
        </p:txBody>
      </p:sp>
      <p:sp>
        <p:nvSpPr>
          <p:cNvPr id="24579" name="Rectangle 9">
            <a:extLst>
              <a:ext uri="{FF2B5EF4-FFF2-40B4-BE49-F238E27FC236}">
                <a16:creationId xmlns:a16="http://schemas.microsoft.com/office/drawing/2014/main" id="{7FDCB731-C033-406B-8078-72B4862B7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098550"/>
            <a:ext cx="1346200" cy="1173163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교육대상</a:t>
            </a:r>
          </a:p>
        </p:txBody>
      </p:sp>
      <p:sp>
        <p:nvSpPr>
          <p:cNvPr id="24580" name="Rectangle 10">
            <a:extLst>
              <a:ext uri="{FF2B5EF4-FFF2-40B4-BE49-F238E27FC236}">
                <a16:creationId xmlns:a16="http://schemas.microsoft.com/office/drawing/2014/main" id="{C7650B1F-1101-4318-AD80-878A7B155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2314575"/>
            <a:ext cx="1346200" cy="817563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교육목표</a:t>
            </a:r>
          </a:p>
        </p:txBody>
      </p:sp>
      <p:sp>
        <p:nvSpPr>
          <p:cNvPr id="24581" name="Rectangle 17">
            <a:extLst>
              <a:ext uri="{FF2B5EF4-FFF2-40B4-BE49-F238E27FC236}">
                <a16:creationId xmlns:a16="http://schemas.microsoft.com/office/drawing/2014/main" id="{780D1604-CAFA-4A3C-8D61-1B93C22E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1106488"/>
            <a:ext cx="7248525" cy="1165225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 marL="80963" indent="-8096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대박점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직영점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프랜차이즈화를 하고 싶은 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</a:t>
            </a:r>
          </a:p>
          <a:p>
            <a:pPr eaLnBrk="1" hangingPunct="1">
              <a:buFontTx/>
              <a:buChar char="•"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기업을 경영하면서 제 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도약이 필요하여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경영시스템을 재구축 해야하는 프랜차이즈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기업</a:t>
            </a:r>
          </a:p>
          <a:p>
            <a:pPr eaLnBrk="1" hangingPunct="1">
              <a:buFontTx/>
              <a:buChar char="•"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프랜차이즈 사업을 하면서 제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브랜드 신규기획을 희망하고 있는 기업                     </a:t>
            </a:r>
          </a:p>
          <a:p>
            <a:pPr eaLnBrk="1" hangingPunct="1">
              <a:buFontTx/>
              <a:buChar char="•"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프랜차이즈 사업을 하면서 제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2, 3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브랜드 신규 사업전개에 어려움을 겪고 있는 기업</a:t>
            </a:r>
          </a:p>
          <a:p>
            <a:pPr eaLnBrk="1" hangingPunct="1">
              <a:buFontTx/>
              <a:buChar char="•"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프랜차이즈 사업을 하면서 제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2, 3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브랜드 사업에 쓰라린 실패를 경험한 기업</a:t>
            </a:r>
            <a:endParaRPr lang="en-US" altLang="ko-KR" sz="11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eaLnBrk="1" hangingPunct="1">
              <a:buFontTx/>
              <a:buChar char="•"/>
            </a:pP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나도 모르게 유사 프랜차이즈를 운영하고 있는 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</a:t>
            </a:r>
          </a:p>
        </p:txBody>
      </p:sp>
      <p:sp>
        <p:nvSpPr>
          <p:cNvPr id="24582" name="Rectangle 18">
            <a:extLst>
              <a:ext uri="{FF2B5EF4-FFF2-40B4-BE49-F238E27FC236}">
                <a16:creationId xmlns:a16="http://schemas.microsoft.com/office/drawing/2014/main" id="{161F3917-FB16-4EE0-B2B1-5045A1DFD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765175"/>
            <a:ext cx="7248525" cy="292100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제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24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 프랜차이즈 본부구축 성공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과정</a:t>
            </a:r>
          </a:p>
        </p:txBody>
      </p:sp>
      <p:sp>
        <p:nvSpPr>
          <p:cNvPr id="24583" name="Rectangle 19">
            <a:extLst>
              <a:ext uri="{FF2B5EF4-FFF2-40B4-BE49-F238E27FC236}">
                <a16:creationId xmlns:a16="http://schemas.microsoft.com/office/drawing/2014/main" id="{E6A886AC-619A-43C2-A4FA-BA2C2D5C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2312988"/>
            <a:ext cx="7248525" cy="819150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대박점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직영점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시스템 구축과 성장비법 제시 </a:t>
            </a:r>
            <a:endParaRPr lang="en-US" altLang="ko-KR" sz="11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eaLnBrk="1" hangingPunct="1">
              <a:buFontTx/>
              <a:buChar char="•"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가맹점을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운영중인 프랜차이즈기업의  단계별 프랜차이즈 시스템 구축 방법 제시</a:t>
            </a:r>
            <a:endParaRPr lang="en-US" altLang="ko-KR" sz="11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eaLnBrk="1" hangingPunct="1">
              <a:buFontTx/>
              <a:buChar char="•"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7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생존을 위한 프랜차이즈 기업으로서의 사업모델 정립</a:t>
            </a:r>
            <a:endParaRPr lang="en-US" altLang="ko-KR" sz="11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eaLnBrk="1" hangingPunct="1">
              <a:buFontTx/>
              <a:buChar char="•"/>
            </a:pP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기업의 취약점예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해당하는 사례중심 집중 교육을 통한 프랜차이즈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 지속 성장 모델 구축</a:t>
            </a:r>
          </a:p>
        </p:txBody>
      </p:sp>
      <p:sp>
        <p:nvSpPr>
          <p:cNvPr id="24584" name="Rectangle 11">
            <a:extLst>
              <a:ext uri="{FF2B5EF4-FFF2-40B4-BE49-F238E27FC236}">
                <a16:creationId xmlns:a16="http://schemas.microsoft.com/office/drawing/2014/main" id="{6C63B348-1F7F-4D77-89EC-8CC2FA078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3168650"/>
            <a:ext cx="1346200" cy="809625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교육특전</a:t>
            </a:r>
          </a:p>
        </p:txBody>
      </p:sp>
      <p:sp>
        <p:nvSpPr>
          <p:cNvPr id="24585" name="Rectangle 20">
            <a:extLst>
              <a:ext uri="{FF2B5EF4-FFF2-40B4-BE49-F238E27FC236}">
                <a16:creationId xmlns:a16="http://schemas.microsoft.com/office/drawing/2014/main" id="{0EC8510A-7665-44F2-AC01-A6E10E1D0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3168650"/>
            <a:ext cx="7248525" cy="809625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>
              <a:buFontTx/>
              <a:buChar char="•"/>
            </a:pPr>
            <a:endParaRPr lang="ko-KR" altLang="en-US" sz="1100" b="1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4586" name="Rectangle 13">
            <a:extLst>
              <a:ext uri="{FF2B5EF4-FFF2-40B4-BE49-F238E27FC236}">
                <a16:creationId xmlns:a16="http://schemas.microsoft.com/office/drawing/2014/main" id="{3D7A3496-B469-4B6B-B378-2C625EE52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4683125"/>
            <a:ext cx="1346200" cy="357188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 육 비</a:t>
            </a:r>
          </a:p>
        </p:txBody>
      </p:sp>
      <p:sp>
        <p:nvSpPr>
          <p:cNvPr id="24587" name="Rectangle 14">
            <a:extLst>
              <a:ext uri="{FF2B5EF4-FFF2-40B4-BE49-F238E27FC236}">
                <a16:creationId xmlns:a16="http://schemas.microsoft.com/office/drawing/2014/main" id="{1F34932E-E1D1-4D8F-B55E-D26FF06FF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5062538"/>
            <a:ext cx="1346200" cy="288925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교육장소</a:t>
            </a:r>
          </a:p>
        </p:txBody>
      </p:sp>
      <p:sp>
        <p:nvSpPr>
          <p:cNvPr id="24588" name="Rectangle 15">
            <a:extLst>
              <a:ext uri="{FF2B5EF4-FFF2-40B4-BE49-F238E27FC236}">
                <a16:creationId xmlns:a16="http://schemas.microsoft.com/office/drawing/2014/main" id="{FC24D01A-2721-49D7-B007-39AFA2D35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5384800"/>
            <a:ext cx="1346200" cy="290513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제출서류</a:t>
            </a:r>
          </a:p>
        </p:txBody>
      </p:sp>
      <p:sp>
        <p:nvSpPr>
          <p:cNvPr id="24589" name="Rectangle 16">
            <a:extLst>
              <a:ext uri="{FF2B5EF4-FFF2-40B4-BE49-F238E27FC236}">
                <a16:creationId xmlns:a16="http://schemas.microsoft.com/office/drawing/2014/main" id="{7D1ABC28-ED76-4FFB-A0CB-DDD6AD1B7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5707063"/>
            <a:ext cx="1346200" cy="269875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문의</a:t>
            </a:r>
          </a:p>
        </p:txBody>
      </p:sp>
      <p:sp>
        <p:nvSpPr>
          <p:cNvPr id="24590" name="Rectangle 22">
            <a:extLst>
              <a:ext uri="{FF2B5EF4-FFF2-40B4-BE49-F238E27FC236}">
                <a16:creationId xmlns:a16="http://schemas.microsoft.com/office/drawing/2014/main" id="{DBE27EA3-A449-46EB-8E7E-D07D35803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4683125"/>
            <a:ext cx="7248525" cy="347663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en-US" altLang="ko-KR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eaLnBrk="1" hangingPunct="1"/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280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만원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부가세 면세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)/ 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계좌번호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국민은행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423701-01-131512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예금주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: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㈜</a:t>
            </a:r>
            <a:r>
              <a:rPr lang="ko-KR" altLang="en-US" sz="11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맥세스컨설팅</a:t>
            </a:r>
            <a:endParaRPr lang="en-US" altLang="ko-KR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eaLnBrk="1" hangingPunct="1"/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       </a:t>
            </a:r>
          </a:p>
        </p:txBody>
      </p:sp>
      <p:sp>
        <p:nvSpPr>
          <p:cNvPr id="24591" name="Rectangle 23">
            <a:extLst>
              <a:ext uri="{FF2B5EF4-FFF2-40B4-BE49-F238E27FC236}">
                <a16:creationId xmlns:a16="http://schemas.microsoft.com/office/drawing/2014/main" id="{3ECDAFDF-702A-44D9-B973-BE789572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5062538"/>
            <a:ext cx="7248525" cy="288925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맥세스교육장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서울 종로구 관철동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43-13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우종빌딩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층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endParaRPr lang="ko-KR" altLang="en-US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4592" name="Rectangle 24">
            <a:extLst>
              <a:ext uri="{FF2B5EF4-FFF2-40B4-BE49-F238E27FC236}">
                <a16:creationId xmlns:a16="http://schemas.microsoft.com/office/drawing/2014/main" id="{C82C9BB8-3B36-4187-BD59-2987894E9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5384800"/>
            <a:ext cx="7248525" cy="290513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교육신청서 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사업자등록증 사본 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반명함판 사진 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부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(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사진 파일 가능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</p:txBody>
      </p:sp>
      <p:sp>
        <p:nvSpPr>
          <p:cNvPr id="24593" name="Rectangle 25">
            <a:extLst>
              <a:ext uri="{FF2B5EF4-FFF2-40B4-BE49-F238E27FC236}">
                <a16:creationId xmlns:a16="http://schemas.microsoft.com/office/drawing/2014/main" id="{ADD216E3-901E-4B6D-B654-0CA4FAE84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5707063"/>
            <a:ext cx="7248525" cy="269875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02-549-2324  / FAX 02-3443-3487 / E-mail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maxedu1@naver.com (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교육컨설팅팀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</a:p>
        </p:txBody>
      </p:sp>
      <p:sp>
        <p:nvSpPr>
          <p:cNvPr id="24594" name="Rectangle 12">
            <a:extLst>
              <a:ext uri="{FF2B5EF4-FFF2-40B4-BE49-F238E27FC236}">
                <a16:creationId xmlns:a16="http://schemas.microsoft.com/office/drawing/2014/main" id="{F2513786-F074-4BAB-808A-28A5021C0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4364038"/>
            <a:ext cx="1346200" cy="292100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교육인원</a:t>
            </a:r>
          </a:p>
        </p:txBody>
      </p:sp>
      <p:sp>
        <p:nvSpPr>
          <p:cNvPr id="24595" name="Rectangle 21">
            <a:extLst>
              <a:ext uri="{FF2B5EF4-FFF2-40B4-BE49-F238E27FC236}">
                <a16:creationId xmlns:a16="http://schemas.microsoft.com/office/drawing/2014/main" id="{62B0F93B-2679-4296-B0D3-F7B174FD6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4359275"/>
            <a:ext cx="7248525" cy="292100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30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명</a:t>
            </a:r>
            <a:r>
              <a:rPr lang="en-US" altLang="ko-KR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100" b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내외</a:t>
            </a:r>
          </a:p>
        </p:txBody>
      </p:sp>
      <p:sp>
        <p:nvSpPr>
          <p:cNvPr id="24596" name="TextBox 26">
            <a:extLst>
              <a:ext uri="{FF2B5EF4-FFF2-40B4-BE49-F238E27FC236}">
                <a16:creationId xmlns:a16="http://schemas.microsoft.com/office/drawing/2014/main" id="{6E2A82BD-E18A-4B8D-89FA-5621F5528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3" y="3217863"/>
            <a:ext cx="72485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Biz model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에 따른 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‘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가맹계약서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&amp;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정보공개서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’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무료작성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단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교육이수 후 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3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개월 안까지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), 1:1 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자문 멘토링</a:t>
            </a:r>
            <a:endParaRPr lang="en-US" altLang="ko-KR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맥세스컨설팅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대표 명의 수료증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외식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·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진흥원 회장 명의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/ </a:t>
            </a:r>
            <a:r>
              <a:rPr lang="ko-KR" altLang="en-US" b="1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맥세스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혁신 </a:t>
            </a:r>
            <a:r>
              <a:rPr lang="en-US" altLang="ko-KR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 Club </a:t>
            </a:r>
            <a:r>
              <a:rPr lang="ko-KR" altLang="en-US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가입 자격 부여</a:t>
            </a:r>
            <a:endParaRPr lang="en-US" altLang="ko-KR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4597" name="Rectangle 12">
            <a:extLst>
              <a:ext uri="{FF2B5EF4-FFF2-40B4-BE49-F238E27FC236}">
                <a16:creationId xmlns:a16="http://schemas.microsoft.com/office/drawing/2014/main" id="{11797E53-A9AA-4E0A-94F5-C9B14E50A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4017963"/>
            <a:ext cx="1346200" cy="292100"/>
          </a:xfrm>
          <a:prstGeom prst="rect">
            <a:avLst/>
          </a:prstGeom>
          <a:solidFill>
            <a:srgbClr val="DDDDDD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89346" tIns="44672" rIns="89346" bIns="44672" anchor="ctr"/>
          <a:lstStyle>
            <a:lvl1pPr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9461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r>
              <a:rPr lang="ko-KR" altLang="en-US" sz="1100" b="1">
                <a:solidFill>
                  <a:schemeClr val="tx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교육일정</a:t>
            </a:r>
          </a:p>
        </p:txBody>
      </p:sp>
      <p:sp>
        <p:nvSpPr>
          <p:cNvPr id="24598" name="Rectangle 21">
            <a:extLst>
              <a:ext uri="{FF2B5EF4-FFF2-40B4-BE49-F238E27FC236}">
                <a16:creationId xmlns:a16="http://schemas.microsoft.com/office/drawing/2014/main" id="{647C7906-7FF0-4FF8-B09A-EB0B27A1C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4017963"/>
            <a:ext cx="7248525" cy="292100"/>
          </a:xfrm>
          <a:prstGeom prst="rect">
            <a:avLst/>
          </a:prstGeom>
          <a:noFill/>
          <a:ln w="9525" algn="ctr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09" rIns="91418" bIns="45709"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2021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10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월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100" b="1" dirty="0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12</a:t>
            </a:r>
            <a:r>
              <a:rPr lang="ko-KR" altLang="en-US" sz="1100" b="1" dirty="0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일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~ 12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월 </a:t>
            </a:r>
            <a:r>
              <a:rPr lang="en-US" altLang="ko-KR" sz="1100" b="1" dirty="0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14</a:t>
            </a:r>
            <a:r>
              <a:rPr lang="ko-KR" altLang="en-US" sz="1100" b="1" dirty="0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일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매주 화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 </a:t>
            </a:r>
            <a:r>
              <a:rPr lang="en-US" altLang="ko-KR" sz="1100" b="1" dirty="0" smtClean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13:00~18:00 </a:t>
            </a:r>
            <a:endParaRPr lang="ko-KR" altLang="en-US" sz="1100" b="1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24599" name="Rectangle 6">
            <a:extLst>
              <a:ext uri="{FF2B5EF4-FFF2-40B4-BE49-F238E27FC236}">
                <a16:creationId xmlns:a16="http://schemas.microsoft.com/office/drawing/2014/main" id="{AF61FC94-9712-4BCA-82C7-46B4966F8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57175"/>
            <a:ext cx="5021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eaLnBrk="1" latinLnBrk="1" hangingPunct="1">
              <a:buFont typeface="굴림" panose="020B0600000101010101" pitchFamily="50" charset="-127"/>
              <a:buAutoNum type="romanUcPeriod" startAt="5"/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본부구축 성공 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개요</a:t>
            </a:r>
            <a:endParaRPr lang="ko-KR" altLang="en-US" sz="18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600" name="Text Box 13">
            <a:extLst>
              <a:ext uri="{FF2B5EF4-FFF2-40B4-BE49-F238E27FC236}">
                <a16:creationId xmlns:a16="http://schemas.microsoft.com/office/drawing/2014/main" id="{5C60F168-CCA0-4DFA-9A40-E9C1859E1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algn="ctr" eaLnBrk="1" latinLnBrk="1" hangingPunct="1"/>
            <a:fld id="{41FF8527-A83C-47B2-8FB7-6F050C9111CD}" type="slidenum">
              <a:rPr kumimoji="0" lang="en-US" altLang="ko-KR" sz="1000" b="1">
                <a:solidFill>
                  <a:srgbClr val="000000"/>
                </a:solidFill>
                <a:latin typeface="Arial" panose="020B0604020202020204" pitchFamily="34" charset="0"/>
              </a:rPr>
              <a:pPr algn="ctr" eaLnBrk="1" latinLnBrk="1" hangingPunct="1"/>
              <a:t>7</a:t>
            </a:fld>
            <a:endParaRPr kumimoji="0" lang="en-US" altLang="ko-KR" sz="1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그룹 1"/>
          <p:cNvGrpSpPr>
            <a:grpSpLocks/>
          </p:cNvGrpSpPr>
          <p:nvPr/>
        </p:nvGrpSpPr>
        <p:grpSpPr bwMode="auto">
          <a:xfrm>
            <a:off x="6015038" y="863600"/>
            <a:ext cx="3168650" cy="457200"/>
            <a:chOff x="5329775" y="777771"/>
            <a:chExt cx="3606679" cy="543015"/>
          </a:xfrm>
        </p:grpSpPr>
        <p:sp>
          <p:nvSpPr>
            <p:cNvPr id="10294" name="Rectangle 247"/>
            <p:cNvSpPr>
              <a:spLocks noChangeArrowheads="1"/>
            </p:cNvSpPr>
            <p:nvPr/>
          </p:nvSpPr>
          <p:spPr bwMode="auto">
            <a:xfrm>
              <a:off x="5329775" y="777771"/>
              <a:ext cx="686642" cy="543015"/>
            </a:xfrm>
            <a:prstGeom prst="rect">
              <a:avLst/>
            </a:prstGeom>
            <a:solidFill>
              <a:srgbClr val="B3DBEF"/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STEP 0.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이해</a:t>
              </a:r>
            </a:p>
          </p:txBody>
        </p:sp>
        <p:sp>
          <p:nvSpPr>
            <p:cNvPr id="10295" name="Rectangle 248"/>
            <p:cNvSpPr>
              <a:spLocks noChangeArrowheads="1"/>
            </p:cNvSpPr>
            <p:nvPr/>
          </p:nvSpPr>
          <p:spPr bwMode="auto">
            <a:xfrm>
              <a:off x="6059784" y="777771"/>
              <a:ext cx="688449" cy="543015"/>
            </a:xfrm>
            <a:prstGeom prst="rect">
              <a:avLst/>
            </a:prstGeom>
            <a:solidFill>
              <a:srgbClr val="B3DBEF"/>
            </a:solidFill>
            <a:ln w="3175" algn="ctr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STEP 1.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진단</a:t>
              </a:r>
            </a:p>
          </p:txBody>
        </p:sp>
        <p:sp>
          <p:nvSpPr>
            <p:cNvPr id="10296" name="Rectangle 249"/>
            <p:cNvSpPr>
              <a:spLocks noChangeArrowheads="1"/>
            </p:cNvSpPr>
            <p:nvPr/>
          </p:nvSpPr>
          <p:spPr bwMode="auto">
            <a:xfrm>
              <a:off x="6787986" y="777771"/>
              <a:ext cx="690256" cy="54301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STEP </a:t>
              </a:r>
              <a:r>
                <a:rPr kumimoji="1" lang="en-US" altLang="ko-KR" sz="900" b="1" i="0" u="none" strike="noStrike" kern="120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2</a:t>
              </a:r>
              <a:r>
                <a:rPr kumimoji="1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표준화</a:t>
              </a:r>
            </a:p>
          </p:txBody>
        </p:sp>
        <p:sp>
          <p:nvSpPr>
            <p:cNvPr id="10297" name="Rectangle 251"/>
            <p:cNvSpPr>
              <a:spLocks noChangeArrowheads="1"/>
            </p:cNvSpPr>
            <p:nvPr/>
          </p:nvSpPr>
          <p:spPr bwMode="auto">
            <a:xfrm>
              <a:off x="7517995" y="777771"/>
              <a:ext cx="688450" cy="54301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i="0" u="none" strike="noStrike" kern="120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STEP 3.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구축</a:t>
              </a:r>
            </a:p>
          </p:txBody>
        </p:sp>
        <p:sp>
          <p:nvSpPr>
            <p:cNvPr id="10298" name="Rectangle 252"/>
            <p:cNvSpPr>
              <a:spLocks noChangeArrowheads="1"/>
            </p:cNvSpPr>
            <p:nvPr/>
          </p:nvSpPr>
          <p:spPr bwMode="auto">
            <a:xfrm>
              <a:off x="8249812" y="777771"/>
              <a:ext cx="686642" cy="54301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STEP </a:t>
              </a:r>
              <a:r>
                <a:rPr kumimoji="1" lang="en-US" altLang="ko-K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4</a:t>
              </a:r>
              <a:r>
                <a:rPr kumimoji="1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나눔스퀘어라운드 ExtraBold" pitchFamily="50" charset="-127"/>
                  <a:ea typeface="나눔스퀘어라운드 ExtraBold" pitchFamily="50" charset="-127"/>
                  <a:cs typeface="+mn-cs"/>
                </a:rPr>
                <a:t>Tool</a:t>
              </a:r>
              <a:endParaRPr kumimoji="1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나눔스퀘어라운드 ExtraBold" pitchFamily="50" charset="-127"/>
                <a:ea typeface="나눔스퀘어라운드 ExtraBold" pitchFamily="50" charset="-127"/>
                <a:cs typeface="+mn-cs"/>
              </a:endParaRPr>
            </a:p>
          </p:txBody>
        </p:sp>
      </p:grp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8093072" y="316573"/>
            <a:ext cx="1449391" cy="2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 anchor="ctr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r" defTabSz="914400" eaLnBrk="1" latinLnBrk="1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altLang="ko-KR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1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세부 프로그램</a:t>
            </a:r>
          </a:p>
        </p:txBody>
      </p:sp>
      <p:sp>
        <p:nvSpPr>
          <p:cNvPr id="11268" name="Text Box 13"/>
          <p:cNvSpPr txBox="1">
            <a:spLocks noChangeArrowheads="1"/>
          </p:cNvSpPr>
          <p:nvPr/>
        </p:nvSpPr>
        <p:spPr bwMode="auto">
          <a:xfrm>
            <a:off x="4694238" y="6142038"/>
            <a:ext cx="3365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56" tIns="44178" rIns="88356" bIns="44178">
            <a:spAutoFit/>
          </a:bodyPr>
          <a:lstStyle>
            <a:lvl1pPr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 defTabSz="8826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826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1C9E6-D58D-490B-80C6-0193A39A053D}" type="slidenum"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pPr marL="0" marR="0" lvl="0" indent="0" algn="ctr" defTabSz="8826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graphicFrame>
        <p:nvGraphicFramePr>
          <p:cNvPr id="13" name="Group 1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0736"/>
              </p:ext>
            </p:extLst>
          </p:nvPr>
        </p:nvGraphicFramePr>
        <p:xfrm>
          <a:off x="493713" y="1449388"/>
          <a:ext cx="8689974" cy="4329124"/>
        </p:xfrm>
        <a:graphic>
          <a:graphicData uri="http://schemas.openxmlformats.org/drawingml/2006/table">
            <a:tbl>
              <a:tblPr/>
              <a:tblGrid>
                <a:gridCol w="408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7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2573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일자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교육과목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세부교육내용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교육내용에 따른 가맹사업법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시간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강사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906">
                <a:tc row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입학식</a:t>
                      </a:r>
                      <a:endParaRPr kumimoji="1" lang="en-US" altLang="ko-KR" sz="900" b="1" kern="120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오리엔테이션</a:t>
                      </a:r>
                      <a:endParaRPr kumimoji="1" lang="en-US" altLang="ko-KR" sz="900" b="1" kern="120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교육 오리엔테이션 및 수강생 소개</a:t>
                      </a:r>
                      <a:endParaRPr kumimoji="1" lang="en-US" altLang="ko-KR" sz="900" b="1" kern="120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0.5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진행자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4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0.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사업의 이해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시스템 이해와 기획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Ⅰ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단어 많이 들어보셨죠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근데 프랜차이즈 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‘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찐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’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의미 아시나요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브랜드 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7,000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개 시대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산업의 이해로 내 브랜드 위치 가늠하기 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판례 </a:t>
                      </a:r>
                      <a:r>
                        <a:rPr kumimoji="1" lang="en-US" altLang="ko-KR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유사 프랜차이즈 찐 의미 판결 사례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12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 algn="l" latinLnBrk="1"/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시스템   이해와 기획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Ⅱ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-84138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사업으로 성공할 수 있을까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?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수강생 개별 브랜드 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4138" marR="0" lvl="0" indent="-84138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어떤 장사라도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FC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가 될 수 있는가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4138" marR="0" lvl="0" indent="-84138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FC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 비즈니스 모델 구조 파악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우량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FC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본부가 되는 조건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4138" marR="0" lvl="0" indent="-84138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동업으로 성공하는 방법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동업하면 망하는 방법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481">
                <a:tc row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latinLnBrk="1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latinLnBrk="1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latinLnBrk="1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주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STEP 1.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프랜차이즈사업 진단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DBEF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본부 이념 체계 진단 및 본부 구축 사례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나도 대상이 될 수 있다</a:t>
                      </a:r>
                      <a:r>
                        <a:rPr kumimoji="1" lang="en-US" altLang="ko-KR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. 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</a:t>
                      </a:r>
                      <a:r>
                        <a:rPr kumimoji="1" lang="ko-KR" altLang="en-US" sz="900" b="1" kern="1200" dirty="0" err="1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오너리스크</a:t>
                      </a:r>
                      <a:r>
                        <a:rPr kumimoji="1" lang="ko-KR" altLang="en-US" sz="900" b="1" kern="1200" baseline="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예방하는</a:t>
                      </a:r>
                      <a:r>
                        <a:rPr kumimoji="1" lang="ko-KR" altLang="en-US" sz="9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방법 </a:t>
                      </a:r>
                      <a:endParaRPr kumimoji="1" lang="en-US" altLang="ko-KR" sz="900" b="1" kern="1200" dirty="0">
                        <a:solidFill>
                          <a:srgbClr val="FF0000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Biz.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산업론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/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방향 매김 연구 사례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경영철학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경영원칙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경영이념의 설정 사례를 통한 벤치마킹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ex)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일본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국내 사례 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오너리스크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(‘19)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서민교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대표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2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 algn="l" latinLnBrk="1"/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비즈니스 모델 및 프랜차이즈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사업성 진단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4138" marR="0" lvl="0" indent="-84138" algn="l" defTabSz="91417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프랜차이즈 사업성공을 위한 필수조건 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: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비즈니스 모델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84138" marR="0" lvl="0" indent="-84138" algn="l" defTabSz="91417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신규 브랜드 론칭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,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대박점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및 기존 운영 본사 비즈니스 모델과  비즈니스 </a:t>
                      </a:r>
                      <a:r>
                        <a:rPr kumimoji="1" lang="ko-KR" altLang="en-US" sz="900" b="1" kern="1200" dirty="0" err="1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컨셉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 진단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1+1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제도 이해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(‘19) </a:t>
                      </a: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1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</a:endParaRPr>
                    </a:p>
                  </a:txBody>
                  <a:tcPr marT="46294" marB="462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3. 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포스트 코로나 프랜차이즈 본부 생존전략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- </a:t>
                      </a:r>
                      <a:r>
                        <a:rPr kumimoji="1" lang="ko-KR" altLang="en-US" sz="1000" b="1" kern="1200" dirty="0">
                          <a:solidFill>
                            <a:srgbClr val="0000FF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코로나 이후 </a:t>
                      </a:r>
                      <a:r>
                        <a:rPr kumimoji="1" lang="ko-KR" altLang="en-US" sz="1000" b="1" kern="1200" dirty="0">
                          <a:solidFill>
                            <a:srgbClr val="FF0000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시대 프랜차이즈 시장 전망과 대응 방안</a:t>
                      </a:r>
                      <a:endParaRPr kumimoji="1" lang="en-US" altLang="ko-KR" sz="1000" b="1" kern="1200" dirty="0">
                        <a:solidFill>
                          <a:srgbClr val="FF0000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2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김태희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교수</a:t>
                      </a:r>
                      <a:endParaRPr kumimoji="1" lang="en-US" altLang="ko-KR" sz="900" b="1" kern="1200" dirty="0">
                        <a:solidFill>
                          <a:schemeClr val="tx1"/>
                        </a:solidFill>
                        <a:latin typeface="나눔스퀘어_ac Bold" panose="020B0600000101010101" pitchFamily="50" charset="-127"/>
                        <a:ea typeface="나눔스퀘어_ac Bold" panose="020B0600000101010101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경희대</a:t>
                      </a:r>
                      <a:r>
                        <a:rPr kumimoji="1" lang="en-US" altLang="ko-KR" sz="900" b="1" kern="1200" dirty="0">
                          <a:solidFill>
                            <a:schemeClr val="tx1"/>
                          </a:solidFill>
                          <a:latin typeface="나눔스퀘어_ac Bold" panose="020B0600000101010101" pitchFamily="50" charset="-127"/>
                          <a:ea typeface="나눔스퀘어_ac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marT="43494" marB="434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330" name="Rectangle 247"/>
          <p:cNvSpPr>
            <a:spLocks noChangeArrowheads="1"/>
          </p:cNvSpPr>
          <p:nvPr/>
        </p:nvSpPr>
        <p:spPr bwMode="auto">
          <a:xfrm>
            <a:off x="492125" y="827088"/>
            <a:ext cx="46038" cy="504825"/>
          </a:xfrm>
          <a:prstGeom prst="rect">
            <a:avLst/>
          </a:prstGeom>
          <a:solidFill>
            <a:srgbClr val="B3DBE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스퀘어라운드 ExtraBold" pitchFamily="50" charset="-127"/>
              <a:ea typeface="나눔스퀘어라운드 ExtraBold" pitchFamily="50" charset="-127"/>
              <a:cs typeface="+mn-cs"/>
            </a:endParaRPr>
          </a:p>
        </p:txBody>
      </p:sp>
      <p:sp>
        <p:nvSpPr>
          <p:cNvPr id="11331" name="TextBox 20"/>
          <p:cNvSpPr txBox="1">
            <a:spLocks noChangeArrowheads="1"/>
          </p:cNvSpPr>
          <p:nvPr/>
        </p:nvSpPr>
        <p:spPr bwMode="auto">
          <a:xfrm>
            <a:off x="544513" y="773113"/>
            <a:ext cx="5830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대박집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  <a:r>
              <a:rPr kumimoji="1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중박집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(100</a:t>
            </a: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개 미만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)</a:t>
            </a: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kumimoji="1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사장님에서</a:t>
            </a: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프랜차이즈 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CEO </a:t>
            </a: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로 재탄생</a:t>
            </a:r>
          </a:p>
        </p:txBody>
      </p:sp>
      <p:sp>
        <p:nvSpPr>
          <p:cNvPr id="11332" name="TextBox 21"/>
          <p:cNvSpPr txBox="1">
            <a:spLocks noChangeArrowheads="1"/>
          </p:cNvSpPr>
          <p:nvPr/>
        </p:nvSpPr>
        <p:spPr bwMode="auto">
          <a:xfrm>
            <a:off x="541338" y="971550"/>
            <a:ext cx="5797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0" marR="0" lvl="0" indent="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“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내가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 될 상인가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“ 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제대로 배워야 성공하는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 될 수 있다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 marL="0" marR="0" lvl="0" indent="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프랜차이즈 개념부터 변화에 대응하는 경영까지 </a:t>
            </a:r>
            <a:r>
              <a:rPr lang="en-US" altLang="ko-KR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CEO</a:t>
            </a:r>
            <a:r>
              <a:rPr lang="ko-KR" altLang="en-US" sz="1100" b="1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로서의 책임과 역할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82563" y="257175"/>
            <a:ext cx="5359115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9" rIns="91418" bIns="45709">
            <a:spAutoFit/>
          </a:bodyPr>
          <a:lstStyle>
            <a:lvl1pPr marL="400050" indent="-4000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돋움" panose="020B0600000101010101" pitchFamily="50" charset="-127"/>
              </a:defRPr>
            </a:lvl9pPr>
          </a:lstStyle>
          <a:p>
            <a:pPr marL="400050" marR="0" lvl="0" indent="-4000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굴림" panose="020B0600000101010101" pitchFamily="50" charset="-127"/>
              <a:buAutoNum type="romanUcPeriod" startAt="6"/>
              <a:tabLst/>
              <a:defRPr/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</a:t>
            </a:r>
            <a:r>
              <a:rPr lang="ko-KR" altLang="en-US" sz="1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본부구축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성공 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CEO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과정 프로그램</a:t>
            </a:r>
          </a:p>
        </p:txBody>
      </p:sp>
    </p:spTree>
    <p:extLst>
      <p:ext uri="{BB962C8B-B14F-4D97-AF65-F5344CB8AC3E}">
        <p14:creationId xmlns:p14="http://schemas.microsoft.com/office/powerpoint/2010/main" val="3942368924"/>
      </p:ext>
    </p:extLst>
  </p:cSld>
  <p:clrMapOvr>
    <a:masterClrMapping/>
  </p:clrMapOvr>
</p:sld>
</file>

<file path=ppt/theme/theme1.xml><?xml version="1.0" encoding="utf-8"?>
<a:theme xmlns:a="http://schemas.openxmlformats.org/drawingml/2006/main" name="1_기본 디자인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884238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884238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맑은 고딕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26000" tIns="82800" rIns="126000" bIns="82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4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돋움" pitchFamily="50" charset="-127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26000" tIns="82800" rIns="126000" bIns="82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4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돋움" pitchFamily="50" charset="-127"/>
            <a:ea typeface="돋움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884238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884238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맑은 고딕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26000" tIns="82800" rIns="126000" bIns="82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4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돋움" pitchFamily="50" charset="-127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26000" tIns="82800" rIns="126000" bIns="82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4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돋움" pitchFamily="50" charset="-127"/>
            <a:ea typeface="돋움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기본 디자인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맑은 고딕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DDDDD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26000" tIns="82800" rIns="126000" bIns="82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+mn-ea"/>
            <a:ea typeface="+mn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26000" tIns="82800" rIns="126000" bIns="82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4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돋움" pitchFamily="50" charset="-127"/>
            <a:ea typeface="돋움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/>
      <a:lstStyle>
        <a:defPPr algn="ctr">
          <a:defRPr sz="1200" b="1" smtClean="0">
            <a:solidFill>
              <a:schemeClr val="tx1"/>
            </a:solidFill>
            <a:latin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b="1" smtClean="0">
            <a:latin typeface="Arial" pitchFamily="34" charset="0"/>
            <a:ea typeface="HY그래픽M" pitchFamily="18" charset="-127"/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7102</TotalTime>
  <Words>4197</Words>
  <Application>Microsoft Office PowerPoint</Application>
  <PresentationFormat>사용자 지정</PresentationFormat>
  <Paragraphs>861</Paragraphs>
  <Slides>25</Slides>
  <Notes>3</Notes>
  <HiddenSlides>0</HiddenSlides>
  <MMClips>0</MMClips>
  <ScaleCrop>false</ScaleCrop>
  <HeadingPairs>
    <vt:vector size="8" baseType="variant">
      <vt:variant>
        <vt:lpstr>사용한 글꼴</vt:lpstr>
      </vt:variant>
      <vt:variant>
        <vt:i4>23</vt:i4>
      </vt:variant>
      <vt:variant>
        <vt:lpstr>테마</vt:lpstr>
      </vt:variant>
      <vt:variant>
        <vt:i4>6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55" baseType="lpstr">
      <vt:lpstr>나눔스퀘어 ExtraBold</vt:lpstr>
      <vt:lpstr>Arial</vt:lpstr>
      <vt:lpstr>나눔명조 ExtraBold</vt:lpstr>
      <vt:lpstr>HY헤드라인M</vt:lpstr>
      <vt:lpstr>맑은 고딕</vt:lpstr>
      <vt:lpstr>돋움</vt:lpstr>
      <vt:lpstr>a시월구일4</vt:lpstr>
      <vt:lpstr>Calibri</vt:lpstr>
      <vt:lpstr>나눔스퀘어 Bold</vt:lpstr>
      <vt:lpstr>HY견고딕</vt:lpstr>
      <vt:lpstr>나눔스퀘어라운드 ExtraBold</vt:lpstr>
      <vt:lpstr>a시월구일1</vt:lpstr>
      <vt:lpstr>굴림</vt:lpstr>
      <vt:lpstr>Wingdings</vt:lpstr>
      <vt:lpstr>바른돋움Pro 2</vt:lpstr>
      <vt:lpstr>나눔바른고딕 UltraLight</vt:lpstr>
      <vt:lpstr>나눔스퀘어_ac Bold</vt:lpstr>
      <vt:lpstr>나눔스퀘어_ac ExtraBold</vt:lpstr>
      <vt:lpstr>돋움체</vt:lpstr>
      <vt:lpstr>a시월구일2</vt:lpstr>
      <vt:lpstr>HY그래픽M</vt:lpstr>
      <vt:lpstr>에스코어 드림 5 Medium</vt:lpstr>
      <vt:lpstr>Times New Roman</vt:lpstr>
      <vt:lpstr>1_기본 디자인</vt:lpstr>
      <vt:lpstr>기본 디자인</vt:lpstr>
      <vt:lpstr>2_기본 디자인</vt:lpstr>
      <vt:lpstr>3_기본 디자인</vt:lpstr>
      <vt:lpstr>4_기본 디자인</vt:lpstr>
      <vt:lpstr>1_Office 테마</vt:lpstr>
      <vt:lpstr>Chart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보광 훼미리마트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프렌차이즈가맹모집</dc:title>
  <dc:creator>장영생</dc:creator>
  <cp:lastModifiedBy>kscon</cp:lastModifiedBy>
  <cp:revision>488</cp:revision>
  <cp:lastPrinted>2021-09-15T07:40:58Z</cp:lastPrinted>
  <dcterms:created xsi:type="dcterms:W3CDTF">2004-09-29T05:44:00Z</dcterms:created>
  <dcterms:modified xsi:type="dcterms:W3CDTF">2021-09-17T06:51:53Z</dcterms:modified>
</cp:coreProperties>
</file>